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686" r:id="rId2"/>
    <p:sldId id="690" r:id="rId3"/>
    <p:sldId id="687" r:id="rId4"/>
    <p:sldId id="444" r:id="rId5"/>
    <p:sldId id="445" r:id="rId6"/>
    <p:sldId id="592" r:id="rId7"/>
    <p:sldId id="584" r:id="rId8"/>
    <p:sldId id="689" r:id="rId9"/>
    <p:sldId id="688" r:id="rId10"/>
    <p:sldId id="506" r:id="rId11"/>
    <p:sldId id="295" r:id="rId12"/>
    <p:sldId id="296" r:id="rId13"/>
    <p:sldId id="935" r:id="rId14"/>
    <p:sldId id="936" r:id="rId15"/>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6A797"/>
    <a:srgbClr val="50ACC4"/>
    <a:srgbClr val="FFCC00"/>
    <a:srgbClr val="BBE0E3"/>
    <a:srgbClr val="E32E22"/>
    <a:srgbClr val="F12D57"/>
    <a:srgbClr val="FD262D"/>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83451" autoAdjust="0"/>
  </p:normalViewPr>
  <p:slideViewPr>
    <p:cSldViewPr>
      <p:cViewPr varScale="1">
        <p:scale>
          <a:sx n="102" d="100"/>
          <a:sy n="102" d="100"/>
        </p:scale>
        <p:origin x="1712" y="176"/>
      </p:cViewPr>
      <p:guideLst>
        <p:guide orient="horz" pos="2160"/>
        <p:guide pos="2880"/>
      </p:guideLst>
    </p:cSldViewPr>
  </p:slideViewPr>
  <p:outlineViewPr>
    <p:cViewPr>
      <p:scale>
        <a:sx n="33" d="100"/>
        <a:sy n="33" d="100"/>
      </p:scale>
      <p:origin x="0" y="-4552"/>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68" d="100"/>
          <a:sy n="68" d="100"/>
        </p:scale>
        <p:origin x="2608" y="200"/>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a, Yolanda (LARC-E302)" userId="3ed32b1d-a89b-4790-8944-0c39f4347eae" providerId="ADAL" clId="{95595B0F-7370-A34F-B462-725B467DC56D}"/>
    <pc:docChg chg="modSld">
      <pc:chgData name="Shea, Yolanda (LARC-E302)" userId="3ed32b1d-a89b-4790-8944-0c39f4347eae" providerId="ADAL" clId="{95595B0F-7370-A34F-B462-725B467DC56D}" dt="2022-02-02T19:25:19.640" v="1" actId="20577"/>
      <pc:docMkLst>
        <pc:docMk/>
      </pc:docMkLst>
      <pc:sldChg chg="modNotesTx">
        <pc:chgData name="Shea, Yolanda (LARC-E302)" userId="3ed32b1d-a89b-4790-8944-0c39f4347eae" providerId="ADAL" clId="{95595B0F-7370-A34F-B462-725B467DC56D}" dt="2022-02-02T19:25:12.354" v="0" actId="20577"/>
        <pc:sldMkLst>
          <pc:docMk/>
          <pc:sldMk cId="594683232" sldId="295"/>
        </pc:sldMkLst>
      </pc:sldChg>
      <pc:sldChg chg="modNotesTx">
        <pc:chgData name="Shea, Yolanda (LARC-E302)" userId="3ed32b1d-a89b-4790-8944-0c39f4347eae" providerId="ADAL" clId="{95595B0F-7370-A34F-B462-725B467DC56D}" dt="2022-02-02T19:25:19.640" v="1" actId="20577"/>
        <pc:sldMkLst>
          <pc:docMk/>
          <pc:sldMk cId="4120629837" sldId="296"/>
        </pc:sldMkLst>
      </pc:sldChg>
    </pc:docChg>
  </pc:docChgLst>
  <pc:docChgLst>
    <pc:chgData name="Shea, Yolanda (LARC-E302)" userId="3ed32b1d-a89b-4790-8944-0c39f4347eae" providerId="ADAL" clId="{139AB7E8-847B-5545-85D9-319886A5A658}"/>
    <pc:docChg chg="undo custSel addSld modSld">
      <pc:chgData name="Shea, Yolanda (LARC-E302)" userId="3ed32b1d-a89b-4790-8944-0c39f4347eae" providerId="ADAL" clId="{139AB7E8-847B-5545-85D9-319886A5A658}" dt="2021-11-02T13:19:58.786" v="1681" actId="20577"/>
      <pc:docMkLst>
        <pc:docMk/>
      </pc:docMkLst>
      <pc:sldChg chg="addSp modSp add">
        <pc:chgData name="Shea, Yolanda (LARC-E302)" userId="3ed32b1d-a89b-4790-8944-0c39f4347eae" providerId="ADAL" clId="{139AB7E8-847B-5545-85D9-319886A5A658}" dt="2021-11-01T22:42:26.704" v="63"/>
        <pc:sldMkLst>
          <pc:docMk/>
          <pc:sldMk cId="594683232" sldId="295"/>
        </pc:sldMkLst>
        <pc:spChg chg="add mod">
          <ac:chgData name="Shea, Yolanda (LARC-E302)" userId="3ed32b1d-a89b-4790-8944-0c39f4347eae" providerId="ADAL" clId="{139AB7E8-847B-5545-85D9-319886A5A658}" dt="2021-11-01T22:42:26.704" v="63"/>
          <ac:spMkLst>
            <pc:docMk/>
            <pc:sldMk cId="594683232" sldId="295"/>
            <ac:spMk id="17" creationId="{E26596C3-7D65-2943-A628-40D527C11408}"/>
          </ac:spMkLst>
        </pc:spChg>
      </pc:sldChg>
      <pc:sldChg chg="addSp delSp modSp add mod modAnim">
        <pc:chgData name="Shea, Yolanda (LARC-E302)" userId="3ed32b1d-a89b-4790-8944-0c39f4347eae" providerId="ADAL" clId="{139AB7E8-847B-5545-85D9-319886A5A658}" dt="2021-11-01T22:43:25.780" v="135"/>
        <pc:sldMkLst>
          <pc:docMk/>
          <pc:sldMk cId="4120629837" sldId="296"/>
        </pc:sldMkLst>
        <pc:spChg chg="mod">
          <ac:chgData name="Shea, Yolanda (LARC-E302)" userId="3ed32b1d-a89b-4790-8944-0c39f4347eae" providerId="ADAL" clId="{139AB7E8-847B-5545-85D9-319886A5A658}" dt="2021-11-01T22:41:18.874" v="36" actId="20577"/>
          <ac:spMkLst>
            <pc:docMk/>
            <pc:sldMk cId="4120629837" sldId="296"/>
            <ac:spMk id="2" creationId="{00000000-0000-0000-0000-000000000000}"/>
          </ac:spMkLst>
        </pc:spChg>
        <pc:spChg chg="add mod">
          <ac:chgData name="Shea, Yolanda (LARC-E302)" userId="3ed32b1d-a89b-4790-8944-0c39f4347eae" providerId="ADAL" clId="{139AB7E8-847B-5545-85D9-319886A5A658}" dt="2021-11-01T22:42:21.999" v="60" actId="114"/>
          <ac:spMkLst>
            <pc:docMk/>
            <pc:sldMk cId="4120629837" sldId="296"/>
            <ac:spMk id="3" creationId="{11AEC082-2765-A249-9A57-BD4977CC4094}"/>
          </ac:spMkLst>
        </pc:spChg>
        <pc:spChg chg="mod">
          <ac:chgData name="Shea, Yolanda (LARC-E302)" userId="3ed32b1d-a89b-4790-8944-0c39f4347eae" providerId="ADAL" clId="{139AB7E8-847B-5545-85D9-319886A5A658}" dt="2021-11-01T22:38:58.815" v="4" actId="14100"/>
          <ac:spMkLst>
            <pc:docMk/>
            <pc:sldMk cId="4120629837" sldId="296"/>
            <ac:spMk id="7" creationId="{00000000-0000-0000-0000-000000000000}"/>
          </ac:spMkLst>
        </pc:spChg>
        <pc:spChg chg="mod">
          <ac:chgData name="Shea, Yolanda (LARC-E302)" userId="3ed32b1d-a89b-4790-8944-0c39f4347eae" providerId="ADAL" clId="{139AB7E8-847B-5545-85D9-319886A5A658}" dt="2021-11-01T22:39:12.841" v="7" actId="14100"/>
          <ac:spMkLst>
            <pc:docMk/>
            <pc:sldMk cId="4120629837" sldId="296"/>
            <ac:spMk id="8" creationId="{00000000-0000-0000-0000-000000000000}"/>
          </ac:spMkLst>
        </pc:spChg>
        <pc:spChg chg="mod">
          <ac:chgData name="Shea, Yolanda (LARC-E302)" userId="3ed32b1d-a89b-4790-8944-0c39f4347eae" providerId="ADAL" clId="{139AB7E8-847B-5545-85D9-319886A5A658}" dt="2021-11-01T22:39:19.127" v="8" actId="1076"/>
          <ac:spMkLst>
            <pc:docMk/>
            <pc:sldMk cId="4120629837" sldId="296"/>
            <ac:spMk id="11" creationId="{00000000-0000-0000-0000-000000000000}"/>
          </ac:spMkLst>
        </pc:spChg>
        <pc:spChg chg="mod">
          <ac:chgData name="Shea, Yolanda (LARC-E302)" userId="3ed32b1d-a89b-4790-8944-0c39f4347eae" providerId="ADAL" clId="{139AB7E8-847B-5545-85D9-319886A5A658}" dt="2021-11-01T22:39:22.799" v="9" actId="1076"/>
          <ac:spMkLst>
            <pc:docMk/>
            <pc:sldMk cId="4120629837" sldId="296"/>
            <ac:spMk id="12" creationId="{00000000-0000-0000-0000-000000000000}"/>
          </ac:spMkLst>
        </pc:spChg>
        <pc:spChg chg="mod">
          <ac:chgData name="Shea, Yolanda (LARC-E302)" userId="3ed32b1d-a89b-4790-8944-0c39f4347eae" providerId="ADAL" clId="{139AB7E8-847B-5545-85D9-319886A5A658}" dt="2021-11-01T22:39:32.459" v="11" actId="1076"/>
          <ac:spMkLst>
            <pc:docMk/>
            <pc:sldMk cId="4120629837" sldId="296"/>
            <ac:spMk id="13" creationId="{00000000-0000-0000-0000-000000000000}"/>
          </ac:spMkLst>
        </pc:spChg>
        <pc:spChg chg="mod">
          <ac:chgData name="Shea, Yolanda (LARC-E302)" userId="3ed32b1d-a89b-4790-8944-0c39f4347eae" providerId="ADAL" clId="{139AB7E8-847B-5545-85D9-319886A5A658}" dt="2021-11-01T22:39:27.693" v="10" actId="1076"/>
          <ac:spMkLst>
            <pc:docMk/>
            <pc:sldMk cId="4120629837" sldId="296"/>
            <ac:spMk id="14" creationId="{00000000-0000-0000-0000-000000000000}"/>
          </ac:spMkLst>
        </pc:spChg>
        <pc:spChg chg="del">
          <ac:chgData name="Shea, Yolanda (LARC-E302)" userId="3ed32b1d-a89b-4790-8944-0c39f4347eae" providerId="ADAL" clId="{139AB7E8-847B-5545-85D9-319886A5A658}" dt="2021-11-01T22:39:35.429" v="12" actId="478"/>
          <ac:spMkLst>
            <pc:docMk/>
            <pc:sldMk cId="4120629837" sldId="296"/>
            <ac:spMk id="16" creationId="{B72AD95D-38BA-2244-90B1-3D9ED939536A}"/>
          </ac:spMkLst>
        </pc:spChg>
        <pc:spChg chg="add del mod">
          <ac:chgData name="Shea, Yolanda (LARC-E302)" userId="3ed32b1d-a89b-4790-8944-0c39f4347eae" providerId="ADAL" clId="{139AB7E8-847B-5545-85D9-319886A5A658}" dt="2021-11-01T22:42:25.619" v="62"/>
          <ac:spMkLst>
            <pc:docMk/>
            <pc:sldMk cId="4120629837" sldId="296"/>
            <ac:spMk id="17" creationId="{15821880-8BC5-D846-B549-F20A09D8950B}"/>
          </ac:spMkLst>
        </pc:spChg>
      </pc:sldChg>
      <pc:sldChg chg="modSp mod">
        <pc:chgData name="Shea, Yolanda (LARC-E302)" userId="3ed32b1d-a89b-4790-8944-0c39f4347eae" providerId="ADAL" clId="{139AB7E8-847B-5545-85D9-319886A5A658}" dt="2021-11-02T02:30:54.032" v="1653" actId="20577"/>
        <pc:sldMkLst>
          <pc:docMk/>
          <pc:sldMk cId="3576451671" sldId="689"/>
        </pc:sldMkLst>
        <pc:spChg chg="mod">
          <ac:chgData name="Shea, Yolanda (LARC-E302)" userId="3ed32b1d-a89b-4790-8944-0c39f4347eae" providerId="ADAL" clId="{139AB7E8-847B-5545-85D9-319886A5A658}" dt="2021-11-02T02:30:54.032" v="1653" actId="20577"/>
          <ac:spMkLst>
            <pc:docMk/>
            <pc:sldMk cId="3576451671" sldId="689"/>
            <ac:spMk id="3" creationId="{5933E0F5-21EA-0A47-83B5-3A7B6B6BEE25}"/>
          </ac:spMkLst>
        </pc:spChg>
      </pc:sldChg>
      <pc:sldChg chg="modSp mod">
        <pc:chgData name="Shea, Yolanda (LARC-E302)" userId="3ed32b1d-a89b-4790-8944-0c39f4347eae" providerId="ADAL" clId="{139AB7E8-847B-5545-85D9-319886A5A658}" dt="2021-11-01T22:45:33.684" v="222" actId="20577"/>
        <pc:sldMkLst>
          <pc:docMk/>
          <pc:sldMk cId="3142613518" sldId="690"/>
        </pc:sldMkLst>
        <pc:spChg chg="mod">
          <ac:chgData name="Shea, Yolanda (LARC-E302)" userId="3ed32b1d-a89b-4790-8944-0c39f4347eae" providerId="ADAL" clId="{139AB7E8-847B-5545-85D9-319886A5A658}" dt="2021-11-01T22:45:33.684" v="222" actId="20577"/>
          <ac:spMkLst>
            <pc:docMk/>
            <pc:sldMk cId="3142613518" sldId="690"/>
            <ac:spMk id="3" creationId="{7B6FB7AA-AB67-C64E-8719-BB2991A147CA}"/>
          </ac:spMkLst>
        </pc:spChg>
      </pc:sldChg>
      <pc:sldChg chg="modSp add mod">
        <pc:chgData name="Shea, Yolanda (LARC-E302)" userId="3ed32b1d-a89b-4790-8944-0c39f4347eae" providerId="ADAL" clId="{139AB7E8-847B-5545-85D9-319886A5A658}" dt="2021-11-01T22:42:59.966" v="134" actId="20577"/>
        <pc:sldMkLst>
          <pc:docMk/>
          <pc:sldMk cId="870023697" sldId="935"/>
        </pc:sldMkLst>
        <pc:spChg chg="mod">
          <ac:chgData name="Shea, Yolanda (LARC-E302)" userId="3ed32b1d-a89b-4790-8944-0c39f4347eae" providerId="ADAL" clId="{139AB7E8-847B-5545-85D9-319886A5A658}" dt="2021-11-01T22:42:59.966" v="134" actId="20577"/>
          <ac:spMkLst>
            <pc:docMk/>
            <pc:sldMk cId="870023697" sldId="935"/>
            <ac:spMk id="2" creationId="{EC03AD6A-639B-594D-BA36-8FBC20458F1C}"/>
          </ac:spMkLst>
        </pc:spChg>
      </pc:sldChg>
      <pc:sldChg chg="addSp delSp modSp new mod modClrScheme chgLayout">
        <pc:chgData name="Shea, Yolanda (LARC-E302)" userId="3ed32b1d-a89b-4790-8944-0c39f4347eae" providerId="ADAL" clId="{139AB7E8-847B-5545-85D9-319886A5A658}" dt="2021-11-02T13:19:58.786" v="1681" actId="20577"/>
        <pc:sldMkLst>
          <pc:docMk/>
          <pc:sldMk cId="1841031529" sldId="936"/>
        </pc:sldMkLst>
        <pc:spChg chg="del mod ord">
          <ac:chgData name="Shea, Yolanda (LARC-E302)" userId="3ed32b1d-a89b-4790-8944-0c39f4347eae" providerId="ADAL" clId="{139AB7E8-847B-5545-85D9-319886A5A658}" dt="2021-11-01T22:43:52.725" v="137" actId="700"/>
          <ac:spMkLst>
            <pc:docMk/>
            <pc:sldMk cId="1841031529" sldId="936"/>
            <ac:spMk id="2" creationId="{1AE67831-0B55-CA4E-8EE8-480968272C41}"/>
          </ac:spMkLst>
        </pc:spChg>
        <pc:spChg chg="add mod ord">
          <ac:chgData name="Shea, Yolanda (LARC-E302)" userId="3ed32b1d-a89b-4790-8944-0c39f4347eae" providerId="ADAL" clId="{139AB7E8-847B-5545-85D9-319886A5A658}" dt="2021-11-01T22:43:56.869" v="146" actId="20577"/>
          <ac:spMkLst>
            <pc:docMk/>
            <pc:sldMk cId="1841031529" sldId="936"/>
            <ac:spMk id="3" creationId="{57B45C96-CE8C-254F-B38C-8831FA1FA764}"/>
          </ac:spMkLst>
        </pc:spChg>
        <pc:spChg chg="add mod ord">
          <ac:chgData name="Shea, Yolanda (LARC-E302)" userId="3ed32b1d-a89b-4790-8944-0c39f4347eae" providerId="ADAL" clId="{139AB7E8-847B-5545-85D9-319886A5A658}" dt="2021-11-02T13:19:58.786" v="1681" actId="20577"/>
          <ac:spMkLst>
            <pc:docMk/>
            <pc:sldMk cId="1841031529" sldId="936"/>
            <ac:spMk id="4" creationId="{1D5FBE8B-0BFB-5F4C-B3E5-2FDE2C4E63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099" cy="452596"/>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defTabSz="930999">
              <a:defRPr sz="1200">
                <a:latin typeface="Arial" charset="0"/>
              </a:defRPr>
            </a:lvl1pPr>
          </a:lstStyle>
          <a:p>
            <a:pPr>
              <a:defRPr/>
            </a:pPr>
            <a:endParaRPr lang="en-US"/>
          </a:p>
        </p:txBody>
      </p:sp>
      <p:sp>
        <p:nvSpPr>
          <p:cNvPr id="45059" name="Rectangle 3"/>
          <p:cNvSpPr>
            <a:spLocks noGrp="1" noChangeArrowheads="1"/>
          </p:cNvSpPr>
          <p:nvPr>
            <p:ph type="dt" sz="quarter" idx="1"/>
          </p:nvPr>
        </p:nvSpPr>
        <p:spPr bwMode="auto">
          <a:xfrm>
            <a:off x="4009392" y="0"/>
            <a:ext cx="3066099" cy="452596"/>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defTabSz="930999">
              <a:defRPr sz="1200">
                <a:latin typeface="Arial" charset="0"/>
              </a:defRPr>
            </a:lvl1pPr>
          </a:lstStyle>
          <a:p>
            <a:pPr>
              <a:defRPr/>
            </a:pPr>
            <a:endParaRPr lang="en-US"/>
          </a:p>
        </p:txBody>
      </p:sp>
      <p:sp>
        <p:nvSpPr>
          <p:cNvPr id="45060" name="Rectangle 4"/>
          <p:cNvSpPr>
            <a:spLocks noGrp="1" noChangeArrowheads="1"/>
          </p:cNvSpPr>
          <p:nvPr>
            <p:ph type="ftr" sz="quarter" idx="2"/>
          </p:nvPr>
        </p:nvSpPr>
        <p:spPr bwMode="auto">
          <a:xfrm>
            <a:off x="0" y="8597805"/>
            <a:ext cx="3066099" cy="452596"/>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defTabSz="930999">
              <a:defRPr sz="1200">
                <a:latin typeface="Arial" charset="0"/>
              </a:defRPr>
            </a:lvl1pPr>
          </a:lstStyle>
          <a:p>
            <a:pPr>
              <a:defRPr/>
            </a:pPr>
            <a:endParaRPr lang="en-US"/>
          </a:p>
        </p:txBody>
      </p:sp>
      <p:sp>
        <p:nvSpPr>
          <p:cNvPr id="45061" name="Rectangle 5"/>
          <p:cNvSpPr>
            <a:spLocks noGrp="1" noChangeArrowheads="1"/>
          </p:cNvSpPr>
          <p:nvPr>
            <p:ph type="sldNum" sz="quarter" idx="3"/>
          </p:nvPr>
        </p:nvSpPr>
        <p:spPr bwMode="auto">
          <a:xfrm>
            <a:off x="4009392" y="8597805"/>
            <a:ext cx="3066099" cy="452596"/>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defTabSz="930999">
              <a:defRPr sz="1200">
                <a:latin typeface="Arial" charset="0"/>
              </a:defRPr>
            </a:lvl1pPr>
          </a:lstStyle>
          <a:p>
            <a:pPr>
              <a:defRPr/>
            </a:pPr>
            <a:fld id="{C3A90E93-00FA-403E-B316-40B25E62AC57}" type="slidenum">
              <a:rPr lang="en-US"/>
              <a:pPr>
                <a:defRPr/>
              </a:pPr>
              <a:t>‹#›</a:t>
            </a:fld>
            <a:endParaRPr lang="en-US"/>
          </a:p>
        </p:txBody>
      </p:sp>
    </p:spTree>
    <p:extLst>
      <p:ext uri="{BB962C8B-B14F-4D97-AF65-F5344CB8AC3E}">
        <p14:creationId xmlns:p14="http://schemas.microsoft.com/office/powerpoint/2010/main" val="272352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099" cy="452596"/>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defTabSz="930999">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009392" y="0"/>
            <a:ext cx="3066099" cy="452596"/>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defTabSz="930999">
              <a:defRPr sz="120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76350" y="679450"/>
            <a:ext cx="4525963" cy="33940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7074" y="4300427"/>
            <a:ext cx="5662928" cy="4073366"/>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597805"/>
            <a:ext cx="3066099" cy="452596"/>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defTabSz="930999">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009392" y="8597805"/>
            <a:ext cx="3066099" cy="452596"/>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defTabSz="930999">
              <a:defRPr sz="1200">
                <a:latin typeface="Arial" charset="0"/>
              </a:defRPr>
            </a:lvl1pPr>
          </a:lstStyle>
          <a:p>
            <a:pPr>
              <a:defRPr/>
            </a:pPr>
            <a:fld id="{8372F366-B120-43BC-B9E6-9801C64B1725}" type="slidenum">
              <a:rPr lang="en-US"/>
              <a:pPr>
                <a:defRPr/>
              </a:pPr>
              <a:t>‹#›</a:t>
            </a:fld>
            <a:endParaRPr lang="en-US"/>
          </a:p>
        </p:txBody>
      </p:sp>
    </p:spTree>
    <p:extLst>
      <p:ext uri="{BB962C8B-B14F-4D97-AF65-F5344CB8AC3E}">
        <p14:creationId xmlns:p14="http://schemas.microsoft.com/office/powerpoint/2010/main" val="2670327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84275" y="698500"/>
            <a:ext cx="4643438" cy="3484563"/>
          </a:xfrm>
          <a:ln/>
        </p:spPr>
      </p:sp>
      <p:sp>
        <p:nvSpPr>
          <p:cNvPr id="37891" name="Notes Placeholder 2"/>
          <p:cNvSpPr>
            <a:spLocks noGrp="1"/>
          </p:cNvSpPr>
          <p:nvPr>
            <p:ph type="body" idx="1"/>
          </p:nvPr>
        </p:nvSpPr>
        <p:spPr>
          <a:noFill/>
          <a:ln/>
        </p:spPr>
        <p:txBody>
          <a:bodyPr/>
          <a:lstStyle/>
          <a:p>
            <a:endParaRPr lang="en-US"/>
          </a:p>
        </p:txBody>
      </p:sp>
      <p:sp>
        <p:nvSpPr>
          <p:cNvPr id="37892" name="Slide Number Placeholder 3"/>
          <p:cNvSpPr>
            <a:spLocks noGrp="1"/>
          </p:cNvSpPr>
          <p:nvPr>
            <p:ph type="sldNum" sz="quarter" idx="5"/>
          </p:nvPr>
        </p:nvSpPr>
        <p:spPr>
          <a:noFill/>
        </p:spPr>
        <p:txBody>
          <a:bodyPr/>
          <a:lstStyle/>
          <a:p>
            <a:fld id="{D4C67380-C7B7-4160-9E2C-259D2CEEDFF6}" type="slidenum">
              <a:rPr lang="en-US" smtClean="0"/>
              <a:pPr/>
              <a:t>3</a:t>
            </a:fld>
            <a:endParaRPr lang="en-US"/>
          </a:p>
        </p:txBody>
      </p:sp>
    </p:spTree>
    <p:extLst>
      <p:ext uri="{BB962C8B-B14F-4D97-AF65-F5344CB8AC3E}">
        <p14:creationId xmlns:p14="http://schemas.microsoft.com/office/powerpoint/2010/main" val="275135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0578276-63BA-4986-BA89-568792379507}" type="slidenum">
              <a:rPr lang="en-US" smtClean="0">
                <a:latin typeface="Arial" pitchFamily="34" charset="0"/>
              </a:rPr>
              <a:pPr/>
              <a:t>4</a:t>
            </a:fld>
            <a:endParaRPr lang="en-US">
              <a:latin typeface="Arial" pitchFamily="34" charset="0"/>
            </a:endParaRPr>
          </a:p>
        </p:txBody>
      </p:sp>
      <p:sp>
        <p:nvSpPr>
          <p:cNvPr id="45059" name="Rectangle 2"/>
          <p:cNvSpPr>
            <a:spLocks noGrp="1" noRot="1" noChangeAspect="1" noChangeArrowheads="1" noTextEdit="1"/>
          </p:cNvSpPr>
          <p:nvPr>
            <p:ph type="sldImg"/>
          </p:nvPr>
        </p:nvSpPr>
        <p:spPr>
          <a:xfrm>
            <a:off x="1184275" y="698500"/>
            <a:ext cx="4643438" cy="3484563"/>
          </a:xfrm>
          <a:ln/>
        </p:spPr>
      </p:sp>
      <p:sp>
        <p:nvSpPr>
          <p:cNvPr id="45060" name="Rectangle 3"/>
          <p:cNvSpPr>
            <a:spLocks noGrp="1" noChangeArrowheads="1"/>
          </p:cNvSpPr>
          <p:nvPr>
            <p:ph type="body" idx="1"/>
          </p:nvPr>
        </p:nvSpPr>
        <p:spPr>
          <a:noFill/>
          <a:ln/>
        </p:spPr>
        <p:txBody>
          <a:bodyPr/>
          <a:lstStyle/>
          <a:p>
            <a:pPr marL="225697" indent="-225697" eaLnBrk="1" hangingPunct="1"/>
            <a:endParaRPr lang="en-US" dirty="0">
              <a:latin typeface="Arial" pitchFamily="34" charset="0"/>
            </a:endParaRPr>
          </a:p>
        </p:txBody>
      </p:sp>
    </p:spTree>
    <p:extLst>
      <p:ext uri="{BB962C8B-B14F-4D97-AF65-F5344CB8AC3E}">
        <p14:creationId xmlns:p14="http://schemas.microsoft.com/office/powerpoint/2010/main" val="104629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D41D564-A21D-4D2B-8A65-5EFF7AADA1ED}" type="slidenum">
              <a:rPr lang="en-US" smtClean="0"/>
              <a:pPr/>
              <a:t>5</a:t>
            </a:fld>
            <a:endParaRPr lang="en-US"/>
          </a:p>
        </p:txBody>
      </p:sp>
      <p:sp>
        <p:nvSpPr>
          <p:cNvPr id="47107" name="Rectangle 2"/>
          <p:cNvSpPr>
            <a:spLocks noGrp="1" noRot="1" noChangeAspect="1" noChangeArrowheads="1" noTextEdit="1"/>
          </p:cNvSpPr>
          <p:nvPr>
            <p:ph type="sldImg"/>
          </p:nvPr>
        </p:nvSpPr>
        <p:spPr>
          <a:xfrm>
            <a:off x="1182688" y="696913"/>
            <a:ext cx="4648200" cy="3486150"/>
          </a:xfrm>
          <a:ln/>
        </p:spPr>
      </p:sp>
      <p:sp>
        <p:nvSpPr>
          <p:cNvPr id="47108" name="Rectangle 3"/>
          <p:cNvSpPr>
            <a:spLocks noGrp="1" noChangeArrowheads="1"/>
          </p:cNvSpPr>
          <p:nvPr>
            <p:ph type="body" idx="1"/>
          </p:nvPr>
        </p:nvSpPr>
        <p:spPr>
          <a:noFill/>
          <a:ln/>
        </p:spPr>
        <p:txBody>
          <a:bodyPr lIns="90270" tIns="45135" rIns="90270" bIns="45135"/>
          <a:lstStyle/>
          <a:p>
            <a:pPr eaLnBrk="1" hangingPunct="1"/>
            <a:endParaRPr lang="en-US"/>
          </a:p>
        </p:txBody>
      </p:sp>
    </p:spTree>
    <p:extLst>
      <p:ext uri="{BB962C8B-B14F-4D97-AF65-F5344CB8AC3E}">
        <p14:creationId xmlns:p14="http://schemas.microsoft.com/office/powerpoint/2010/main" val="117238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figure: The black line shows climate trend uncertainty for a perfect observing system limited only by natural variability.  The dashed lines add the absolute calibration uncertainty of the current highest accuracy cloud related space instruments including MODIS (cloud physical properties) and CERES (broadband reflected solar radiation to observe SW CRF directly).  The blue line shows the accuracy from the future CLARREO (Climate Absolute Radiance and </a:t>
            </a:r>
          </a:p>
          <a:p>
            <a:r>
              <a:rPr lang="en-US" dirty="0"/>
              <a:t>Refractivity Observatory) mission which advances accuracy a factor of 5 to 10 over current instruments (</a:t>
            </a:r>
            <a:r>
              <a:rPr lang="en-US" dirty="0" err="1"/>
              <a:t>Wielicki</a:t>
            </a:r>
            <a:r>
              <a:rPr lang="en-US" dirty="0"/>
              <a:t> et al., 2013). </a:t>
            </a:r>
          </a:p>
          <a:p>
            <a:r>
              <a:rPr lang="en-US" dirty="0"/>
              <a:t>Or directly from paper: The relationship between absolute calibration accuracy and the accuracy of global average decadal cli-mate change trends. Trend accuracy shown for a perfect observing system (black), varying levels of instrument ab-solute accuracy (solid color lines) for possible CLARREO requirements, and current instruments in orbit (dashed lines). Shown is the relationship between reflected solar spectra and changes in broadband CRF (cloud radiative forcing) and cloud feedback. The figures show the dramatic effect of instrument accuracy on both climate trend accuracy (vertical axis) as well as the time to detect trends (horizontal axis). The green vertical line for reflected solar shows the range of CMIP3 climate model simulations (</a:t>
            </a:r>
            <a:r>
              <a:rPr lang="en-US" dirty="0" err="1"/>
              <a:t>Soden</a:t>
            </a:r>
            <a:r>
              <a:rPr lang="en-US" dirty="0"/>
              <a:t> and </a:t>
            </a:r>
            <a:r>
              <a:rPr lang="en-US" dirty="0" err="1"/>
              <a:t>Vecchi</a:t>
            </a:r>
            <a:r>
              <a:rPr lang="en-US" dirty="0"/>
              <a:t> 2011). Larger values of decadal change in SW CRF indicate larger values of cloud feedback (</a:t>
            </a:r>
            <a:r>
              <a:rPr lang="en-US" dirty="0" err="1"/>
              <a:t>Soden</a:t>
            </a:r>
            <a:r>
              <a:rPr lang="en-US" dirty="0"/>
              <a:t> et al. 2008).</a:t>
            </a:r>
          </a:p>
        </p:txBody>
      </p:sp>
      <p:sp>
        <p:nvSpPr>
          <p:cNvPr id="4" name="Slide Number Placeholder 3"/>
          <p:cNvSpPr>
            <a:spLocks noGrp="1"/>
          </p:cNvSpPr>
          <p:nvPr>
            <p:ph type="sldNum" sz="quarter" idx="10"/>
          </p:nvPr>
        </p:nvSpPr>
        <p:spPr/>
        <p:txBody>
          <a:bodyPr/>
          <a:lstStyle/>
          <a:p>
            <a:pPr>
              <a:defRPr/>
            </a:pPr>
            <a:fld id="{8372F366-B120-43BC-B9E6-9801C64B1725}" type="slidenum">
              <a:rPr lang="en-US" smtClean="0"/>
              <a:pPr>
                <a:defRPr/>
              </a:pPr>
              <a:t>7</a:t>
            </a:fld>
            <a:endParaRPr lang="en-US"/>
          </a:p>
        </p:txBody>
      </p:sp>
    </p:spTree>
    <p:extLst>
      <p:ext uri="{BB962C8B-B14F-4D97-AF65-F5344CB8AC3E}">
        <p14:creationId xmlns:p14="http://schemas.microsoft.com/office/powerpoint/2010/main" val="249404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3438"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6DF7F5-654E-42FF-B9E7-20D976C80EB6}" type="slidenum">
              <a:rPr lang="en-US" smtClean="0"/>
              <a:pPr/>
              <a:t>10</a:t>
            </a:fld>
            <a:endParaRPr lang="en-US" dirty="0"/>
          </a:p>
        </p:txBody>
      </p:sp>
    </p:spTree>
    <p:extLst>
      <p:ext uri="{BB962C8B-B14F-4D97-AF65-F5344CB8AC3E}">
        <p14:creationId xmlns:p14="http://schemas.microsoft.com/office/powerpoint/2010/main" val="299659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9D1E9961-BB69-4A29-9F8B-672ACE98F1CC}" type="slidenum">
              <a:rPr lang="en-US"/>
              <a:pPr/>
              <a:t>11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47429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714FC3-38BB-4956-8D3C-20790A4F65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34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PRS title and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479394" y="1056106"/>
            <a:ext cx="8256233" cy="5176018"/>
          </a:xfrm>
          <a:prstGeom prst="rect">
            <a:avLst/>
          </a:prstGeom>
        </p:spPr>
        <p:txBody>
          <a:bodyPr>
            <a:normAutofit/>
          </a:bodyPr>
          <a:lstStyle>
            <a:lvl1pPr>
              <a:buClr>
                <a:srgbClr val="0000FF"/>
              </a:buClr>
              <a:defRPr/>
            </a:lvl1pPr>
            <a:lvl2pPr>
              <a:buClr>
                <a:schemeClr val="accent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68168AD1-D7EA-40BB-BE7F-F9D53CA95324}" type="slidenum">
              <a:rPr lang="en-US" altLang="en-US" smtClean="0"/>
              <a:pPr/>
              <a:t>‹#›</a:t>
            </a:fld>
            <a:endParaRPr lang="en-US" alt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527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1066802"/>
            <a:ext cx="8229600" cy="5059363"/>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13856" y="6454632"/>
            <a:ext cx="9076601"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51" y="596902"/>
            <a:ext cx="8547100" cy="5743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0" y="0"/>
            <a:ext cx="9144000" cy="477838"/>
          </a:xfrm>
          <a:prstGeom prst="rect">
            <a:avLst/>
          </a:prstGeom>
        </p:spPr>
        <p:txBody>
          <a:bodyPr/>
          <a:lstStyle>
            <a:lvl1pPr>
              <a:defRPr sz="2400" baseline="0"/>
            </a:lvl1pPr>
          </a:lstStyle>
          <a:p>
            <a:r>
              <a:rPr lang="en-US" dirty="0"/>
              <a:t>Click to edit Master title style</a:t>
            </a:r>
          </a:p>
        </p:txBody>
      </p:sp>
    </p:spTree>
    <p:extLst>
      <p:ext uri="{BB962C8B-B14F-4D97-AF65-F5344CB8AC3E}">
        <p14:creationId xmlns:p14="http://schemas.microsoft.com/office/powerpoint/2010/main" val="263314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38"/>
          <p:cNvSpPr>
            <a:spLocks noChangeArrowheads="1"/>
          </p:cNvSpPr>
          <p:nvPr userDrawn="1"/>
        </p:nvSpPr>
        <p:spPr bwMode="auto">
          <a:xfrm>
            <a:off x="6781800" y="6596766"/>
            <a:ext cx="2179638" cy="182743"/>
          </a:xfrm>
          <a:prstGeom prst="rect">
            <a:avLst/>
          </a:prstGeom>
          <a:noFill/>
          <a:ln w="12700">
            <a:noFill/>
            <a:miter lim="800000"/>
            <a:headEnd/>
            <a:tailEnd/>
          </a:ln>
          <a:effectLst/>
        </p:spPr>
        <p:txBody>
          <a:bodyPr lIns="67865" tIns="33338" rIns="67865" bIns="33338" anchor="ctr">
            <a:prstTxWarp prst="textNoShape">
              <a:avLst/>
            </a:prstTxWarp>
            <a:spAutoFit/>
          </a:bodyPr>
          <a:lstStyle/>
          <a:p>
            <a:pPr algn="r"/>
            <a:r>
              <a:rPr lang="en-US" sz="750" i="1" baseline="0" dirty="0" err="1">
                <a:solidFill>
                  <a:schemeClr val="tx1"/>
                </a:solidFill>
                <a:latin typeface="+mn-lt"/>
              </a:rPr>
              <a:t>Shea</a:t>
            </a:r>
            <a:r>
              <a:rPr lang="en-US" sz="750" i="1" baseline="0" dirty="0">
                <a:solidFill>
                  <a:schemeClr val="tx1"/>
                </a:solidFill>
                <a:latin typeface="+mn-lt"/>
              </a:rPr>
              <a:t> &amp; </a:t>
            </a:r>
            <a:r>
              <a:rPr lang="en-US" sz="750" i="1" baseline="0" dirty="0" err="1">
                <a:solidFill>
                  <a:schemeClr val="tx1"/>
                </a:solidFill>
                <a:latin typeface="+mn-lt"/>
              </a:rPr>
              <a:t>Pilewskie</a:t>
            </a:r>
            <a:r>
              <a:rPr lang="en-US" sz="750" i="1" baseline="0" dirty="0">
                <a:solidFill>
                  <a:schemeClr val="tx1"/>
                </a:solidFill>
                <a:latin typeface="+mn-lt"/>
              </a:rPr>
              <a:t> </a:t>
            </a:r>
            <a:r>
              <a:rPr lang="en-US" sz="750" i="1" dirty="0">
                <a:solidFill>
                  <a:schemeClr val="tx1"/>
                </a:solidFill>
                <a:latin typeface="+mn-lt"/>
              </a:rPr>
              <a:t> - </a:t>
            </a:r>
            <a:fld id="{34BE5CC3-4C9E-7543-9781-A32AAC96EA99}" type="slidenum">
              <a:rPr lang="en-US" sz="750" i="1">
                <a:solidFill>
                  <a:schemeClr val="tx1"/>
                </a:solidFill>
                <a:latin typeface="+mn-lt"/>
              </a:rPr>
              <a:pPr algn="r"/>
              <a:t>‹#›</a:t>
            </a:fld>
            <a:endParaRPr lang="en-US" sz="750" i="1" dirty="0">
              <a:solidFill>
                <a:schemeClr val="tx1"/>
              </a:solidFill>
              <a:latin typeface="+mn-lt"/>
            </a:endParaRPr>
          </a:p>
        </p:txBody>
      </p:sp>
      <p:cxnSp>
        <p:nvCxnSpPr>
          <p:cNvPr id="9" name="Straight Connector 8"/>
          <p:cNvCxnSpPr/>
          <p:nvPr userDrawn="1"/>
        </p:nvCxnSpPr>
        <p:spPr>
          <a:xfrm>
            <a:off x="13856" y="6454632"/>
            <a:ext cx="9076601" cy="158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7" name="Rectangle 34"/>
          <p:cNvSpPr>
            <a:spLocks noChangeArrowheads="1"/>
          </p:cNvSpPr>
          <p:nvPr userDrawn="1"/>
        </p:nvSpPr>
        <p:spPr bwMode="auto">
          <a:xfrm>
            <a:off x="13855" y="6568600"/>
            <a:ext cx="7682345" cy="182743"/>
          </a:xfrm>
          <a:prstGeom prst="rect">
            <a:avLst/>
          </a:prstGeom>
          <a:noFill/>
          <a:ln w="12700">
            <a:noFill/>
            <a:miter lim="800000"/>
            <a:headEnd/>
            <a:tailEnd/>
          </a:ln>
          <a:effectLst/>
        </p:spPr>
        <p:txBody>
          <a:bodyPr wrap="square" lIns="67865" tIns="33338" rIns="67865" bIns="33338" anchor="ctr">
            <a:prstTxWarp prst="textNoShape">
              <a:avLst/>
            </a:prstTxWarp>
            <a:spAutoFit/>
          </a:bodyPr>
          <a:lstStyle/>
          <a:p>
            <a:pPr marL="0" marR="0" indent="0" algn="l" defTabSz="685800" rtl="0" eaLnBrk="1" fontAlgn="base" latinLnBrk="0" hangingPunct="1">
              <a:lnSpc>
                <a:spcPct val="100000"/>
              </a:lnSpc>
              <a:spcBef>
                <a:spcPct val="0"/>
              </a:spcBef>
              <a:spcAft>
                <a:spcPct val="0"/>
              </a:spcAft>
              <a:buClrTx/>
              <a:buSzTx/>
              <a:buFontTx/>
              <a:buNone/>
              <a:tabLst/>
              <a:defRPr/>
            </a:pPr>
            <a:r>
              <a:rPr lang="en-US" sz="750" b="1" i="1" dirty="0">
                <a:latin typeface="+mj-lt"/>
              </a:rPr>
              <a:t>CLARREO Pathfinder Science Workshop			    	</a:t>
            </a:r>
            <a:r>
              <a:rPr lang="en-US" sz="750" b="1" i="1" baseline="0" dirty="0">
                <a:solidFill>
                  <a:schemeClr val="tx1"/>
                </a:solidFill>
                <a:latin typeface="+mj-lt"/>
                <a:cs typeface="Calibri"/>
              </a:rPr>
              <a:t>2-3 November 2021</a:t>
            </a:r>
            <a:endParaRPr lang="en-US" sz="750" b="1" i="1" dirty="0">
              <a:solidFill>
                <a:schemeClr val="tx1"/>
              </a:solidFill>
              <a:latin typeface="+mj-lt"/>
              <a:cs typeface="Calibri"/>
            </a:endParaRPr>
          </a:p>
        </p:txBody>
      </p:sp>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64" r:id="rId8"/>
    <p:sldLayoutId id="2147484365" r:id="rId9"/>
    <p:sldLayoutId id="2147484366" r:id="rId10"/>
  </p:sldLayoutIdLst>
  <p:hf sldNum="0" hdr="0" ftr="0" dt="0"/>
  <p:txStyles>
    <p:titleStyle>
      <a:lvl1pPr algn="ctr" rtl="0" eaLnBrk="0" fontAlgn="base" hangingPunct="0">
        <a:spcBef>
          <a:spcPct val="0"/>
        </a:spcBef>
        <a:spcAft>
          <a:spcPct val="0"/>
        </a:spcAft>
        <a:defRPr sz="2100">
          <a:solidFill>
            <a:schemeClr val="tx2"/>
          </a:solidFill>
          <a:latin typeface="+mj-lt"/>
          <a:ea typeface="+mj-ea"/>
          <a:cs typeface="+mj-cs"/>
        </a:defRPr>
      </a:lvl1pPr>
      <a:lvl2pPr algn="ctr" rtl="0" eaLnBrk="0" fontAlgn="base" hangingPunct="0">
        <a:spcBef>
          <a:spcPct val="0"/>
        </a:spcBef>
        <a:spcAft>
          <a:spcPct val="0"/>
        </a:spcAft>
        <a:defRPr sz="2100">
          <a:solidFill>
            <a:schemeClr val="tx2"/>
          </a:solidFill>
          <a:latin typeface="Calibri" charset="0"/>
        </a:defRPr>
      </a:lvl2pPr>
      <a:lvl3pPr algn="ctr" rtl="0" eaLnBrk="0" fontAlgn="base" hangingPunct="0">
        <a:spcBef>
          <a:spcPct val="0"/>
        </a:spcBef>
        <a:spcAft>
          <a:spcPct val="0"/>
        </a:spcAft>
        <a:defRPr sz="2100">
          <a:solidFill>
            <a:schemeClr val="tx2"/>
          </a:solidFill>
          <a:latin typeface="Calibri" charset="0"/>
        </a:defRPr>
      </a:lvl3pPr>
      <a:lvl4pPr algn="ctr" rtl="0" eaLnBrk="0" fontAlgn="base" hangingPunct="0">
        <a:spcBef>
          <a:spcPct val="0"/>
        </a:spcBef>
        <a:spcAft>
          <a:spcPct val="0"/>
        </a:spcAft>
        <a:defRPr sz="2100">
          <a:solidFill>
            <a:schemeClr val="tx2"/>
          </a:solidFill>
          <a:latin typeface="Calibri" charset="0"/>
        </a:defRPr>
      </a:lvl4pPr>
      <a:lvl5pPr algn="ctr" rtl="0" eaLnBrk="0" fontAlgn="base" hangingPunct="0">
        <a:spcBef>
          <a:spcPct val="0"/>
        </a:spcBef>
        <a:spcAft>
          <a:spcPct val="0"/>
        </a:spcAft>
        <a:defRPr sz="2100">
          <a:solidFill>
            <a:schemeClr val="tx2"/>
          </a:solidFill>
          <a:latin typeface="Calibri" charset="0"/>
        </a:defRPr>
      </a:lvl5pPr>
      <a:lvl6pPr marL="342900" algn="ctr" rtl="0" fontAlgn="base">
        <a:spcBef>
          <a:spcPct val="0"/>
        </a:spcBef>
        <a:spcAft>
          <a:spcPct val="0"/>
        </a:spcAft>
        <a:defRPr sz="2100">
          <a:solidFill>
            <a:schemeClr val="tx2"/>
          </a:solidFill>
          <a:latin typeface="Arial" charset="0"/>
        </a:defRPr>
      </a:lvl6pPr>
      <a:lvl7pPr marL="685800" algn="ctr" rtl="0" fontAlgn="base">
        <a:spcBef>
          <a:spcPct val="0"/>
        </a:spcBef>
        <a:spcAft>
          <a:spcPct val="0"/>
        </a:spcAft>
        <a:defRPr sz="2100">
          <a:solidFill>
            <a:schemeClr val="tx2"/>
          </a:solidFill>
          <a:latin typeface="Arial" charset="0"/>
        </a:defRPr>
      </a:lvl7pPr>
      <a:lvl8pPr marL="1028700" algn="ctr" rtl="0" fontAlgn="base">
        <a:spcBef>
          <a:spcPct val="0"/>
        </a:spcBef>
        <a:spcAft>
          <a:spcPct val="0"/>
        </a:spcAft>
        <a:defRPr sz="2100">
          <a:solidFill>
            <a:schemeClr val="tx2"/>
          </a:solidFill>
          <a:latin typeface="Arial" charset="0"/>
        </a:defRPr>
      </a:lvl8pPr>
      <a:lvl9pPr marL="1371600" algn="ctr" rtl="0" fontAlgn="base">
        <a:spcBef>
          <a:spcPct val="0"/>
        </a:spcBef>
        <a:spcAft>
          <a:spcPct val="0"/>
        </a:spcAft>
        <a:defRPr sz="2100">
          <a:solidFill>
            <a:schemeClr val="tx2"/>
          </a:solidFill>
          <a:latin typeface="Arial" charset="0"/>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Ø"/>
        <a:defRPr sz="15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BE35-0C7C-FE4A-8B79-3AD5C4BA3D58}"/>
              </a:ext>
            </a:extLst>
          </p:cNvPr>
          <p:cNvSpPr>
            <a:spLocks noGrp="1"/>
          </p:cNvSpPr>
          <p:nvPr>
            <p:ph type="ctrTitle"/>
          </p:nvPr>
        </p:nvSpPr>
        <p:spPr/>
        <p:txBody>
          <a:bodyPr/>
          <a:lstStyle/>
          <a:p>
            <a:r>
              <a:rPr lang="en-US" sz="2800" dirty="0"/>
              <a:t>Climate Benchmarking and Attribution</a:t>
            </a:r>
          </a:p>
        </p:txBody>
      </p:sp>
      <p:sp>
        <p:nvSpPr>
          <p:cNvPr id="3" name="Subtitle 2">
            <a:extLst>
              <a:ext uri="{FF2B5EF4-FFF2-40B4-BE49-F238E27FC236}">
                <a16:creationId xmlns:a16="http://schemas.microsoft.com/office/drawing/2014/main" id="{5758B7AD-FB78-F34F-BCD5-51EDCFD706A3}"/>
              </a:ext>
            </a:extLst>
          </p:cNvPr>
          <p:cNvSpPr>
            <a:spLocks noGrp="1"/>
          </p:cNvSpPr>
          <p:nvPr>
            <p:ph type="subTitle" idx="1"/>
          </p:nvPr>
        </p:nvSpPr>
        <p:spPr/>
        <p:txBody>
          <a:bodyPr/>
          <a:lstStyle/>
          <a:p>
            <a:r>
              <a:rPr lang="en-US" sz="2000" dirty="0"/>
              <a:t>Yolanda </a:t>
            </a:r>
            <a:r>
              <a:rPr lang="en-US" sz="2000" dirty="0" err="1"/>
              <a:t>Shea</a:t>
            </a:r>
            <a:r>
              <a:rPr lang="en-US" sz="2000" dirty="0"/>
              <a:t> &amp; Peter </a:t>
            </a:r>
            <a:r>
              <a:rPr lang="en-US" sz="2000" dirty="0" err="1"/>
              <a:t>Pilewskie</a:t>
            </a:r>
            <a:endParaRPr lang="en-US" sz="2000" dirty="0"/>
          </a:p>
        </p:txBody>
      </p:sp>
    </p:spTree>
    <p:extLst>
      <p:ext uri="{BB962C8B-B14F-4D97-AF65-F5344CB8AC3E}">
        <p14:creationId xmlns:p14="http://schemas.microsoft.com/office/powerpoint/2010/main" val="162785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0100" y="762000"/>
            <a:ext cx="7543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0"/>
            <a:ext cx="8991600" cy="1143000"/>
          </a:xfrm>
        </p:spPr>
        <p:txBody>
          <a:bodyPr>
            <a:normAutofit/>
          </a:bodyPr>
          <a:lstStyle/>
          <a:p>
            <a:r>
              <a:rPr lang="en-US" dirty="0"/>
              <a:t>Attribution: Spectral </a:t>
            </a:r>
            <a:r>
              <a:rPr lang="en-US" i="1" dirty="0"/>
              <a:t>Un-mixing</a:t>
            </a:r>
          </a:p>
        </p:txBody>
      </p:sp>
      <p:pic>
        <p:nvPicPr>
          <p:cNvPr id="7" name="Picture 2" descr="C:\Documents and Settings\roberts\My Documents\Dropbox\Research\NASA\YolandaPP4dechoplot.png"/>
          <p:cNvPicPr>
            <a:picLocks noChangeAspect="1" noChangeArrowheads="1"/>
          </p:cNvPicPr>
          <p:nvPr/>
        </p:nvPicPr>
        <p:blipFill>
          <a:blip r:embed="rId3" cstate="print"/>
          <a:srcRect/>
          <a:stretch>
            <a:fillRect/>
          </a:stretch>
        </p:blipFill>
        <p:spPr bwMode="auto">
          <a:xfrm>
            <a:off x="1676400" y="0"/>
            <a:ext cx="5486400" cy="7315637"/>
          </a:xfrm>
          <a:prstGeom prst="rect">
            <a:avLst/>
          </a:prstGeom>
          <a:noFill/>
          <a:scene3d>
            <a:camera prst="orthographicFront">
              <a:rot lat="0" lon="0" rev="16200000"/>
            </a:camera>
            <a:lightRig rig="threePt" dir="t"/>
          </a:scene3d>
        </p:spPr>
      </p:pic>
    </p:spTree>
    <p:extLst>
      <p:ext uri="{BB962C8B-B14F-4D97-AF65-F5344CB8AC3E}">
        <p14:creationId xmlns:p14="http://schemas.microsoft.com/office/powerpoint/2010/main" val="1444713292"/>
      </p:ext>
    </p:extLst>
  </p:cSld>
  <p:clrMapOvr>
    <a:masterClrMapping/>
  </p:clrMapOvr>
  <mc:AlternateContent xmlns:mc="http://schemas.openxmlformats.org/markup-compatibility/2006" xmlns:p14="http://schemas.microsoft.com/office/powerpoint/2010/main">
    <mc:Choice Requires="p14">
      <p:transition spd="slow" p14:dur="2000" advTm="177468"/>
    </mc:Choice>
    <mc:Fallback xmlns="">
      <p:transition spd="slow" advTm="17746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_change_watervapor_pc1_rotated_rescaled.png"/>
          <p:cNvPicPr>
            <a:picLocks noChangeAspect="1"/>
          </p:cNvPicPr>
          <p:nvPr/>
        </p:nvPicPr>
        <p:blipFill>
          <a:blip r:embed="rId3" cstate="print">
            <a:extLst>
              <a:ext uri="{28A0092B-C50C-407E-A947-70E740481C1C}">
                <a14:useLocalDpi xmlns:a14="http://schemas.microsoft.com/office/drawing/2010/main" val="0"/>
              </a:ext>
            </a:extLst>
          </a:blip>
          <a:srcRect l="11215" t="8749" b="11427"/>
          <a:stretch>
            <a:fillRect/>
          </a:stretch>
        </p:blipFill>
        <p:spPr>
          <a:xfrm>
            <a:off x="161885" y="2290918"/>
            <a:ext cx="4418582" cy="3069752"/>
          </a:xfrm>
          <a:prstGeom prst="rect">
            <a:avLst/>
          </a:prstGeom>
        </p:spPr>
      </p:pic>
      <p:sp>
        <p:nvSpPr>
          <p:cNvPr id="3" name="Title 2">
            <a:extLst>
              <a:ext uri="{FF2B5EF4-FFF2-40B4-BE49-F238E27FC236}">
                <a16:creationId xmlns:a16="http://schemas.microsoft.com/office/drawing/2014/main" id="{0DFA8FF0-A4E4-1349-B816-96FF7288AE31}"/>
              </a:ext>
            </a:extLst>
          </p:cNvPr>
          <p:cNvSpPr>
            <a:spLocks noGrp="1"/>
          </p:cNvSpPr>
          <p:nvPr>
            <p:ph type="title"/>
          </p:nvPr>
        </p:nvSpPr>
        <p:spPr/>
        <p:txBody>
          <a:bodyPr/>
          <a:lstStyle/>
          <a:p>
            <a:r>
              <a:rPr lang="en-US" sz="2400" dirty="0"/>
              <a:t>Dominant Spectral Variables Exhibit Physical Spectral Signatures</a:t>
            </a:r>
          </a:p>
        </p:txBody>
      </p:sp>
      <p:sp>
        <p:nvSpPr>
          <p:cNvPr id="8" name="Slide Number Placeholder 7"/>
          <p:cNvSpPr>
            <a:spLocks noGrp="1"/>
          </p:cNvSpPr>
          <p:nvPr>
            <p:ph type="sldNum" sz="quarter" idx="12"/>
          </p:nvPr>
        </p:nvSpPr>
        <p:spPr>
          <a:xfrm>
            <a:off x="10530541" y="6369939"/>
            <a:ext cx="1320800" cy="365125"/>
          </a:xfrm>
          <a:prstGeom prst="rect">
            <a:avLst/>
          </a:prstGeom>
        </p:spPr>
        <p:txBody>
          <a:bodyPr vert="horz" lIns="91440" tIns="45720" rIns="91440" bIns="45720" rtlCol="0" anchor="ctr"/>
          <a:lstStyle>
            <a:defPPr>
              <a:defRPr lang="en-US"/>
            </a:defPPr>
            <a:lvl1pPr marL="0" algn="r" defTabSz="914400" rtl="0" eaLnBrk="1" latinLnBrk="0" hangingPunct="1">
              <a:defRPr sz="3200" kern="1200">
                <a:solidFill>
                  <a:schemeClr val="bg1"/>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91C09B-9854-43A0-94F0-8733B89D12C4}" type="slidenum">
              <a:rPr lang="en-US" smtClean="0">
                <a:solidFill>
                  <a:prstClr val="white">
                    <a:tint val="75000"/>
                  </a:prstClr>
                </a:solidFill>
                <a:latin typeface="Calibri"/>
              </a:rPr>
              <a:pPr/>
              <a:t>11</a:t>
            </a:fld>
            <a:endParaRPr lang="en-US" sz="2400" dirty="0">
              <a:latin typeface="Calibri"/>
              <a:cs typeface="Calibri"/>
            </a:endParaRPr>
          </a:p>
        </p:txBody>
      </p:sp>
      <p:sp>
        <p:nvSpPr>
          <p:cNvPr id="5" name="TextBox 4"/>
          <p:cNvSpPr txBox="1"/>
          <p:nvPr/>
        </p:nvSpPr>
        <p:spPr>
          <a:xfrm>
            <a:off x="0" y="5700668"/>
            <a:ext cx="1929081" cy="323165"/>
          </a:xfrm>
          <a:prstGeom prst="rect">
            <a:avLst/>
          </a:prstGeom>
          <a:noFill/>
        </p:spPr>
        <p:txBody>
          <a:bodyPr wrap="square" rtlCol="0">
            <a:spAutoFit/>
          </a:bodyPr>
          <a:lstStyle/>
          <a:p>
            <a:r>
              <a:rPr lang="en-US" sz="1500" i="1" dirty="0">
                <a:solidFill>
                  <a:schemeClr val="bg1"/>
                </a:solidFill>
                <a:latin typeface="Avenir Next" panose="020B0503020202020204" pitchFamily="34" charset="0"/>
                <a:cs typeface="Calibri"/>
              </a:rPr>
              <a:t>Roberts et al.</a:t>
            </a:r>
            <a:r>
              <a:rPr lang="en-US" sz="1500" dirty="0">
                <a:solidFill>
                  <a:schemeClr val="bg1"/>
                </a:solidFill>
                <a:latin typeface="Avenir Next" panose="020B0503020202020204" pitchFamily="34" charset="0"/>
                <a:cs typeface="Calibri"/>
              </a:rPr>
              <a:t>, 2011</a:t>
            </a:r>
          </a:p>
        </p:txBody>
      </p:sp>
      <p:grpSp>
        <p:nvGrpSpPr>
          <p:cNvPr id="6" name="Group 5">
            <a:extLst>
              <a:ext uri="{FF2B5EF4-FFF2-40B4-BE49-F238E27FC236}">
                <a16:creationId xmlns:a16="http://schemas.microsoft.com/office/drawing/2014/main" id="{F332408E-C14C-C44B-877E-FA75FE451BA4}"/>
              </a:ext>
            </a:extLst>
          </p:cNvPr>
          <p:cNvGrpSpPr>
            <a:grpSpLocks noChangeAspect="1"/>
          </p:cNvGrpSpPr>
          <p:nvPr/>
        </p:nvGrpSpPr>
        <p:grpSpPr>
          <a:xfrm>
            <a:off x="4864296" y="2290918"/>
            <a:ext cx="4183692" cy="3614330"/>
            <a:chOff x="2068068" y="609601"/>
            <a:chExt cx="8055864" cy="6959535"/>
          </a:xfrm>
        </p:grpSpPr>
        <p:pic>
          <p:nvPicPr>
            <p:cNvPr id="9" name="Picture 8" descr="W:\Paper1\JGR_submission\tiff_mults_highres\Figure_13b.tif">
              <a:extLst>
                <a:ext uri="{FF2B5EF4-FFF2-40B4-BE49-F238E27FC236}">
                  <a16:creationId xmlns:a16="http://schemas.microsoft.com/office/drawing/2014/main" id="{50415CA1-EDE9-CD46-A8DA-F73F76BF4B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68068" y="609601"/>
              <a:ext cx="8055864" cy="5754189"/>
            </a:xfrm>
            <a:prstGeom prst="rect">
              <a:avLst/>
            </a:prstGeom>
            <a:noFill/>
          </p:spPr>
        </p:pic>
        <p:grpSp>
          <p:nvGrpSpPr>
            <p:cNvPr id="10" name="Group 9">
              <a:extLst>
                <a:ext uri="{FF2B5EF4-FFF2-40B4-BE49-F238E27FC236}">
                  <a16:creationId xmlns:a16="http://schemas.microsoft.com/office/drawing/2014/main" id="{039E04F8-EA43-2542-97B2-A576D9C125D3}"/>
                </a:ext>
              </a:extLst>
            </p:cNvPr>
            <p:cNvGrpSpPr/>
            <p:nvPr/>
          </p:nvGrpSpPr>
          <p:grpSpPr>
            <a:xfrm>
              <a:off x="2133599" y="4953000"/>
              <a:ext cx="3964168" cy="2616136"/>
              <a:chOff x="609599" y="4953000"/>
              <a:chExt cx="3964168" cy="2616136"/>
            </a:xfrm>
          </p:grpSpPr>
          <p:grpSp>
            <p:nvGrpSpPr>
              <p:cNvPr id="12" name="Group 20">
                <a:extLst>
                  <a:ext uri="{FF2B5EF4-FFF2-40B4-BE49-F238E27FC236}">
                    <a16:creationId xmlns:a16="http://schemas.microsoft.com/office/drawing/2014/main" id="{7AADE01C-1C29-D443-B6E2-F0BC2B26D720}"/>
                  </a:ext>
                </a:extLst>
              </p:cNvPr>
              <p:cNvGrpSpPr/>
              <p:nvPr/>
            </p:nvGrpSpPr>
            <p:grpSpPr>
              <a:xfrm>
                <a:off x="1143000" y="4953000"/>
                <a:ext cx="2667000" cy="1371600"/>
                <a:chOff x="914400" y="4424065"/>
                <a:chExt cx="2667000" cy="1371600"/>
              </a:xfrm>
              <a:solidFill>
                <a:schemeClr val="bg1"/>
              </a:solidFill>
            </p:grpSpPr>
            <p:cxnSp>
              <p:nvCxnSpPr>
                <p:cNvPr id="15" name="Straight Arrow Connector 14">
                  <a:extLst>
                    <a:ext uri="{FF2B5EF4-FFF2-40B4-BE49-F238E27FC236}">
                      <a16:creationId xmlns:a16="http://schemas.microsoft.com/office/drawing/2014/main" id="{9CC7187F-2534-8341-98EE-AE663BA7870B}"/>
                    </a:ext>
                  </a:extLst>
                </p:cNvPr>
                <p:cNvCxnSpPr/>
                <p:nvPr/>
              </p:nvCxnSpPr>
              <p:spPr>
                <a:xfrm flipV="1">
                  <a:off x="914400" y="4424065"/>
                  <a:ext cx="1676401" cy="1371600"/>
                </a:xfrm>
                <a:prstGeom prst="straightConnector1">
                  <a:avLst/>
                </a:prstGeom>
                <a:grpFill/>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90AB46-9C1C-C646-A176-84816BDFED0C}"/>
                    </a:ext>
                  </a:extLst>
                </p:cNvPr>
                <p:cNvCxnSpPr/>
                <p:nvPr/>
              </p:nvCxnSpPr>
              <p:spPr>
                <a:xfrm flipH="1" flipV="1">
                  <a:off x="3352800" y="4652665"/>
                  <a:ext cx="228600" cy="1143000"/>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726D86CF-D88B-7B49-B7B0-D8B9F7A8F7DD}"/>
                  </a:ext>
                </a:extLst>
              </p:cNvPr>
              <p:cNvSpPr txBox="1"/>
              <p:nvPr/>
            </p:nvSpPr>
            <p:spPr>
              <a:xfrm>
                <a:off x="609599" y="6324600"/>
                <a:ext cx="1968077" cy="1244536"/>
              </a:xfrm>
              <a:prstGeom prst="rect">
                <a:avLst/>
              </a:prstGeom>
              <a:solidFill>
                <a:schemeClr val="bg1"/>
              </a:solidFill>
              <a:ln w="28575">
                <a:solidFill>
                  <a:srgbClr val="00B050"/>
                </a:solidFill>
              </a:ln>
            </p:spPr>
            <p:txBody>
              <a:bodyPr wrap="square" rtlCol="0">
                <a:spAutoFit/>
              </a:bodyPr>
              <a:lstStyle/>
              <a:p>
                <a:r>
                  <a:rPr lang="en-US" b="1" dirty="0">
                    <a:solidFill>
                      <a:srgbClr val="00B050"/>
                    </a:solidFill>
                  </a:rPr>
                  <a:t>Green Peak</a:t>
                </a:r>
              </a:p>
            </p:txBody>
          </p:sp>
          <p:sp>
            <p:nvSpPr>
              <p:cNvPr id="14" name="TextBox 13">
                <a:extLst>
                  <a:ext uri="{FF2B5EF4-FFF2-40B4-BE49-F238E27FC236}">
                    <a16:creationId xmlns:a16="http://schemas.microsoft.com/office/drawing/2014/main" id="{4751315D-6391-EF42-9F4D-3BF89BE7BC2E}"/>
                  </a:ext>
                </a:extLst>
              </p:cNvPr>
              <p:cNvSpPr txBox="1"/>
              <p:nvPr/>
            </p:nvSpPr>
            <p:spPr>
              <a:xfrm>
                <a:off x="3124200" y="6324598"/>
                <a:ext cx="1449567" cy="1244536"/>
              </a:xfrm>
              <a:prstGeom prst="rect">
                <a:avLst/>
              </a:prstGeom>
              <a:solidFill>
                <a:schemeClr val="bg1"/>
              </a:solidFill>
              <a:ln w="28575">
                <a:solidFill>
                  <a:srgbClr val="FF0000"/>
                </a:solidFill>
              </a:ln>
            </p:spPr>
            <p:txBody>
              <a:bodyPr wrap="square" rtlCol="0">
                <a:spAutoFit/>
              </a:bodyPr>
              <a:lstStyle/>
              <a:p>
                <a:r>
                  <a:rPr lang="en-US" b="1" dirty="0">
                    <a:solidFill>
                      <a:srgbClr val="FF0000"/>
                    </a:solidFill>
                  </a:rPr>
                  <a:t>NIR Edge</a:t>
                </a:r>
              </a:p>
            </p:txBody>
          </p:sp>
        </p:grpSp>
      </p:grpSp>
      <p:sp>
        <p:nvSpPr>
          <p:cNvPr id="17" name="TextBox 16">
            <a:extLst>
              <a:ext uri="{FF2B5EF4-FFF2-40B4-BE49-F238E27FC236}">
                <a16:creationId xmlns:a16="http://schemas.microsoft.com/office/drawing/2014/main" id="{E26596C3-7D65-2943-A628-40D527C11408}"/>
              </a:ext>
            </a:extLst>
          </p:cNvPr>
          <p:cNvSpPr txBox="1"/>
          <p:nvPr/>
        </p:nvSpPr>
        <p:spPr>
          <a:xfrm>
            <a:off x="6781800" y="6019994"/>
            <a:ext cx="2180918" cy="369332"/>
          </a:xfrm>
          <a:prstGeom prst="rect">
            <a:avLst/>
          </a:prstGeom>
          <a:noFill/>
        </p:spPr>
        <p:txBody>
          <a:bodyPr wrap="none" rtlCol="0">
            <a:spAutoFit/>
          </a:bodyPr>
          <a:lstStyle/>
          <a:p>
            <a:r>
              <a:rPr lang="en-US" i="1" dirty="0"/>
              <a:t>Roberts et al.</a:t>
            </a:r>
            <a:r>
              <a:rPr lang="en-US" dirty="0"/>
              <a:t>, 2011</a:t>
            </a:r>
          </a:p>
        </p:txBody>
      </p:sp>
    </p:spTree>
    <p:extLst>
      <p:ext uri="{BB962C8B-B14F-4D97-AF65-F5344CB8AC3E}">
        <p14:creationId xmlns:p14="http://schemas.microsoft.com/office/powerpoint/2010/main" val="594683232"/>
      </p:ext>
    </p:extLst>
  </p:cSld>
  <p:clrMapOvr>
    <a:masterClrMapping/>
  </p:clrMapOvr>
  <mc:AlternateContent xmlns:mc="http://schemas.openxmlformats.org/markup-compatibility/2006" xmlns:p14="http://schemas.microsoft.com/office/powerpoint/2010/main">
    <mc:Choice Requires="p14">
      <p:transition spd="slow" p14:dur="2000" advTm="129092"/>
    </mc:Choice>
    <mc:Fallback xmlns="">
      <p:transition spd="slow" advTm="1290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1950" dirty="0"/>
              <a:t>Separation of Cloud and Sea Ice Albedo Contributions</a:t>
            </a:r>
          </a:p>
        </p:txBody>
      </p:sp>
      <p:sp>
        <p:nvSpPr>
          <p:cNvPr id="20" name="Slide Number Placeholder 19"/>
          <p:cNvSpPr>
            <a:spLocks noGrp="1"/>
          </p:cNvSpPr>
          <p:nvPr>
            <p:ph type="sldNum" sz="quarter" idx="12"/>
          </p:nvPr>
        </p:nvSpPr>
        <p:spPr>
          <a:xfrm>
            <a:off x="10530541" y="6369939"/>
            <a:ext cx="1320800" cy="365125"/>
          </a:xfrm>
          <a:prstGeom prst="rect">
            <a:avLst/>
          </a:prstGeom>
        </p:spPr>
        <p:txBody>
          <a:bodyPr vert="horz" lIns="91440" tIns="45720" rIns="91440" bIns="45720" rtlCol="0" anchor="ctr"/>
          <a:lstStyle>
            <a:defPPr>
              <a:defRPr lang="en-US"/>
            </a:defPPr>
            <a:lvl1pPr marL="0" algn="r" defTabSz="914400" rtl="0" eaLnBrk="1" latinLnBrk="0" hangingPunct="1">
              <a:defRPr sz="3200" kern="1200">
                <a:solidFill>
                  <a:schemeClr val="bg1"/>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fld id="{8191C09B-9854-43A0-94F0-8733B89D12C4}" type="slidenum">
              <a:rPr lang="en-US" smtClean="0">
                <a:solidFill>
                  <a:prstClr val="white">
                    <a:tint val="75000"/>
                  </a:prstClr>
                </a:solidFill>
                <a:latin typeface="Calibri"/>
              </a:rPr>
              <a:pPr defTabSz="342900"/>
              <a:t>12</a:t>
            </a:fld>
            <a:endParaRPr lang="en-US">
              <a:solidFill>
                <a:prstClr val="white">
                  <a:tint val="75000"/>
                </a:prstClr>
              </a:solidFill>
            </a:endParaRPr>
          </a:p>
        </p:txBody>
      </p:sp>
      <p:pic>
        <p:nvPicPr>
          <p:cNvPr id="6" name="Content Placeholder 5" descr="plot_arctic_ocean_4pcs.png"/>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1328283" y="1227048"/>
            <a:ext cx="6330819" cy="4527519"/>
          </a:xfrm>
        </p:spPr>
      </p:pic>
      <p:sp>
        <p:nvSpPr>
          <p:cNvPr id="7" name="Rectangle 6"/>
          <p:cNvSpPr/>
          <p:nvPr/>
        </p:nvSpPr>
        <p:spPr>
          <a:xfrm>
            <a:off x="1371600" y="1295400"/>
            <a:ext cx="3048001" cy="2232529"/>
          </a:xfrm>
          <a:prstGeom prst="rect">
            <a:avLst/>
          </a:prstGeom>
          <a:noFill/>
          <a:ln w="57150" cmpd="sng">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a:solidFill>
                <a:srgbClr val="E2751D"/>
              </a:solidFill>
              <a:latin typeface="Avenir Next" panose="020B0503020202020204" pitchFamily="34" charset="0"/>
            </a:endParaRPr>
          </a:p>
        </p:txBody>
      </p:sp>
      <p:sp>
        <p:nvSpPr>
          <p:cNvPr id="8" name="Rectangle 7"/>
          <p:cNvSpPr/>
          <p:nvPr/>
        </p:nvSpPr>
        <p:spPr>
          <a:xfrm>
            <a:off x="4617975" y="1295467"/>
            <a:ext cx="3104669" cy="2232530"/>
          </a:xfrm>
          <a:prstGeom prst="rect">
            <a:avLst/>
          </a:prstGeom>
          <a:noFill/>
          <a:ln w="5715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srgbClr val="00B050"/>
              </a:solidFill>
              <a:latin typeface="Avenir Next" panose="020B0503020202020204" pitchFamily="34" charset="0"/>
            </a:endParaRPr>
          </a:p>
        </p:txBody>
      </p:sp>
      <p:sp>
        <p:nvSpPr>
          <p:cNvPr id="9" name="TextBox 8"/>
          <p:cNvSpPr txBox="1"/>
          <p:nvPr/>
        </p:nvSpPr>
        <p:spPr>
          <a:xfrm>
            <a:off x="1435142" y="960178"/>
            <a:ext cx="2823787" cy="415498"/>
          </a:xfrm>
          <a:prstGeom prst="rect">
            <a:avLst/>
          </a:prstGeom>
          <a:noFill/>
        </p:spPr>
        <p:txBody>
          <a:bodyPr wrap="square" rtlCol="0">
            <a:spAutoFit/>
          </a:bodyPr>
          <a:lstStyle/>
          <a:p>
            <a:pPr algn="ctr" defTabSz="342900"/>
            <a:r>
              <a:rPr lang="en-US" sz="2100" dirty="0">
                <a:solidFill>
                  <a:srgbClr val="09213B">
                    <a:lumMod val="50000"/>
                    <a:lumOff val="50000"/>
                  </a:srgbClr>
                </a:solidFill>
                <a:latin typeface="Avenir Next" panose="020B0503020202020204" pitchFamily="34" charset="0"/>
              </a:rPr>
              <a:t>Cloud Albedo</a:t>
            </a:r>
          </a:p>
        </p:txBody>
      </p:sp>
      <p:sp>
        <p:nvSpPr>
          <p:cNvPr id="10" name="TextBox 9"/>
          <p:cNvSpPr txBox="1"/>
          <p:nvPr/>
        </p:nvSpPr>
        <p:spPr>
          <a:xfrm>
            <a:off x="4784090" y="947900"/>
            <a:ext cx="2823787" cy="415498"/>
          </a:xfrm>
          <a:prstGeom prst="rect">
            <a:avLst/>
          </a:prstGeom>
          <a:noFill/>
        </p:spPr>
        <p:txBody>
          <a:bodyPr wrap="square" rtlCol="0">
            <a:spAutoFit/>
          </a:bodyPr>
          <a:lstStyle/>
          <a:p>
            <a:pPr algn="ctr" defTabSz="342900"/>
            <a:r>
              <a:rPr lang="en-US" sz="2100" dirty="0">
                <a:solidFill>
                  <a:srgbClr val="C00000"/>
                </a:solidFill>
                <a:latin typeface="Avenir Next" panose="020B0503020202020204" pitchFamily="34" charset="0"/>
              </a:rPr>
              <a:t>Sea Ice Albedo</a:t>
            </a:r>
          </a:p>
        </p:txBody>
      </p:sp>
      <p:sp>
        <p:nvSpPr>
          <p:cNvPr id="11" name="TextBox 10"/>
          <p:cNvSpPr txBox="1"/>
          <p:nvPr/>
        </p:nvSpPr>
        <p:spPr>
          <a:xfrm>
            <a:off x="1973413" y="1808528"/>
            <a:ext cx="1058920" cy="400110"/>
          </a:xfrm>
          <a:prstGeom prst="rect">
            <a:avLst/>
          </a:prstGeom>
          <a:noFill/>
        </p:spPr>
        <p:txBody>
          <a:bodyPr wrap="square" rtlCol="0">
            <a:spAutoFit/>
          </a:bodyPr>
          <a:lstStyle/>
          <a:p>
            <a:pPr defTabSz="342900"/>
            <a:r>
              <a:rPr lang="en-US" sz="2000" dirty="0">
                <a:solidFill>
                  <a:prstClr val="black"/>
                </a:solidFill>
                <a:latin typeface="Avenir Next" panose="020B0503020202020204" pitchFamily="34" charset="0"/>
              </a:rPr>
              <a:t>78.6%</a:t>
            </a:r>
          </a:p>
        </p:txBody>
      </p:sp>
      <p:sp>
        <p:nvSpPr>
          <p:cNvPr id="12" name="TextBox 11"/>
          <p:cNvSpPr txBox="1"/>
          <p:nvPr/>
        </p:nvSpPr>
        <p:spPr>
          <a:xfrm>
            <a:off x="5334000" y="1863776"/>
            <a:ext cx="1058920" cy="400110"/>
          </a:xfrm>
          <a:prstGeom prst="rect">
            <a:avLst/>
          </a:prstGeom>
          <a:noFill/>
        </p:spPr>
        <p:txBody>
          <a:bodyPr wrap="square" rtlCol="0">
            <a:spAutoFit/>
          </a:bodyPr>
          <a:lstStyle/>
          <a:p>
            <a:pPr defTabSz="342900"/>
            <a:r>
              <a:rPr lang="en-US" sz="2000" dirty="0">
                <a:solidFill>
                  <a:prstClr val="black"/>
                </a:solidFill>
                <a:latin typeface="Avenir Next" panose="020B0503020202020204" pitchFamily="34" charset="0"/>
              </a:rPr>
              <a:t>91.3%</a:t>
            </a:r>
          </a:p>
        </p:txBody>
      </p:sp>
      <p:sp>
        <p:nvSpPr>
          <p:cNvPr id="13" name="TextBox 12"/>
          <p:cNvSpPr txBox="1"/>
          <p:nvPr/>
        </p:nvSpPr>
        <p:spPr>
          <a:xfrm>
            <a:off x="1973413" y="4629667"/>
            <a:ext cx="1058920" cy="400110"/>
          </a:xfrm>
          <a:prstGeom prst="rect">
            <a:avLst/>
          </a:prstGeom>
          <a:noFill/>
        </p:spPr>
        <p:txBody>
          <a:bodyPr wrap="square" rtlCol="0">
            <a:spAutoFit/>
          </a:bodyPr>
          <a:lstStyle/>
          <a:p>
            <a:pPr defTabSz="342900"/>
            <a:r>
              <a:rPr lang="en-US" sz="2000" dirty="0">
                <a:solidFill>
                  <a:prstClr val="black"/>
                </a:solidFill>
                <a:latin typeface="Avenir Next" panose="020B0503020202020204" pitchFamily="34" charset="0"/>
              </a:rPr>
              <a:t>97.2%</a:t>
            </a:r>
          </a:p>
        </p:txBody>
      </p:sp>
      <p:sp>
        <p:nvSpPr>
          <p:cNvPr id="14" name="TextBox 13"/>
          <p:cNvSpPr txBox="1"/>
          <p:nvPr/>
        </p:nvSpPr>
        <p:spPr>
          <a:xfrm>
            <a:off x="5410200" y="4629667"/>
            <a:ext cx="1058920" cy="400110"/>
          </a:xfrm>
          <a:prstGeom prst="rect">
            <a:avLst/>
          </a:prstGeom>
          <a:noFill/>
        </p:spPr>
        <p:txBody>
          <a:bodyPr wrap="square" rtlCol="0">
            <a:spAutoFit/>
          </a:bodyPr>
          <a:lstStyle/>
          <a:p>
            <a:pPr defTabSz="342900"/>
            <a:r>
              <a:rPr lang="en-US" sz="2000" dirty="0">
                <a:solidFill>
                  <a:prstClr val="black"/>
                </a:solidFill>
                <a:latin typeface="Avenir Next" panose="020B0503020202020204" pitchFamily="34" charset="0"/>
              </a:rPr>
              <a:t>99.1%</a:t>
            </a:r>
          </a:p>
        </p:txBody>
      </p:sp>
      <p:sp>
        <p:nvSpPr>
          <p:cNvPr id="15" name="TextBox 14">
            <a:extLst>
              <a:ext uri="{FF2B5EF4-FFF2-40B4-BE49-F238E27FC236}">
                <a16:creationId xmlns:a16="http://schemas.microsoft.com/office/drawing/2014/main" id="{1708D0D9-A981-A242-9CDA-E5AFD00F0869}"/>
              </a:ext>
            </a:extLst>
          </p:cNvPr>
          <p:cNvSpPr txBox="1"/>
          <p:nvPr/>
        </p:nvSpPr>
        <p:spPr>
          <a:xfrm>
            <a:off x="-32870" y="5696829"/>
            <a:ext cx="1972964" cy="323165"/>
          </a:xfrm>
          <a:prstGeom prst="rect">
            <a:avLst/>
          </a:prstGeom>
          <a:noFill/>
        </p:spPr>
        <p:txBody>
          <a:bodyPr wrap="square" rtlCol="0">
            <a:spAutoFit/>
          </a:bodyPr>
          <a:lstStyle/>
          <a:p>
            <a:pPr defTabSz="342900"/>
            <a:r>
              <a:rPr lang="en-US" sz="1500" i="1" dirty="0">
                <a:solidFill>
                  <a:prstClr val="white"/>
                </a:solidFill>
                <a:latin typeface="Avenir Next" panose="020B0503020202020204" pitchFamily="34" charset="0"/>
              </a:rPr>
              <a:t>Roberts et al.</a:t>
            </a:r>
            <a:r>
              <a:rPr lang="en-US" sz="1500" dirty="0">
                <a:solidFill>
                  <a:prstClr val="white"/>
                </a:solidFill>
                <a:latin typeface="Avenir Next" panose="020B0503020202020204" pitchFamily="34" charset="0"/>
              </a:rPr>
              <a:t>, 2011</a:t>
            </a:r>
          </a:p>
        </p:txBody>
      </p:sp>
      <p:sp>
        <p:nvSpPr>
          <p:cNvPr id="3" name="TextBox 2">
            <a:extLst>
              <a:ext uri="{FF2B5EF4-FFF2-40B4-BE49-F238E27FC236}">
                <a16:creationId xmlns:a16="http://schemas.microsoft.com/office/drawing/2014/main" id="{11AEC082-2765-A249-9A57-BD4977CC4094}"/>
              </a:ext>
            </a:extLst>
          </p:cNvPr>
          <p:cNvSpPr txBox="1"/>
          <p:nvPr/>
        </p:nvSpPr>
        <p:spPr>
          <a:xfrm>
            <a:off x="6781800" y="6019994"/>
            <a:ext cx="2180918" cy="369332"/>
          </a:xfrm>
          <a:prstGeom prst="rect">
            <a:avLst/>
          </a:prstGeom>
          <a:noFill/>
        </p:spPr>
        <p:txBody>
          <a:bodyPr wrap="none" rtlCol="0">
            <a:spAutoFit/>
          </a:bodyPr>
          <a:lstStyle/>
          <a:p>
            <a:r>
              <a:rPr lang="en-US" i="1" dirty="0"/>
              <a:t>Roberts et al.</a:t>
            </a:r>
            <a:r>
              <a:rPr lang="en-US" dirty="0"/>
              <a:t>, 2011</a:t>
            </a:r>
          </a:p>
        </p:txBody>
      </p:sp>
    </p:spTree>
    <p:custDataLst>
      <p:tags r:id="rId1"/>
    </p:custDataLst>
    <p:extLst>
      <p:ext uri="{BB962C8B-B14F-4D97-AF65-F5344CB8AC3E}">
        <p14:creationId xmlns:p14="http://schemas.microsoft.com/office/powerpoint/2010/main" val="4120629837"/>
      </p:ext>
    </p:extLst>
  </p:cSld>
  <p:clrMapOvr>
    <a:masterClrMapping/>
  </p:clrMapOvr>
  <mc:AlternateContent xmlns:mc="http://schemas.openxmlformats.org/markup-compatibility/2006" xmlns:p14="http://schemas.microsoft.com/office/powerpoint/2010/main">
    <mc:Choice Requires="p14">
      <p:transition spd="slow" p14:dur="2000" advTm="117676"/>
    </mc:Choice>
    <mc:Fallback xmlns="">
      <p:transition spd="slow" advTm="117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AD6A-639B-594D-BA36-8FBC20458F1C}"/>
              </a:ext>
            </a:extLst>
          </p:cNvPr>
          <p:cNvSpPr>
            <a:spLocks noGrp="1"/>
          </p:cNvSpPr>
          <p:nvPr>
            <p:ph type="title"/>
          </p:nvPr>
        </p:nvSpPr>
        <p:spPr/>
        <p:txBody>
          <a:bodyPr/>
          <a:lstStyle/>
          <a:p>
            <a:r>
              <a:rPr lang="en-US" dirty="0"/>
              <a:t>Spectral and Temporal Variability – A Step Toward Climate Attribution</a:t>
            </a:r>
          </a:p>
        </p:txBody>
      </p:sp>
      <p:pic>
        <p:nvPicPr>
          <p:cNvPr id="7" name="Content Placeholder 12">
            <a:extLst>
              <a:ext uri="{FF2B5EF4-FFF2-40B4-BE49-F238E27FC236}">
                <a16:creationId xmlns:a16="http://schemas.microsoft.com/office/drawing/2014/main" id="{47D9B74D-9EA5-3B4E-8E08-3FE1AFE70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650" y="1129964"/>
            <a:ext cx="4274306" cy="3053075"/>
          </a:xfrm>
          <a:prstGeom prst="rect">
            <a:avLst/>
          </a:prstGeom>
        </p:spPr>
      </p:pic>
      <p:sp>
        <p:nvSpPr>
          <p:cNvPr id="8" name="TextBox 7">
            <a:extLst>
              <a:ext uri="{FF2B5EF4-FFF2-40B4-BE49-F238E27FC236}">
                <a16:creationId xmlns:a16="http://schemas.microsoft.com/office/drawing/2014/main" id="{2A797CC9-478C-C440-A140-C6A18D0295B9}"/>
              </a:ext>
            </a:extLst>
          </p:cNvPr>
          <p:cNvSpPr txBox="1"/>
          <p:nvPr/>
        </p:nvSpPr>
        <p:spPr>
          <a:xfrm>
            <a:off x="1104900" y="4417594"/>
            <a:ext cx="6934200" cy="1541448"/>
          </a:xfrm>
          <a:prstGeom prst="rect">
            <a:avLst/>
          </a:prstGeom>
          <a:noFill/>
        </p:spPr>
        <p:txBody>
          <a:bodyPr wrap="square" rtlCol="0">
            <a:spAutoFit/>
          </a:bodyPr>
          <a:lstStyle/>
          <a:p>
            <a:pPr algn="ctr"/>
            <a:r>
              <a:rPr lang="en-US" dirty="0">
                <a:latin typeface="Avenir Next" panose="020B0503020202020204" pitchFamily="34" charset="0"/>
              </a:rPr>
              <a:t>Despite PC spectral shape not necessarily exhibiting clear signature of the physical drivers, the time series gave clues regarding physical drivers of variability.</a:t>
            </a:r>
          </a:p>
          <a:p>
            <a:pPr>
              <a:spcBef>
                <a:spcPts val="450"/>
              </a:spcBef>
            </a:pPr>
            <a:r>
              <a:rPr lang="en-US" b="1" dirty="0">
                <a:latin typeface="Avenir Next" panose="020B0503020202020204" pitchFamily="34" charset="0"/>
              </a:rPr>
              <a:t>PC1: </a:t>
            </a:r>
            <a:r>
              <a:rPr lang="en-US" dirty="0">
                <a:latin typeface="Avenir Next" panose="020B0503020202020204" pitchFamily="34" charset="0"/>
              </a:rPr>
              <a:t>Aerosol Optical Depth Temporal Variability</a:t>
            </a:r>
            <a:endParaRPr lang="en-US" b="1" dirty="0">
              <a:latin typeface="Avenir Next" panose="020B0503020202020204" pitchFamily="34" charset="0"/>
            </a:endParaRPr>
          </a:p>
          <a:p>
            <a:r>
              <a:rPr lang="en-US" b="1" dirty="0">
                <a:latin typeface="Avenir Next" panose="020B0503020202020204" pitchFamily="34" charset="0"/>
              </a:rPr>
              <a:t>PC4: </a:t>
            </a:r>
            <a:r>
              <a:rPr lang="en-US" dirty="0">
                <a:latin typeface="Avenir Next" panose="020B0503020202020204" pitchFamily="34" charset="0"/>
              </a:rPr>
              <a:t>Total Column Precipitable Water Temporal Variability</a:t>
            </a:r>
            <a:endParaRPr lang="en-US" b="1" dirty="0">
              <a:latin typeface="Avenir Next" panose="020B0503020202020204" pitchFamily="34" charset="0"/>
            </a:endParaRPr>
          </a:p>
        </p:txBody>
      </p:sp>
      <p:pic>
        <p:nvPicPr>
          <p:cNvPr id="10" name="Picture 9">
            <a:extLst>
              <a:ext uri="{FF2B5EF4-FFF2-40B4-BE49-F238E27FC236}">
                <a16:creationId xmlns:a16="http://schemas.microsoft.com/office/drawing/2014/main" id="{CA8BDF33-63CD-1047-A0FF-17E6FA49EB89}"/>
              </a:ext>
            </a:extLst>
          </p:cNvPr>
          <p:cNvPicPr>
            <a:picLocks noChangeAspect="1"/>
          </p:cNvPicPr>
          <p:nvPr/>
        </p:nvPicPr>
        <p:blipFill>
          <a:blip r:embed="rId3"/>
          <a:stretch>
            <a:fillRect/>
          </a:stretch>
        </p:blipFill>
        <p:spPr>
          <a:xfrm>
            <a:off x="271814" y="1011428"/>
            <a:ext cx="4771440" cy="3408171"/>
          </a:xfrm>
          <a:prstGeom prst="rect">
            <a:avLst/>
          </a:prstGeom>
        </p:spPr>
      </p:pic>
      <p:sp>
        <p:nvSpPr>
          <p:cNvPr id="11" name="TextBox 10">
            <a:extLst>
              <a:ext uri="{FF2B5EF4-FFF2-40B4-BE49-F238E27FC236}">
                <a16:creationId xmlns:a16="http://schemas.microsoft.com/office/drawing/2014/main" id="{1F8F10B7-7C44-BD46-B9E3-68EAE12126B3}"/>
              </a:ext>
            </a:extLst>
          </p:cNvPr>
          <p:cNvSpPr txBox="1"/>
          <p:nvPr/>
        </p:nvSpPr>
        <p:spPr>
          <a:xfrm>
            <a:off x="6674148" y="5959042"/>
            <a:ext cx="2198038" cy="369332"/>
          </a:xfrm>
          <a:prstGeom prst="rect">
            <a:avLst/>
          </a:prstGeom>
          <a:noFill/>
        </p:spPr>
        <p:txBody>
          <a:bodyPr wrap="none" rtlCol="0">
            <a:spAutoFit/>
          </a:bodyPr>
          <a:lstStyle/>
          <a:p>
            <a:r>
              <a:rPr lang="en-US" i="1" dirty="0"/>
              <a:t>Roberts et al.</a:t>
            </a:r>
            <a:r>
              <a:rPr lang="en-US" dirty="0"/>
              <a:t>, 2014</a:t>
            </a:r>
          </a:p>
        </p:txBody>
      </p:sp>
    </p:spTree>
    <p:extLst>
      <p:ext uri="{BB962C8B-B14F-4D97-AF65-F5344CB8AC3E}">
        <p14:creationId xmlns:p14="http://schemas.microsoft.com/office/powerpoint/2010/main" val="87002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45C96-CE8C-254F-B38C-8831FA1FA764}"/>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1D5FBE8B-0BFB-5F4C-B3E5-2FDE2C4E632C}"/>
              </a:ext>
            </a:extLst>
          </p:cNvPr>
          <p:cNvSpPr>
            <a:spLocks noGrp="1"/>
          </p:cNvSpPr>
          <p:nvPr>
            <p:ph idx="1"/>
          </p:nvPr>
        </p:nvSpPr>
        <p:spPr/>
        <p:txBody>
          <a:bodyPr/>
          <a:lstStyle/>
          <a:p>
            <a:r>
              <a:rPr lang="en-US" dirty="0"/>
              <a:t>Climate Benchmark measurements</a:t>
            </a:r>
          </a:p>
          <a:p>
            <a:pPr lvl="1"/>
            <a:r>
              <a:rPr lang="en-US" dirty="0"/>
              <a:t>Have the accuracy for unambiguous climate change detection</a:t>
            </a:r>
          </a:p>
          <a:p>
            <a:pPr lvl="1"/>
            <a:r>
              <a:rPr lang="en-US" dirty="0"/>
              <a:t>Are Information-packed for climate change attribution</a:t>
            </a:r>
          </a:p>
          <a:p>
            <a:r>
              <a:rPr lang="en-US" dirty="0"/>
              <a:t>Climate Attribution Methods</a:t>
            </a:r>
          </a:p>
          <a:p>
            <a:pPr lvl="1"/>
            <a:r>
              <a:rPr lang="en-US" dirty="0"/>
              <a:t>Spectral Signal Source Separation – Understanding the physical drivers contributing to spectral signal informative for climate change attribution</a:t>
            </a:r>
          </a:p>
          <a:p>
            <a:pPr lvl="1"/>
            <a:r>
              <a:rPr lang="en-US" dirty="0"/>
              <a:t>Multivariate Analysis Approaches – leverage spectral variability and redundancy in benchmark measurements</a:t>
            </a:r>
          </a:p>
          <a:p>
            <a:pPr lvl="1"/>
            <a:r>
              <a:rPr lang="en-US" dirty="0"/>
              <a:t>Climate Fingerprinting – identifying geophysical drivers of climate trends using spectral benchmarks. A significant challenge in the SW compared to IR</a:t>
            </a:r>
          </a:p>
          <a:p>
            <a:r>
              <a:rPr lang="en-US" dirty="0"/>
              <a:t>CPF measurements will have the attributes of a climate benchmark</a:t>
            </a:r>
          </a:p>
          <a:p>
            <a:endParaRPr lang="en-US" dirty="0"/>
          </a:p>
          <a:p>
            <a:endParaRPr lang="en-US" dirty="0"/>
          </a:p>
        </p:txBody>
      </p:sp>
    </p:spTree>
    <p:extLst>
      <p:ext uri="{BB962C8B-B14F-4D97-AF65-F5344CB8AC3E}">
        <p14:creationId xmlns:p14="http://schemas.microsoft.com/office/powerpoint/2010/main" val="184103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1381-FA0B-3C4F-BA41-FEA1926C3E0A}"/>
              </a:ext>
            </a:extLst>
          </p:cNvPr>
          <p:cNvSpPr>
            <a:spLocks noGrp="1"/>
          </p:cNvSpPr>
          <p:nvPr>
            <p:ph type="title"/>
          </p:nvPr>
        </p:nvSpPr>
        <p:spPr/>
        <p:txBody>
          <a:bodyPr/>
          <a:lstStyle/>
          <a:p>
            <a:r>
              <a:rPr lang="en-US" dirty="0"/>
              <a:t>Climate Benchmarking, Fingerprinting &amp; Attribution</a:t>
            </a:r>
          </a:p>
        </p:txBody>
      </p:sp>
      <p:sp>
        <p:nvSpPr>
          <p:cNvPr id="3" name="Content Placeholder 2">
            <a:extLst>
              <a:ext uri="{FF2B5EF4-FFF2-40B4-BE49-F238E27FC236}">
                <a16:creationId xmlns:a16="http://schemas.microsoft.com/office/drawing/2014/main" id="{7B6FB7AA-AB67-C64E-8719-BB2991A147CA}"/>
              </a:ext>
            </a:extLst>
          </p:cNvPr>
          <p:cNvSpPr>
            <a:spLocks noGrp="1"/>
          </p:cNvSpPr>
          <p:nvPr>
            <p:ph idx="1"/>
          </p:nvPr>
        </p:nvSpPr>
        <p:spPr/>
        <p:txBody>
          <a:bodyPr/>
          <a:lstStyle/>
          <a:p>
            <a:r>
              <a:rPr lang="en-US" dirty="0"/>
              <a:t>What is a climate benchmark?</a:t>
            </a:r>
          </a:p>
          <a:p>
            <a:r>
              <a:rPr lang="en-US" dirty="0"/>
              <a:t>What are typical magnitudes of climate change?</a:t>
            </a:r>
          </a:p>
          <a:p>
            <a:r>
              <a:rPr lang="en-US" dirty="0"/>
              <a:t>Trend detection</a:t>
            </a:r>
          </a:p>
          <a:p>
            <a:r>
              <a:rPr lang="en-US" dirty="0"/>
              <a:t>Examples of spectral fingerprints in the long- and short-wave</a:t>
            </a:r>
          </a:p>
          <a:p>
            <a:r>
              <a:rPr lang="en-US" dirty="0"/>
              <a:t>Spectral </a:t>
            </a:r>
            <a:r>
              <a:rPr lang="en-US" i="1" dirty="0"/>
              <a:t>un-mixing</a:t>
            </a:r>
          </a:p>
          <a:p>
            <a:r>
              <a:rPr lang="en-US" dirty="0"/>
              <a:t>Climate Attribution: Dominant Spectral Modes of Variability</a:t>
            </a:r>
          </a:p>
          <a:p>
            <a:endParaRPr lang="en-US" dirty="0"/>
          </a:p>
          <a:p>
            <a:endParaRPr lang="en-US" dirty="0"/>
          </a:p>
        </p:txBody>
      </p:sp>
    </p:spTree>
    <p:extLst>
      <p:ext uri="{BB962C8B-B14F-4D97-AF65-F5344CB8AC3E}">
        <p14:creationId xmlns:p14="http://schemas.microsoft.com/office/powerpoint/2010/main" val="314261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Establishing  a Shortwave Climate Benchmark </a:t>
            </a:r>
          </a:p>
        </p:txBody>
      </p:sp>
      <p:sp>
        <p:nvSpPr>
          <p:cNvPr id="12291" name="Content Placeholder 2"/>
          <p:cNvSpPr>
            <a:spLocks noGrp="1"/>
          </p:cNvSpPr>
          <p:nvPr>
            <p:ph idx="1"/>
          </p:nvPr>
        </p:nvSpPr>
        <p:spPr/>
        <p:txBody>
          <a:bodyPr/>
          <a:lstStyle/>
          <a:p>
            <a:r>
              <a:rPr lang="en-US" dirty="0"/>
              <a:t>A high accuracy record of climate change.</a:t>
            </a:r>
          </a:p>
          <a:p>
            <a:pPr lvl="1"/>
            <a:r>
              <a:rPr lang="en-US" dirty="0"/>
              <a:t>Accuracy verified on-orbit.</a:t>
            </a:r>
          </a:p>
          <a:p>
            <a:pPr lvl="1"/>
            <a:r>
              <a:rPr lang="en-US" dirty="0"/>
              <a:t>Guarantees the consistency required over long time periods.</a:t>
            </a:r>
          </a:p>
          <a:p>
            <a:pPr lvl="1"/>
            <a:r>
              <a:rPr lang="en-US" dirty="0"/>
              <a:t>It does not require a perfectly accurate retrieval algorithm. </a:t>
            </a:r>
          </a:p>
          <a:p>
            <a:r>
              <a:rPr lang="en-US" dirty="0"/>
              <a:t>Must have high accuracy and information content necessary to detect and attribute long-term climate change trends and to test climate predictions.</a:t>
            </a:r>
          </a:p>
          <a:p>
            <a:r>
              <a:rPr lang="en-US" dirty="0"/>
              <a:t>Accuracy and sampling to assess and predict the impact of changes in the climate forcing variables on climate change.</a:t>
            </a:r>
          </a:p>
          <a:p>
            <a:r>
              <a:rPr lang="en-US" dirty="0"/>
              <a:t>Benchmark  variables are  </a:t>
            </a:r>
            <a:r>
              <a:rPr lang="en-US" i="1" dirty="0"/>
              <a:t>direct observables</a:t>
            </a:r>
            <a:r>
              <a:rPr lang="en-US" dirty="0"/>
              <a:t>: reflected shortwave spectral radiance or spectral reflectance.</a:t>
            </a:r>
          </a:p>
          <a:p>
            <a:endParaRPr lang="en-US" dirty="0"/>
          </a:p>
          <a:p>
            <a:endParaRPr lang="en-US" dirty="0"/>
          </a:p>
        </p:txBody>
      </p:sp>
    </p:spTree>
    <p:extLst>
      <p:ext uri="{BB962C8B-B14F-4D97-AF65-F5344CB8AC3E}">
        <p14:creationId xmlns:p14="http://schemas.microsoft.com/office/powerpoint/2010/main" val="116270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Water Vapor Trend</a:t>
            </a:r>
          </a:p>
        </p:txBody>
      </p:sp>
      <p:pic>
        <p:nvPicPr>
          <p:cNvPr id="18435" name="Picture 5" descr="zpq0370775530001"/>
          <p:cNvPicPr>
            <a:picLocks noChangeAspect="1" noChangeArrowheads="1"/>
          </p:cNvPicPr>
          <p:nvPr/>
        </p:nvPicPr>
        <p:blipFill>
          <a:blip r:embed="rId3" cstate="print"/>
          <a:srcRect/>
          <a:stretch>
            <a:fillRect/>
          </a:stretch>
        </p:blipFill>
        <p:spPr bwMode="auto">
          <a:xfrm>
            <a:off x="387349" y="1262065"/>
            <a:ext cx="8528051" cy="5291137"/>
          </a:xfrm>
          <a:prstGeom prst="rect">
            <a:avLst/>
          </a:prstGeom>
          <a:noFill/>
          <a:ln w="9525">
            <a:noFill/>
            <a:miter lim="800000"/>
            <a:headEnd/>
            <a:tailEnd/>
          </a:ln>
        </p:spPr>
      </p:pic>
      <p:sp>
        <p:nvSpPr>
          <p:cNvPr id="18436" name="Text Box 6"/>
          <p:cNvSpPr txBox="1">
            <a:spLocks noChangeArrowheads="1"/>
          </p:cNvSpPr>
          <p:nvPr/>
        </p:nvSpPr>
        <p:spPr bwMode="auto">
          <a:xfrm>
            <a:off x="6629400" y="1524000"/>
            <a:ext cx="2209800" cy="307777"/>
          </a:xfrm>
          <a:prstGeom prst="rect">
            <a:avLst/>
          </a:prstGeom>
          <a:noFill/>
          <a:ln w="9525">
            <a:noFill/>
            <a:miter lim="800000"/>
            <a:headEnd/>
            <a:tailEnd/>
          </a:ln>
        </p:spPr>
        <p:txBody>
          <a:bodyPr>
            <a:spAutoFit/>
          </a:bodyPr>
          <a:lstStyle/>
          <a:p>
            <a:pPr>
              <a:spcBef>
                <a:spcPct val="50000"/>
              </a:spcBef>
            </a:pPr>
            <a:r>
              <a:rPr lang="en-US" sz="1400" b="1"/>
              <a:t>0.4 kg/m</a:t>
            </a:r>
            <a:r>
              <a:rPr lang="en-US" sz="1400" b="1" baseline="30000"/>
              <a:t>2</a:t>
            </a:r>
            <a:r>
              <a:rPr lang="en-US" sz="1400" b="1"/>
              <a:t> per decade</a:t>
            </a:r>
          </a:p>
        </p:txBody>
      </p:sp>
      <p:sp>
        <p:nvSpPr>
          <p:cNvPr id="18437" name="Text Box 7"/>
          <p:cNvSpPr txBox="1">
            <a:spLocks noChangeArrowheads="1"/>
          </p:cNvSpPr>
          <p:nvPr/>
        </p:nvSpPr>
        <p:spPr bwMode="auto">
          <a:xfrm>
            <a:off x="2286000" y="5867401"/>
            <a:ext cx="3810000" cy="307777"/>
          </a:xfrm>
          <a:prstGeom prst="rect">
            <a:avLst/>
          </a:prstGeom>
          <a:noFill/>
          <a:ln w="9525">
            <a:noFill/>
            <a:miter lim="800000"/>
            <a:headEnd/>
            <a:tailEnd/>
          </a:ln>
        </p:spPr>
        <p:txBody>
          <a:bodyPr>
            <a:spAutoFit/>
          </a:bodyPr>
          <a:lstStyle/>
          <a:p>
            <a:pPr>
              <a:spcBef>
                <a:spcPct val="50000"/>
              </a:spcBef>
            </a:pPr>
            <a:r>
              <a:rPr lang="nl-NL" sz="1400" b="1" i="1" dirty="0"/>
              <a:t>Santer et al., PNAS, 2007.</a:t>
            </a:r>
            <a:endParaRPr lang="en-US" sz="1400" b="1" i="1" dirty="0"/>
          </a:p>
        </p:txBody>
      </p:sp>
    </p:spTree>
    <p:extLst>
      <p:ext uri="{BB962C8B-B14F-4D97-AF65-F5344CB8AC3E}">
        <p14:creationId xmlns:p14="http://schemas.microsoft.com/office/powerpoint/2010/main" val="248614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228600" y="838200"/>
            <a:ext cx="8686800" cy="5715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0" y="-76200"/>
            <a:ext cx="9144000" cy="1143000"/>
          </a:xfrm>
        </p:spPr>
        <p:txBody>
          <a:bodyPr/>
          <a:lstStyle/>
          <a:p>
            <a:pPr eaLnBrk="1" hangingPunct="1"/>
            <a:r>
              <a:rPr lang="en-US" dirty="0"/>
              <a:t>Sensitivity of Reflected Solar Radiance to Water Vapor Trend </a:t>
            </a:r>
          </a:p>
        </p:txBody>
      </p:sp>
      <p:sp>
        <p:nvSpPr>
          <p:cNvPr id="20484" name="Rectangle 3"/>
          <p:cNvSpPr>
            <a:spLocks noGrp="1" noChangeArrowheads="1"/>
          </p:cNvSpPr>
          <p:nvPr>
            <p:ph type="body" idx="1"/>
          </p:nvPr>
        </p:nvSpPr>
        <p:spPr>
          <a:xfrm>
            <a:off x="609600" y="762001"/>
            <a:ext cx="8534400" cy="4525963"/>
          </a:xfrm>
        </p:spPr>
        <p:txBody>
          <a:bodyPr/>
          <a:lstStyle/>
          <a:p>
            <a:pPr eaLnBrk="1" hangingPunct="1">
              <a:buFont typeface="Wingdings" pitchFamily="2" charset="2"/>
              <a:buChar char="Ø"/>
            </a:pPr>
            <a:r>
              <a:rPr lang="en-US" sz="1800" dirty="0">
                <a:solidFill>
                  <a:srgbClr val="0033CC"/>
                </a:solidFill>
              </a:rPr>
              <a:t>Radiative transfer simulations used to derive changes in outgoing top-of-atmosphere spectral radiance due to </a:t>
            </a:r>
            <a:r>
              <a:rPr lang="en-US" sz="1800" dirty="0">
                <a:solidFill>
                  <a:srgbClr val="0033CC"/>
                </a:solidFill>
                <a:effectLst>
                  <a:outerShdw blurRad="38100" dist="38100" dir="2700000" algn="tl">
                    <a:srgbClr val="000000">
                      <a:alpha val="43137"/>
                    </a:srgbClr>
                  </a:outerShdw>
                </a:effectLst>
              </a:rPr>
              <a:t>0.4 kg/m</a:t>
            </a:r>
            <a:r>
              <a:rPr lang="en-US" sz="1800" baseline="30000" dirty="0">
                <a:solidFill>
                  <a:srgbClr val="0033CC"/>
                </a:solidFill>
                <a:effectLst>
                  <a:outerShdw blurRad="38100" dist="38100" dir="2700000" algn="tl">
                    <a:srgbClr val="000000">
                      <a:alpha val="43137"/>
                    </a:srgbClr>
                  </a:outerShdw>
                </a:effectLst>
              </a:rPr>
              <a:t>2</a:t>
            </a:r>
            <a:r>
              <a:rPr lang="en-US" sz="1800" dirty="0">
                <a:solidFill>
                  <a:srgbClr val="0033CC"/>
                </a:solidFill>
                <a:effectLst>
                  <a:outerShdw blurRad="38100" dist="38100" dir="2700000" algn="tl">
                    <a:srgbClr val="000000">
                      <a:alpha val="43137"/>
                    </a:srgbClr>
                  </a:outerShdw>
                </a:effectLst>
              </a:rPr>
              <a:t> per decade trend in water vapor</a:t>
            </a:r>
            <a:r>
              <a:rPr lang="en-US" sz="1800" dirty="0">
                <a:solidFill>
                  <a:srgbClr val="0033CC"/>
                </a:solidFill>
              </a:rPr>
              <a:t>.</a:t>
            </a:r>
          </a:p>
          <a:p>
            <a:pPr eaLnBrk="1" hangingPunct="1">
              <a:buFont typeface="Wingdings" pitchFamily="2" charset="2"/>
              <a:buChar char="Ø"/>
            </a:pPr>
            <a:r>
              <a:rPr lang="en-US" sz="1800" dirty="0">
                <a:solidFill>
                  <a:srgbClr val="0033CC"/>
                </a:solidFill>
              </a:rPr>
              <a:t>Largest absolute changes occur in the weak (sub-saturated) VNIR water band; largest fractional changes in the wings of the stronger SWIR bands.</a:t>
            </a:r>
          </a:p>
        </p:txBody>
      </p:sp>
      <p:pic>
        <p:nvPicPr>
          <p:cNvPr id="20485" name="Picture 6" descr="Relative Radiances Due to Water"/>
          <p:cNvPicPr>
            <a:picLocks noChangeAspect="1" noChangeArrowheads="1"/>
          </p:cNvPicPr>
          <p:nvPr/>
        </p:nvPicPr>
        <p:blipFill>
          <a:blip r:embed="rId3" cstate="print"/>
          <a:srcRect/>
          <a:stretch>
            <a:fillRect/>
          </a:stretch>
        </p:blipFill>
        <p:spPr bwMode="auto">
          <a:xfrm>
            <a:off x="1295401" y="2041525"/>
            <a:ext cx="6319839" cy="4740275"/>
          </a:xfrm>
          <a:prstGeom prst="rect">
            <a:avLst/>
          </a:prstGeom>
          <a:noFill/>
          <a:ln w="9525">
            <a:noFill/>
            <a:miter lim="800000"/>
            <a:headEnd/>
            <a:tailEnd/>
          </a:ln>
        </p:spPr>
      </p:pic>
    </p:spTree>
    <p:extLst>
      <p:ext uri="{BB962C8B-B14F-4D97-AF65-F5344CB8AC3E}">
        <p14:creationId xmlns:p14="http://schemas.microsoft.com/office/powerpoint/2010/main" val="267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ars_to_detect_trend_contour_plot (for monthly time series).pdf"/>
          <p:cNvPicPr>
            <a:picLocks noChangeAspect="1"/>
          </p:cNvPicPr>
          <p:nvPr/>
        </p:nvPicPr>
        <p:blipFill rotWithShape="1">
          <a:blip r:embed="rId2">
            <a:extLst>
              <a:ext uri="{28A0092B-C50C-407E-A947-70E740481C1C}">
                <a14:useLocalDpi xmlns:a14="http://schemas.microsoft.com/office/drawing/2010/main" val="0"/>
              </a:ext>
            </a:extLst>
          </a:blip>
          <a:srcRect l="17154" t="29045" r="7923" b="27875"/>
          <a:stretch/>
        </p:blipFill>
        <p:spPr>
          <a:xfrm>
            <a:off x="1905000" y="685800"/>
            <a:ext cx="5513832" cy="5470493"/>
          </a:xfrm>
          <a:prstGeom prst="rect">
            <a:avLst/>
          </a:prstGeom>
        </p:spPr>
      </p:pic>
      <p:sp>
        <p:nvSpPr>
          <p:cNvPr id="6" name="TextBox 5"/>
          <p:cNvSpPr txBox="1"/>
          <p:nvPr/>
        </p:nvSpPr>
        <p:spPr>
          <a:xfrm rot="16200000">
            <a:off x="696836" y="3073289"/>
            <a:ext cx="2023661" cy="369332"/>
          </a:xfrm>
          <a:prstGeom prst="rect">
            <a:avLst/>
          </a:prstGeom>
          <a:noFill/>
        </p:spPr>
        <p:txBody>
          <a:bodyPr wrap="none" rtlCol="0">
            <a:spAutoFit/>
          </a:bodyPr>
          <a:lstStyle/>
          <a:p>
            <a:r>
              <a:rPr lang="en-US" dirty="0"/>
              <a:t>Trend/decade (%)</a:t>
            </a:r>
          </a:p>
        </p:txBody>
      </p:sp>
      <p:grpSp>
        <p:nvGrpSpPr>
          <p:cNvPr id="15" name="Group 14"/>
          <p:cNvGrpSpPr/>
          <p:nvPr/>
        </p:nvGrpSpPr>
        <p:grpSpPr>
          <a:xfrm>
            <a:off x="2209800" y="5791200"/>
            <a:ext cx="5029200" cy="693244"/>
            <a:chOff x="703944" y="6107934"/>
            <a:chExt cx="7823200" cy="693244"/>
          </a:xfrm>
        </p:grpSpPr>
        <p:sp>
          <p:nvSpPr>
            <p:cNvPr id="16" name="TextBox 15"/>
            <p:cNvSpPr txBox="1"/>
            <p:nvPr/>
          </p:nvSpPr>
          <p:spPr>
            <a:xfrm>
              <a:off x="703944" y="6431846"/>
              <a:ext cx="7823200" cy="369332"/>
            </a:xfrm>
            <a:prstGeom prst="rect">
              <a:avLst/>
            </a:prstGeom>
            <a:noFill/>
          </p:spPr>
          <p:txBody>
            <a:bodyPr wrap="square" rtlCol="0">
              <a:spAutoFit/>
            </a:bodyPr>
            <a:lstStyle/>
            <a:p>
              <a:pPr algn="ctr"/>
              <a:r>
                <a:rPr lang="en-US" dirty="0">
                  <a:latin typeface="+mn-lt"/>
                  <a:cs typeface="Arial"/>
                </a:rPr>
                <a:t>Variability in monthly anomaly time series </a:t>
              </a:r>
              <a:r>
                <a:rPr lang="en-US" i="1" dirty="0" err="1">
                  <a:latin typeface="+mn-lt"/>
                  <a:cs typeface="Symbol" charset="2"/>
                </a:rPr>
                <a:t>s</a:t>
              </a:r>
              <a:r>
                <a:rPr lang="en-US" baseline="-25000" dirty="0" err="1">
                  <a:latin typeface="+mn-lt"/>
                  <a:cs typeface="Times"/>
                </a:rPr>
                <a:t>y</a:t>
              </a:r>
              <a:r>
                <a:rPr lang="en-US" dirty="0">
                  <a:latin typeface="+mn-lt"/>
                </a:rPr>
                <a:t>/⟨</a:t>
              </a:r>
              <a:r>
                <a:rPr lang="en-US" i="1" dirty="0">
                  <a:latin typeface="+mn-lt"/>
                  <a:cs typeface="Times"/>
                </a:rPr>
                <a:t>y</a:t>
              </a:r>
              <a:r>
                <a:rPr lang="en-US" dirty="0">
                  <a:latin typeface="+mn-lt"/>
                </a:rPr>
                <a:t>⟩ (%)</a:t>
              </a:r>
            </a:p>
          </p:txBody>
        </p:sp>
        <p:sp>
          <p:nvSpPr>
            <p:cNvPr id="17" name="Rectangle 16"/>
            <p:cNvSpPr/>
            <p:nvPr/>
          </p:nvSpPr>
          <p:spPr>
            <a:xfrm>
              <a:off x="6255983" y="6107934"/>
              <a:ext cx="451554" cy="307777"/>
            </a:xfrm>
            <a:prstGeom prst="rect">
              <a:avLst/>
            </a:prstGeom>
          </p:spPr>
          <p:txBody>
            <a:bodyPr wrap="square">
              <a:spAutoFit/>
            </a:bodyPr>
            <a:lstStyle/>
            <a:p>
              <a:r>
                <a:rPr lang="en-US" sz="1400" dirty="0">
                  <a:latin typeface="+mn-lt"/>
                  <a:cs typeface="Arial"/>
                </a:rPr>
                <a:t>^</a:t>
              </a:r>
              <a:endParaRPr lang="en-US" sz="1400" dirty="0">
                <a:latin typeface="+mn-lt"/>
              </a:endParaRPr>
            </a:p>
          </p:txBody>
        </p:sp>
      </p:grpSp>
      <p:sp>
        <p:nvSpPr>
          <p:cNvPr id="2" name="Title 1"/>
          <p:cNvSpPr>
            <a:spLocks noGrp="1"/>
          </p:cNvSpPr>
          <p:nvPr>
            <p:ph type="title"/>
          </p:nvPr>
        </p:nvSpPr>
        <p:spPr>
          <a:xfrm>
            <a:off x="457200" y="0"/>
            <a:ext cx="8229600" cy="762000"/>
          </a:xfrm>
        </p:spPr>
        <p:txBody>
          <a:bodyPr/>
          <a:lstStyle/>
          <a:p>
            <a:r>
              <a:rPr lang="en-US" dirty="0"/>
              <a:t>Time Required to Detect Trends</a:t>
            </a:r>
            <a:br>
              <a:rPr lang="en-US" dirty="0"/>
            </a:br>
            <a:r>
              <a:rPr lang="en-US" sz="2000" dirty="0">
                <a:cs typeface="Arial" charset="0"/>
              </a:rPr>
              <a:t>90% prob. of detecting a trend to a 0.05 statistical level </a:t>
            </a:r>
            <a:endParaRPr lang="en-US" sz="2000" dirty="0"/>
          </a:p>
        </p:txBody>
      </p:sp>
      <p:sp>
        <p:nvSpPr>
          <p:cNvPr id="3" name="Rectangle 2"/>
          <p:cNvSpPr/>
          <p:nvPr/>
        </p:nvSpPr>
        <p:spPr>
          <a:xfrm>
            <a:off x="2667000" y="6488668"/>
            <a:ext cx="4132825" cy="369332"/>
          </a:xfrm>
          <a:prstGeom prst="rect">
            <a:avLst/>
          </a:prstGeom>
          <a:solidFill>
            <a:schemeClr val="bg1"/>
          </a:solidFill>
        </p:spPr>
        <p:txBody>
          <a:bodyPr wrap="none">
            <a:spAutoFit/>
          </a:bodyPr>
          <a:lstStyle/>
          <a:p>
            <a:r>
              <a:rPr lang="en-US" dirty="0">
                <a:latin typeface="+mn-lt"/>
              </a:rPr>
              <a:t>(adapted from </a:t>
            </a:r>
            <a:r>
              <a:rPr lang="en-US" i="1" dirty="0" err="1">
                <a:latin typeface="+mn-lt"/>
              </a:rPr>
              <a:t>Weatherhead</a:t>
            </a:r>
            <a:r>
              <a:rPr lang="en-US" i="1" dirty="0">
                <a:latin typeface="+mn-lt"/>
              </a:rPr>
              <a:t> et al.</a:t>
            </a:r>
            <a:r>
              <a:rPr lang="en-US" dirty="0">
                <a:latin typeface="+mn-lt"/>
              </a:rPr>
              <a:t> [1998])</a:t>
            </a:r>
          </a:p>
        </p:txBody>
      </p:sp>
    </p:spTree>
    <p:extLst>
      <p:ext uri="{BB962C8B-B14F-4D97-AF65-F5344CB8AC3E}">
        <p14:creationId xmlns:p14="http://schemas.microsoft.com/office/powerpoint/2010/main" val="320598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 Detection and Measurement Accuracy</a:t>
            </a:r>
          </a:p>
        </p:txBody>
      </p:sp>
      <p:pic>
        <p:nvPicPr>
          <p:cNvPr id="6" name="Picture 5" descr="Screen Shot 2013-12-06 at 7.38.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6800"/>
            <a:ext cx="5468645" cy="5486400"/>
          </a:xfrm>
          <a:prstGeom prst="rect">
            <a:avLst/>
          </a:prstGeom>
        </p:spPr>
      </p:pic>
      <p:sp>
        <p:nvSpPr>
          <p:cNvPr id="3" name="Rectangle 2"/>
          <p:cNvSpPr/>
          <p:nvPr/>
        </p:nvSpPr>
        <p:spPr>
          <a:xfrm>
            <a:off x="2514600" y="838200"/>
            <a:ext cx="5029200" cy="369332"/>
          </a:xfrm>
          <a:prstGeom prst="rect">
            <a:avLst/>
          </a:prstGeom>
        </p:spPr>
        <p:txBody>
          <a:bodyPr wrap="square">
            <a:spAutoFit/>
          </a:bodyPr>
          <a:lstStyle/>
          <a:p>
            <a:r>
              <a:rPr lang="en-US" dirty="0" err="1">
                <a:latin typeface="+mn-lt"/>
              </a:rPr>
              <a:t>Wielicki</a:t>
            </a:r>
            <a:r>
              <a:rPr lang="en-US" dirty="0">
                <a:latin typeface="+mn-lt"/>
              </a:rPr>
              <a:t> et al. </a:t>
            </a:r>
            <a:r>
              <a:rPr lang="en-US" i="1" dirty="0">
                <a:latin typeface="+mn-lt"/>
              </a:rPr>
              <a:t>Bull. Amer. </a:t>
            </a:r>
            <a:r>
              <a:rPr lang="en-US" i="1" dirty="0" err="1">
                <a:latin typeface="+mn-lt"/>
              </a:rPr>
              <a:t>Meteorol</a:t>
            </a:r>
            <a:r>
              <a:rPr lang="en-US" i="1" dirty="0">
                <a:latin typeface="+mn-lt"/>
              </a:rPr>
              <a:t>. Soc</a:t>
            </a:r>
            <a:r>
              <a:rPr lang="en-US" dirty="0">
                <a:latin typeface="+mn-lt"/>
              </a:rPr>
              <a:t>., 2013.</a:t>
            </a:r>
          </a:p>
        </p:txBody>
      </p:sp>
    </p:spTree>
    <p:extLst>
      <p:ext uri="{BB962C8B-B14F-4D97-AF65-F5344CB8AC3E}">
        <p14:creationId xmlns:p14="http://schemas.microsoft.com/office/powerpoint/2010/main" val="404531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CB17B8-AF6F-754D-ABB7-7DFF71E4DF42}"/>
              </a:ext>
            </a:extLst>
          </p:cNvPr>
          <p:cNvSpPr>
            <a:spLocks noGrp="1"/>
          </p:cNvSpPr>
          <p:nvPr>
            <p:ph type="title"/>
          </p:nvPr>
        </p:nvSpPr>
        <p:spPr>
          <a:xfrm>
            <a:off x="457200" y="76200"/>
            <a:ext cx="8229600" cy="304800"/>
          </a:xfrm>
        </p:spPr>
        <p:txBody>
          <a:bodyPr/>
          <a:lstStyle/>
          <a:p>
            <a:r>
              <a:rPr lang="en-US" dirty="0"/>
              <a:t>Spectral Fingerprinting: Emission</a:t>
            </a:r>
          </a:p>
        </p:txBody>
      </p:sp>
      <p:sp>
        <p:nvSpPr>
          <p:cNvPr id="3" name="Content Placeholder 2">
            <a:extLst>
              <a:ext uri="{FF2B5EF4-FFF2-40B4-BE49-F238E27FC236}">
                <a16:creationId xmlns:a16="http://schemas.microsoft.com/office/drawing/2014/main" id="{5933E0F5-21EA-0A47-83B5-3A7B6B6BEE25}"/>
              </a:ext>
            </a:extLst>
          </p:cNvPr>
          <p:cNvSpPr>
            <a:spLocks noGrp="1"/>
          </p:cNvSpPr>
          <p:nvPr>
            <p:ph idx="4294967295"/>
          </p:nvPr>
        </p:nvSpPr>
        <p:spPr>
          <a:xfrm>
            <a:off x="269875" y="1066800"/>
            <a:ext cx="2244725" cy="5059363"/>
          </a:xfrm>
        </p:spPr>
        <p:txBody>
          <a:bodyPr/>
          <a:lstStyle/>
          <a:p>
            <a:pPr marL="0" indent="0">
              <a:buNone/>
            </a:pPr>
            <a:r>
              <a:rPr lang="en-US" sz="1800" dirty="0"/>
              <a:t>a) Global, annual average spectrally resolved OLR as simulated by MODTRAN5 using CCSM3 output for selected years during the twenty-first century under the SRES A2 scenario.</a:t>
            </a:r>
          </a:p>
          <a:p>
            <a:pPr marL="0" indent="0">
              <a:buNone/>
            </a:pPr>
            <a:r>
              <a:rPr lang="en-US" sz="1800" dirty="0"/>
              <a:t>b) Change in OLR relative to year 2000. Regions of influence of key greenhouse gases are indicated</a:t>
            </a:r>
          </a:p>
        </p:txBody>
      </p:sp>
      <p:pic>
        <p:nvPicPr>
          <p:cNvPr id="4" name="Picture 3">
            <a:extLst>
              <a:ext uri="{FF2B5EF4-FFF2-40B4-BE49-F238E27FC236}">
                <a16:creationId xmlns:a16="http://schemas.microsoft.com/office/drawing/2014/main" id="{02C21855-3219-5146-AAB8-5886595CF4F1}"/>
              </a:ext>
            </a:extLst>
          </p:cNvPr>
          <p:cNvPicPr>
            <a:picLocks noChangeAspect="1"/>
          </p:cNvPicPr>
          <p:nvPr/>
        </p:nvPicPr>
        <p:blipFill rotWithShape="1">
          <a:blip r:embed="rId2"/>
          <a:srcRect l="29166" t="2057" r="7256" b="1515"/>
          <a:stretch/>
        </p:blipFill>
        <p:spPr>
          <a:xfrm>
            <a:off x="2473943" y="381000"/>
            <a:ext cx="6441457" cy="5943600"/>
          </a:xfrm>
          <a:prstGeom prst="rect">
            <a:avLst/>
          </a:prstGeom>
        </p:spPr>
      </p:pic>
      <p:sp>
        <p:nvSpPr>
          <p:cNvPr id="5" name="Content Placeholder 2">
            <a:extLst>
              <a:ext uri="{FF2B5EF4-FFF2-40B4-BE49-F238E27FC236}">
                <a16:creationId xmlns:a16="http://schemas.microsoft.com/office/drawing/2014/main" id="{C74ACF55-48EA-174B-868C-B3A6680DFF4C}"/>
              </a:ext>
            </a:extLst>
          </p:cNvPr>
          <p:cNvSpPr txBox="1">
            <a:spLocks/>
          </p:cNvSpPr>
          <p:nvPr/>
        </p:nvSpPr>
        <p:spPr bwMode="auto">
          <a:xfrm>
            <a:off x="232611" y="5867400"/>
            <a:ext cx="8911389" cy="45720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Ø"/>
              <a:defRPr sz="20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FontTx/>
              <a:buNone/>
            </a:pPr>
            <a:endParaRPr lang="en-US" sz="1600" kern="0" dirty="0"/>
          </a:p>
          <a:p>
            <a:pPr marL="0" indent="0">
              <a:buFontTx/>
              <a:buNone/>
            </a:pPr>
            <a:r>
              <a:rPr lang="en-US" sz="1600" i="1" kern="0" dirty="0"/>
              <a:t>Brindley &amp; </a:t>
            </a:r>
            <a:r>
              <a:rPr lang="en-US" sz="1600" i="1" kern="0" dirty="0" err="1"/>
              <a:t>Bantges</a:t>
            </a:r>
            <a:r>
              <a:rPr lang="en-US" sz="1600" i="1" kern="0" dirty="0"/>
              <a:t>, </a:t>
            </a:r>
            <a:r>
              <a:rPr lang="en-US" sz="1600" i="1" kern="0" dirty="0" err="1"/>
              <a:t>Curr</a:t>
            </a:r>
            <a:r>
              <a:rPr lang="en-US" sz="1600" i="1" kern="0" dirty="0"/>
              <a:t>. </a:t>
            </a:r>
            <a:r>
              <a:rPr lang="en-US" sz="1600" i="1" kern="0" dirty="0" err="1"/>
              <a:t>Clim</a:t>
            </a:r>
            <a:r>
              <a:rPr lang="en-US" sz="1600" i="1" kern="0" dirty="0"/>
              <a:t>. Change Rep. </a:t>
            </a:r>
            <a:r>
              <a:rPr lang="en-US" sz="1600" kern="0" dirty="0"/>
              <a:t>(2016) 2:112–126 DOI 10.1007/s40641-016-0039-5</a:t>
            </a:r>
          </a:p>
        </p:txBody>
      </p:sp>
    </p:spTree>
    <p:extLst>
      <p:ext uri="{BB962C8B-B14F-4D97-AF65-F5344CB8AC3E}">
        <p14:creationId xmlns:p14="http://schemas.microsoft.com/office/powerpoint/2010/main" val="357645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E1181-399A-9F4C-8686-C0EEA37C9074}"/>
              </a:ext>
            </a:extLst>
          </p:cNvPr>
          <p:cNvSpPr>
            <a:spLocks noGrp="1"/>
          </p:cNvSpPr>
          <p:nvPr>
            <p:ph idx="1"/>
          </p:nvPr>
        </p:nvSpPr>
        <p:spPr>
          <a:xfrm>
            <a:off x="457200" y="1066800"/>
            <a:ext cx="2895600" cy="4343400"/>
          </a:xfrm>
        </p:spPr>
        <p:txBody>
          <a:bodyPr/>
          <a:lstStyle/>
          <a:p>
            <a:pPr marL="0" indent="0">
              <a:buNone/>
            </a:pPr>
            <a:r>
              <a:rPr lang="en-US" sz="2000" dirty="0"/>
              <a:t>The global-mean spectral ﬁngerprints for the 11 variables in the month of January. Each panel represents a different climate variable.</a:t>
            </a:r>
          </a:p>
          <a:p>
            <a:pPr marL="0" indent="0">
              <a:buNone/>
            </a:pPr>
            <a:endParaRPr lang="en-US" sz="2000" dirty="0"/>
          </a:p>
          <a:p>
            <a:pPr marL="0" indent="0">
              <a:buNone/>
            </a:pPr>
            <a:r>
              <a:rPr lang="en-US" sz="1600" dirty="0" err="1"/>
              <a:t>Jin</a:t>
            </a:r>
            <a:r>
              <a:rPr lang="en-US" sz="1600" dirty="0"/>
              <a:t> and Sun, (2015) </a:t>
            </a:r>
            <a:r>
              <a:rPr lang="en-US" sz="1600" i="1" dirty="0"/>
              <a:t>Journal of Climate </a:t>
            </a:r>
            <a:r>
              <a:rPr lang="en-US" sz="1600" dirty="0"/>
              <a:t>29, 8; 10.1175/JCLI-D-15-0297.1</a:t>
            </a:r>
          </a:p>
        </p:txBody>
      </p:sp>
      <p:pic>
        <p:nvPicPr>
          <p:cNvPr id="7" name="Picture 3">
            <a:extLst>
              <a:ext uri="{FF2B5EF4-FFF2-40B4-BE49-F238E27FC236}">
                <a16:creationId xmlns:a16="http://schemas.microsoft.com/office/drawing/2014/main" id="{E5DB62F4-C3E8-B34C-AFFF-B86428E54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823" y="91440"/>
            <a:ext cx="4935377" cy="676656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FBC30EE9-9BE6-6442-ABDD-A85820783DE0}"/>
              </a:ext>
            </a:extLst>
          </p:cNvPr>
          <p:cNvSpPr>
            <a:spLocks noGrp="1"/>
          </p:cNvSpPr>
          <p:nvPr>
            <p:ph type="title"/>
          </p:nvPr>
        </p:nvSpPr>
        <p:spPr>
          <a:xfrm>
            <a:off x="609600" y="228600"/>
            <a:ext cx="8229600" cy="304800"/>
          </a:xfrm>
        </p:spPr>
        <p:txBody>
          <a:bodyPr/>
          <a:lstStyle/>
          <a:p>
            <a:pPr algn="l"/>
            <a:r>
              <a:rPr lang="en-US" sz="2100" dirty="0"/>
              <a:t>Spectral Fingerprinting:</a:t>
            </a:r>
            <a:br>
              <a:rPr lang="en-US" sz="2100" dirty="0"/>
            </a:br>
            <a:r>
              <a:rPr lang="en-US" sz="2100" dirty="0"/>
              <a:t>Reflected Shortwave</a:t>
            </a:r>
          </a:p>
        </p:txBody>
      </p:sp>
    </p:spTree>
    <p:extLst>
      <p:ext uri="{BB962C8B-B14F-4D97-AF65-F5344CB8AC3E}">
        <p14:creationId xmlns:p14="http://schemas.microsoft.com/office/powerpoint/2010/main" val="2501231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8|19.4|29.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CA08E23FE9741885977F67D5A9DF4" ma:contentTypeVersion="11" ma:contentTypeDescription="Create a new document." ma:contentTypeScope="" ma:versionID="b48fac770b4ee8132084e5d35f4b233d">
  <xsd:schema xmlns:xsd="http://www.w3.org/2001/XMLSchema" xmlns:xs="http://www.w3.org/2001/XMLSchema" xmlns:p="http://schemas.microsoft.com/office/2006/metadata/properties" xmlns:ns2="7d583c83-7f40-41e3-9f74-efc4f9579d08" xmlns:ns3="f6657647-1587-4d1d-8c96-1bd8cc746cfe" targetNamespace="http://schemas.microsoft.com/office/2006/metadata/properties" ma:root="true" ma:fieldsID="3cd7cab893a4bc26e745967527212b3a" ns2:_="" ns3:_="">
    <xsd:import namespace="7d583c83-7f40-41e3-9f74-efc4f9579d08"/>
    <xsd:import namespace="f6657647-1587-4d1d-8c96-1bd8cc746cfe"/>
    <xsd:element name="properties">
      <xsd:complexType>
        <xsd:sequence>
          <xsd:element name="documentManagement">
            <xsd:complexType>
              <xsd:all>
                <xsd:element ref="ns2:Owner" minOccurs="0"/>
                <xsd:element ref="ns2:Data_x0020_Classification" minOccurs="0"/>
                <xsd:element ref="ns2:Handle" minOccurs="0"/>
                <xsd:element ref="ns2:Original_x0020_Filename" minOccurs="0"/>
                <xsd:element ref="ns2:Corporate_x0020_Author" minOccurs="0"/>
                <xsd:element ref="ns2:Creation_x0020_Date" minOccurs="0"/>
                <xsd:element ref="ns2:Summary"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583c83-7f40-41e3-9f74-efc4f9579d08"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element name="Data_x0020_Classification" ma:index="9" nillable="true" ma:displayName="Data Classification" ma:internalName="Data_x0020_Classification">
      <xsd:simpleType>
        <xsd:restriction base="dms:Text">
          <xsd:maxLength value="255"/>
        </xsd:restriction>
      </xsd:simpleType>
    </xsd:element>
    <xsd:element name="Handle" ma:index="10" nillable="true" ma:displayName="Handle" ma:internalName="Handle">
      <xsd:simpleType>
        <xsd:restriction base="dms:Text">
          <xsd:maxLength value="255"/>
        </xsd:restriction>
      </xsd:simpleType>
    </xsd:element>
    <xsd:element name="Original_x0020_Filename" ma:index="11" nillable="true" ma:displayName="Original Filename" ma:internalName="Original_x0020_Filename">
      <xsd:simpleType>
        <xsd:restriction base="dms:Text">
          <xsd:maxLength value="255"/>
        </xsd:restriction>
      </xsd:simpleType>
    </xsd:element>
    <xsd:element name="Corporate_x0020_Author" ma:index="12" nillable="true" ma:displayName="Corporate Author" ma:internalName="Corporate_x0020_Author">
      <xsd:simpleType>
        <xsd:restriction base="dms:Text">
          <xsd:maxLength value="255"/>
        </xsd:restriction>
      </xsd:simpleType>
    </xsd:element>
    <xsd:element name="Creation_x0020_Date" ma:index="13" nillable="true" ma:displayName="Creation Date" ma:format="DateOnly" ma:internalName="Creation_x0020_Date">
      <xsd:simpleType>
        <xsd:restriction base="dms:DateTime"/>
      </xsd:simpleType>
    </xsd:element>
    <xsd:element name="Summary" ma:index="15" nillable="true" ma:displayName="Summary"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657647-1587-4d1d-8c96-1bd8cc746cfe"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7d583c83-7f40-41e3-9f74-efc4f9579d08" xsi:nil="true"/>
    <Data_x0020_Classification xmlns="7d583c83-7f40-41e3-9f74-efc4f9579d08" xsi:nil="true"/>
    <Original_x0020_Filename xmlns="7d583c83-7f40-41e3-9f74-efc4f9579d08" xsi:nil="true"/>
    <Creation_x0020_Date xmlns="7d583c83-7f40-41e3-9f74-efc4f9579d08" xsi:nil="true"/>
    <Corporate_x0020_Author xmlns="7d583c83-7f40-41e3-9f74-efc4f9579d08" xsi:nil="true"/>
    <Handle xmlns="7d583c83-7f40-41e3-9f74-efc4f9579d08" xsi:nil="true"/>
    <Summary xmlns="7d583c83-7f40-41e3-9f74-efc4f9579d08" xsi:nil="true"/>
  </documentManagement>
</p:properties>
</file>

<file path=customXml/itemProps1.xml><?xml version="1.0" encoding="utf-8"?>
<ds:datastoreItem xmlns:ds="http://schemas.openxmlformats.org/officeDocument/2006/customXml" ds:itemID="{6C718896-8D10-415F-A31E-29A983692F09}"/>
</file>

<file path=customXml/itemProps2.xml><?xml version="1.0" encoding="utf-8"?>
<ds:datastoreItem xmlns:ds="http://schemas.openxmlformats.org/officeDocument/2006/customXml" ds:itemID="{1514964E-A776-46ED-9B59-9CB1CA5F37C1}"/>
</file>

<file path=customXml/itemProps3.xml><?xml version="1.0" encoding="utf-8"?>
<ds:datastoreItem xmlns:ds="http://schemas.openxmlformats.org/officeDocument/2006/customXml" ds:itemID="{94CA7E82-4ECF-4348-BD0C-789CC0BA2582}"/>
</file>

<file path=docProps/app.xml><?xml version="1.0" encoding="utf-8"?>
<Properties xmlns="http://schemas.openxmlformats.org/officeDocument/2006/extended-properties" xmlns:vt="http://schemas.openxmlformats.org/officeDocument/2006/docPropsVTypes">
  <TotalTime>44359</TotalTime>
  <Words>851</Words>
  <Application>Microsoft Macintosh PowerPoint</Application>
  <PresentationFormat>On-screen Show (4:3)</PresentationFormat>
  <Paragraphs>80</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vt:lpstr>
      <vt:lpstr>Calibri</vt:lpstr>
      <vt:lpstr>Wingdings</vt:lpstr>
      <vt:lpstr>Default Design</vt:lpstr>
      <vt:lpstr>Climate Benchmarking and Attribution</vt:lpstr>
      <vt:lpstr>Climate Benchmarking, Fingerprinting &amp; Attribution</vt:lpstr>
      <vt:lpstr>Establishing  a Shortwave Climate Benchmark </vt:lpstr>
      <vt:lpstr>Water Vapor Trend</vt:lpstr>
      <vt:lpstr>Sensitivity of Reflected Solar Radiance to Water Vapor Trend </vt:lpstr>
      <vt:lpstr>Time Required to Detect Trends 90% prob. of detecting a trend to a 0.05 statistical level </vt:lpstr>
      <vt:lpstr>Trend Detection and Measurement Accuracy</vt:lpstr>
      <vt:lpstr>Spectral Fingerprinting: Emission</vt:lpstr>
      <vt:lpstr>Spectral Fingerprinting: Reflected Shortwave</vt:lpstr>
      <vt:lpstr>Attribution: Spectral Un-mixing</vt:lpstr>
      <vt:lpstr>Dominant Spectral Variables Exhibit Physical Spectral Signatures</vt:lpstr>
      <vt:lpstr>Separation of Cloud and Sea Ice Albedo Contributions</vt:lpstr>
      <vt:lpstr>Spectral and Temporal Variability – A Step Toward Climate Attribution</vt:lpstr>
      <vt:lpstr>Summary</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Pilewskie</dc:creator>
  <cp:lastModifiedBy>Shea, Yolanda (LARC-E302)</cp:lastModifiedBy>
  <cp:revision>1258</cp:revision>
  <cp:lastPrinted>2019-02-12T18:26:11Z</cp:lastPrinted>
  <dcterms:created xsi:type="dcterms:W3CDTF">2011-05-22T16:35:05Z</dcterms:created>
  <dcterms:modified xsi:type="dcterms:W3CDTF">2022-02-02T19:25:25Z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0x01010028BCA08E23FE9741885977F67D5A9DF4</vt:lpwstr>
  </property>
</Properties>
</file>