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gif" ContentType="image/gif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70" r:id="rId1"/>
  </p:sldMasterIdLst>
  <p:sldIdLst>
    <p:sldId id="257" r:id="rId2"/>
    <p:sldId id="334" r:id="rId3"/>
    <p:sldId id="335" r:id="rId4"/>
    <p:sldId id="337" r:id="rId5"/>
    <p:sldId id="296" r:id="rId6"/>
    <p:sldId id="336" r:id="rId7"/>
    <p:sldId id="326" r:id="rId8"/>
    <p:sldId id="300" r:id="rId9"/>
    <p:sldId id="338" r:id="rId10"/>
    <p:sldId id="339" r:id="rId11"/>
    <p:sldId id="340" r:id="rId12"/>
    <p:sldId id="341" r:id="rId13"/>
    <p:sldId id="342" r:id="rId14"/>
    <p:sldId id="330" r:id="rId15"/>
    <p:sldId id="343" r:id="rId16"/>
    <p:sldId id="308" r:id="rId17"/>
    <p:sldId id="331" r:id="rId18"/>
    <p:sldId id="323" r:id="rId19"/>
    <p:sldId id="325" r:id="rId20"/>
    <p:sldId id="332" r:id="rId21"/>
    <p:sldId id="333" r:id="rId22"/>
    <p:sldId id="298" r:id="rId23"/>
    <p:sldId id="307" r:id="rId24"/>
    <p:sldId id="306" r:id="rId25"/>
    <p:sldId id="329" r:id="rId26"/>
    <p:sldId id="344" r:id="rId27"/>
    <p:sldId id="327" r:id="rId28"/>
    <p:sldId id="345" r:id="rId29"/>
    <p:sldId id="321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F99"/>
    <a:srgbClr val="FFFF92"/>
    <a:srgbClr val="12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75"/>
    <p:restoredTop sz="94680"/>
  </p:normalViewPr>
  <p:slideViewPr>
    <p:cSldViewPr snapToGrid="0" snapToObjects="1">
      <p:cViewPr varScale="1">
        <p:scale>
          <a:sx n="145" d="100"/>
          <a:sy n="145" d="100"/>
        </p:scale>
        <p:origin x="1792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9DD70-66D3-A047-BA5B-EB4BA67434AA}" type="datetimeFigureOut">
              <a:rPr lang="en-US" smtClean="0"/>
              <a:pPr/>
              <a:t>11/16/17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8584FB29-DB64-9542-89C8-908CF2049B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1098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9DD70-66D3-A047-BA5B-EB4BA67434AA}" type="datetimeFigureOut">
              <a:rPr lang="en-US" smtClean="0"/>
              <a:pPr/>
              <a:t>11/16/17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4FB29-DB64-9542-89C8-908CF2049B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387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9DD70-66D3-A047-BA5B-EB4BA67434AA}" type="datetimeFigureOut">
              <a:rPr lang="en-US" smtClean="0"/>
              <a:pPr/>
              <a:t>11/16/17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4FB29-DB64-9542-89C8-908CF2049B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3883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9DD70-66D3-A047-BA5B-EB4BA67434AA}" type="datetimeFigureOut">
              <a:rPr lang="en-US" smtClean="0"/>
              <a:pPr/>
              <a:t>11/16/17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4FB29-DB64-9542-89C8-908CF2049B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255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959DD70-66D3-A047-BA5B-EB4BA67434AA}" type="datetimeFigureOut">
              <a:rPr lang="en-US" smtClean="0"/>
              <a:pPr/>
              <a:t>11/16/17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8584FB29-DB64-9542-89C8-908CF2049B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312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9DD70-66D3-A047-BA5B-EB4BA67434AA}" type="datetimeFigureOut">
              <a:rPr lang="en-US" smtClean="0"/>
              <a:pPr/>
              <a:t>11/16/17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4FB29-DB64-9542-89C8-908CF2049B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955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9DD70-66D3-A047-BA5B-EB4BA67434AA}" type="datetimeFigureOut">
              <a:rPr lang="en-US" smtClean="0"/>
              <a:pPr/>
              <a:t>11/16/17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4FB29-DB64-9542-89C8-908CF2049B7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872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959DD70-66D3-A047-BA5B-EB4BA67434AA}" type="datetimeFigureOut">
              <a:rPr lang="en-US" smtClean="0"/>
              <a:pPr/>
              <a:t>11/16/17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4FB29-DB64-9542-89C8-908CF2049B7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506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9DD70-66D3-A047-BA5B-EB4BA67434AA}" type="datetimeFigureOut">
              <a:rPr lang="en-US" smtClean="0"/>
              <a:pPr/>
              <a:t>11/16/17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4FB29-DB64-9542-89C8-908CF2049B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6930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9DD70-66D3-A047-BA5B-EB4BA67434AA}" type="datetimeFigureOut">
              <a:rPr lang="en-US" smtClean="0"/>
              <a:pPr/>
              <a:t>11/16/17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4FB29-DB64-9542-89C8-908CF2049B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9156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9DD70-66D3-A047-BA5B-EB4BA67434AA}" type="datetimeFigureOut">
              <a:rPr lang="en-US" smtClean="0"/>
              <a:pPr/>
              <a:t>11/16/17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4FB29-DB64-9542-89C8-908CF2049B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987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4" Type="http://schemas.microsoft.com/office/2007/relationships/hdphoto" Target="../media/hdphoto1.wdp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959DD70-66D3-A047-BA5B-EB4BA67434AA}" type="datetimeFigureOut">
              <a:rPr lang="en-US" smtClean="0"/>
              <a:pPr/>
              <a:t>11/16/17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8584FB29-DB64-9542-89C8-908CF2049B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496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1" r:id="rId1"/>
    <p:sldLayoutId id="2147484272" r:id="rId2"/>
    <p:sldLayoutId id="2147484273" r:id="rId3"/>
    <p:sldLayoutId id="2147484274" r:id="rId4"/>
    <p:sldLayoutId id="2147484275" r:id="rId5"/>
    <p:sldLayoutId id="2147484276" r:id="rId6"/>
    <p:sldLayoutId id="2147484277" r:id="rId7"/>
    <p:sldLayoutId id="2147484278" r:id="rId8"/>
    <p:sldLayoutId id="2147484279" r:id="rId9"/>
    <p:sldLayoutId id="2147484280" r:id="rId10"/>
    <p:sldLayoutId id="21474842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5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4" Type="http://schemas.openxmlformats.org/officeDocument/2006/relationships/image" Target="../media/image33.gif"/><Relationship Id="rId5" Type="http://schemas.openxmlformats.org/officeDocument/2006/relationships/image" Target="../media/image7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4" Type="http://schemas.openxmlformats.org/officeDocument/2006/relationships/image" Target="../media/image38.gif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4" Type="http://schemas.openxmlformats.org/officeDocument/2006/relationships/image" Target="../media/image41.gif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4" Type="http://schemas.openxmlformats.org/officeDocument/2006/relationships/image" Target="../media/image43.gif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45.png"/><Relationship Id="rId6" Type="http://schemas.openxmlformats.org/officeDocument/2006/relationships/image" Target="../media/image46.gif"/><Relationship Id="rId7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9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10.png"/><Relationship Id="rId6" Type="http://schemas.openxmlformats.org/officeDocument/2006/relationships/oleObject" Target="../embeddings/oleObject2.bin"/><Relationship Id="rId7" Type="http://schemas.openxmlformats.org/officeDocument/2006/relationships/image" Target="../media/image11.png"/><Relationship Id="rId8" Type="http://schemas.openxmlformats.org/officeDocument/2006/relationships/image" Target="../media/image5.png"/><Relationship Id="rId9" Type="http://schemas.openxmlformats.org/officeDocument/2006/relationships/image" Target="../media/image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5.png"/><Relationship Id="rId5" Type="http://schemas.openxmlformats.org/officeDocument/2006/relationships/image" Target="../media/image7.png"/><Relationship Id="rId6" Type="http://schemas.openxmlformats.org/officeDocument/2006/relationships/oleObject" Target="../embeddings/oleObject3.bin"/><Relationship Id="rId7" Type="http://schemas.openxmlformats.org/officeDocument/2006/relationships/image" Target="../media/image10.png"/><Relationship Id="rId8" Type="http://schemas.openxmlformats.org/officeDocument/2006/relationships/oleObject" Target="../embeddings/oleObject4.bin"/><Relationship Id="rId9" Type="http://schemas.openxmlformats.org/officeDocument/2006/relationships/image" Target="../media/image11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8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5.png"/><Relationship Id="rId5" Type="http://schemas.openxmlformats.org/officeDocument/2006/relationships/image" Target="../media/image7.png"/><Relationship Id="rId6" Type="http://schemas.openxmlformats.org/officeDocument/2006/relationships/oleObject" Target="../embeddings/oleObject5.bin"/><Relationship Id="rId7" Type="http://schemas.openxmlformats.org/officeDocument/2006/relationships/image" Target="../media/image10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9013" y="1456007"/>
            <a:ext cx="7722704" cy="1941236"/>
          </a:xfrm>
        </p:spPr>
        <p:txBody>
          <a:bodyPr>
            <a:normAutofit/>
          </a:bodyPr>
          <a:lstStyle/>
          <a:p>
            <a:r>
              <a:rPr lang="en-US" dirty="0"/>
              <a:t>Inter-calibration </a:t>
            </a:r>
            <a:r>
              <a:rPr lang="en-US" dirty="0" smtClean="0"/>
              <a:t>RSR Difference Corrections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9013" y="3210949"/>
            <a:ext cx="7244406" cy="1033273"/>
          </a:xfrm>
        </p:spPr>
        <p:txBody>
          <a:bodyPr>
            <a:normAutofit fontScale="92500"/>
          </a:bodyPr>
          <a:lstStyle/>
          <a:p>
            <a:pPr lvl="0" defTabSz="914400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</a:pPr>
            <a:r>
              <a:rPr lang="en-US" sz="1730" dirty="0" smtClean="0"/>
              <a:t>Benjamin </a:t>
            </a:r>
            <a:r>
              <a:rPr lang="en-US" sz="1730" dirty="0" err="1" smtClean="0"/>
              <a:t>Scarino</a:t>
            </a:r>
            <a:r>
              <a:rPr lang="en-US" sz="1730" baseline="30000" dirty="0" err="1" smtClean="0"/>
              <a:t>a</a:t>
            </a:r>
            <a:r>
              <a:rPr lang="en-US" sz="1730" dirty="0" smtClean="0"/>
              <a:t>, David R. Doelling</a:t>
            </a:r>
            <a:r>
              <a:rPr lang="en-US" sz="1730" baseline="30000" dirty="0" smtClean="0"/>
              <a:t>b</a:t>
            </a:r>
            <a:r>
              <a:rPr lang="en-US" sz="1730" dirty="0" smtClean="0"/>
              <a:t>, Arun Gopalan</a:t>
            </a:r>
            <a:r>
              <a:rPr lang="en-US" sz="1730" baseline="30000" dirty="0" smtClean="0"/>
              <a:t>a</a:t>
            </a:r>
            <a:r>
              <a:rPr lang="en-US" sz="1730" dirty="0" smtClean="0"/>
              <a:t>, Thad </a:t>
            </a:r>
            <a:r>
              <a:rPr lang="en-US" sz="1730" dirty="0" err="1" smtClean="0"/>
              <a:t>Chee</a:t>
            </a:r>
            <a:r>
              <a:rPr lang="en-US" sz="1730" baseline="30000" dirty="0" err="1" smtClean="0"/>
              <a:t>a</a:t>
            </a:r>
            <a:r>
              <a:rPr lang="en-US" sz="1730" dirty="0" smtClean="0"/>
              <a:t>, Rajendra Bhatt</a:t>
            </a:r>
            <a:r>
              <a:rPr lang="en-US" sz="1730" baseline="30000" dirty="0" smtClean="0"/>
              <a:t>a</a:t>
            </a:r>
            <a:r>
              <a:rPr lang="en-US" sz="1730" dirty="0" smtClean="0"/>
              <a:t>, and Conor Haney</a:t>
            </a:r>
            <a:r>
              <a:rPr lang="en-US" sz="1730" baseline="30000" dirty="0" smtClean="0"/>
              <a:t>a</a:t>
            </a:r>
          </a:p>
          <a:p>
            <a:pPr lvl="0" defTabSz="914400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</a:pPr>
            <a:r>
              <a:rPr lang="en-US" sz="1412" baseline="30000" dirty="0" smtClean="0"/>
              <a:t>a</a:t>
            </a:r>
            <a:r>
              <a:rPr lang="en-US" sz="1412" dirty="0" smtClean="0"/>
              <a:t>SSAI, One Enterprise Pkwy Ste 200, Hampton, VA 23666 USA</a:t>
            </a:r>
          </a:p>
          <a:p>
            <a:pPr lvl="0" defTabSz="914400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</a:pPr>
            <a:r>
              <a:rPr lang="en-US" sz="1412" baseline="30000" dirty="0" smtClean="0"/>
              <a:t>b</a:t>
            </a:r>
            <a:r>
              <a:rPr lang="en-US" sz="1412" dirty="0" smtClean="0"/>
              <a:t>NASA Langley Research Center, 21 Langley Blvd MS 420, Hampton, VA 23681-2199 USA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3390" cy="60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ttp://www.certusscientific.com/Certus/Partners_files/ssai-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324" y="0"/>
            <a:ext cx="797675" cy="53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5923793"/>
            <a:ext cx="8585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latin typeface="Calibri" charset="0"/>
              </a:rPr>
              <a:t>CLARREO Pathfinder Inter-Calibration Workshop</a:t>
            </a:r>
          </a:p>
          <a:p>
            <a:r>
              <a:rPr lang="en-US" smtClean="0">
                <a:latin typeface="Calibri" charset="0"/>
              </a:rPr>
              <a:t>16 November </a:t>
            </a:r>
            <a:r>
              <a:rPr lang="en-US" dirty="0" smtClean="0">
                <a:latin typeface="Calibri" charset="0"/>
              </a:rPr>
              <a:t>2017</a:t>
            </a:r>
            <a:br>
              <a:rPr lang="en-US" dirty="0" smtClean="0">
                <a:latin typeface="Calibri" charset="0"/>
              </a:rPr>
            </a:br>
            <a:r>
              <a:rPr lang="en-US" dirty="0" smtClean="0">
                <a:latin typeface="Calibri" charset="0"/>
              </a:rPr>
              <a:t>NIA, Hampton, VA</a:t>
            </a:r>
          </a:p>
          <a:p>
            <a:endParaRPr lang="en-US" b="1" dirty="0" smtClean="0">
              <a:latin typeface="Calibri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8992" y="0"/>
            <a:ext cx="765007" cy="6090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3390" cy="60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1391" y="29205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SBAF Dependency on Scene</a:t>
            </a:r>
            <a:endParaRPr lang="en-US" dirty="0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8992" y="0"/>
            <a:ext cx="765007" cy="6090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" y="1213424"/>
            <a:ext cx="3014366" cy="30484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433" y="1239500"/>
            <a:ext cx="3035046" cy="30223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262" y="1239500"/>
            <a:ext cx="3029633" cy="295878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321932" y="1187894"/>
            <a:ext cx="2688009" cy="247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Linear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90933" y="1187894"/>
            <a:ext cx="2688009" cy="247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2</a:t>
            </a:r>
            <a:r>
              <a:rPr lang="en-US" baseline="30000" dirty="0" smtClean="0">
                <a:solidFill>
                  <a:schemeClr val="tx1"/>
                </a:solidFill>
              </a:rPr>
              <a:t>nd</a:t>
            </a:r>
            <a:r>
              <a:rPr lang="en-US" dirty="0" smtClean="0">
                <a:solidFill>
                  <a:schemeClr val="tx1"/>
                </a:solidFill>
              </a:rPr>
              <a:t> order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70475" y="1187403"/>
            <a:ext cx="2694178" cy="247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Force Fit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8527458"/>
              </p:ext>
            </p:extLst>
          </p:nvPr>
        </p:nvGraphicFramePr>
        <p:xfrm>
          <a:off x="5771267" y="4601506"/>
          <a:ext cx="2990228" cy="170987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710987"/>
                <a:gridCol w="1279241"/>
              </a:tblGrid>
              <a:tr h="36875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Regression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StdErr</a:t>
                      </a:r>
                      <a:r>
                        <a:rPr lang="en-US" sz="1600" dirty="0" smtClean="0"/>
                        <a:t> (%)</a:t>
                      </a:r>
                      <a:endParaRPr lang="en-US" sz="1600" dirty="0"/>
                    </a:p>
                  </a:txBody>
                  <a:tcPr/>
                </a:tc>
              </a:tr>
              <a:tr h="211213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Linear</a:t>
                      </a:r>
                      <a:r>
                        <a:rPr lang="en-US" sz="1600" baseline="0" dirty="0" smtClean="0"/>
                        <a:t> through 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4.0</a:t>
                      </a:r>
                      <a:endParaRPr lang="en-US" sz="1600" dirty="0"/>
                    </a:p>
                  </a:txBody>
                  <a:tcPr/>
                </a:tc>
              </a:tr>
              <a:tr h="211213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Linear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2.4</a:t>
                      </a:r>
                      <a:endParaRPr lang="en-US" sz="1600" dirty="0"/>
                    </a:p>
                  </a:txBody>
                  <a:tcPr/>
                </a:tc>
              </a:tr>
              <a:tr h="211213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</a:t>
                      </a:r>
                      <a:r>
                        <a:rPr lang="en-US" sz="1600" baseline="30000" dirty="0" smtClean="0"/>
                        <a:t>nd</a:t>
                      </a:r>
                      <a:r>
                        <a:rPr lang="en-US" sz="1600" dirty="0" smtClean="0"/>
                        <a:t> order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2.10</a:t>
                      </a:r>
                      <a:endParaRPr lang="en-US" sz="1600" dirty="0"/>
                    </a:p>
                  </a:txBody>
                  <a:tcPr/>
                </a:tc>
              </a:tr>
              <a:tr h="211213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</a:t>
                      </a:r>
                      <a:r>
                        <a:rPr lang="en-US" sz="1600" baseline="30000" dirty="0" smtClean="0"/>
                        <a:t>rd</a:t>
                      </a:r>
                      <a:r>
                        <a:rPr lang="en-US" sz="1600" dirty="0" smtClean="0"/>
                        <a:t> order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2.07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87086" y="1187404"/>
            <a:ext cx="8891856" cy="3074496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91440" y="4313505"/>
            <a:ext cx="5780625" cy="249784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All-sky </a:t>
            </a:r>
            <a:r>
              <a:rPr lang="en-US" dirty="0"/>
              <a:t>tropical ocean (ATO) </a:t>
            </a:r>
            <a:r>
              <a:rPr lang="en-US" dirty="0" smtClean="0"/>
              <a:t>SBAF </a:t>
            </a:r>
            <a:r>
              <a:rPr lang="en-US" dirty="0"/>
              <a:t>is a function of scene </a:t>
            </a:r>
            <a:r>
              <a:rPr lang="en-US" dirty="0" smtClean="0"/>
              <a:t>type </a:t>
            </a:r>
          </a:p>
          <a:p>
            <a:pPr lvl="1"/>
            <a:r>
              <a:rPr lang="en-US" dirty="0" smtClean="0"/>
              <a:t>Unique SBAF </a:t>
            </a:r>
            <a:r>
              <a:rPr lang="en-US" dirty="0"/>
              <a:t>for clear </a:t>
            </a:r>
            <a:r>
              <a:rPr lang="en-US" dirty="0" smtClean="0"/>
              <a:t>ocean</a:t>
            </a:r>
          </a:p>
          <a:p>
            <a:pPr lvl="1"/>
            <a:r>
              <a:rPr lang="en-US" dirty="0" smtClean="0"/>
              <a:t>Unique SBAF for clouds</a:t>
            </a:r>
          </a:p>
          <a:p>
            <a:pPr lvl="1"/>
            <a:r>
              <a:rPr lang="en-US" dirty="0" smtClean="0"/>
              <a:t>Unique SBAF for thick clouds</a:t>
            </a:r>
            <a:endParaRPr lang="en-US" dirty="0"/>
          </a:p>
          <a:p>
            <a:r>
              <a:rPr lang="en-US" dirty="0" smtClean="0"/>
              <a:t>Radiance is dependent on the scene type</a:t>
            </a:r>
            <a:endParaRPr lang="en-US" dirty="0"/>
          </a:p>
          <a:p>
            <a:r>
              <a:rPr lang="en-US" dirty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-order </a:t>
            </a:r>
            <a:r>
              <a:rPr lang="en-US" dirty="0"/>
              <a:t>fit </a:t>
            </a:r>
            <a:r>
              <a:rPr lang="en-US" dirty="0" smtClean="0"/>
              <a:t>accurately defines an SBAF that represent the </a:t>
            </a:r>
            <a:r>
              <a:rPr lang="en-US" dirty="0"/>
              <a:t>multiple scene conditions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8538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3390" cy="60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1391" y="29205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SBAF Dependency on </a:t>
            </a:r>
            <a:r>
              <a:rPr lang="en-US" dirty="0" smtClean="0"/>
              <a:t>Scene</a:t>
            </a:r>
            <a:endParaRPr lang="en-US" dirty="0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8992" y="0"/>
            <a:ext cx="765007" cy="6090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75" y="1640311"/>
            <a:ext cx="2868610" cy="28283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085" y="1640312"/>
            <a:ext cx="2861296" cy="2845378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3419508"/>
              </p:ext>
            </p:extLst>
          </p:nvPr>
        </p:nvGraphicFramePr>
        <p:xfrm>
          <a:off x="6026005" y="2143854"/>
          <a:ext cx="3053301" cy="204515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328003"/>
                <a:gridCol w="725298"/>
              </a:tblGrid>
              <a:tr h="36875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Scene Type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SBAF</a:t>
                      </a:r>
                      <a:endParaRPr lang="en-US" sz="1600" dirty="0"/>
                    </a:p>
                  </a:txBody>
                  <a:tcPr/>
                </a:tc>
              </a:tr>
              <a:tr h="211213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Clear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ocean (ATO)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0.912</a:t>
                      </a:r>
                      <a:endParaRPr lang="en-US" sz="1600" dirty="0"/>
                    </a:p>
                  </a:txBody>
                  <a:tcPr/>
                </a:tc>
              </a:tr>
              <a:tr h="211213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Bright</a:t>
                      </a:r>
                      <a:r>
                        <a:rPr lang="en-US" sz="1600" baseline="0" dirty="0" smtClean="0"/>
                        <a:t> cloud (ATO)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0.880</a:t>
                      </a:r>
                      <a:endParaRPr lang="en-US" sz="1600" dirty="0"/>
                    </a:p>
                  </a:txBody>
                  <a:tcPr/>
                </a:tc>
              </a:tr>
              <a:tr h="211213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Libyan Desert (annual)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0.783</a:t>
                      </a:r>
                      <a:endParaRPr lang="en-US" sz="1600" dirty="0"/>
                    </a:p>
                  </a:txBody>
                  <a:tcPr/>
                </a:tc>
              </a:tr>
              <a:tr h="211213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DCC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0.872</a:t>
                      </a:r>
                      <a:endParaRPr lang="en-US" sz="1600" dirty="0"/>
                    </a:p>
                  </a:txBody>
                  <a:tcPr/>
                </a:tc>
              </a:tr>
              <a:tr h="211213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Equal</a:t>
                      </a:r>
                      <a:r>
                        <a:rPr lang="en-US" sz="1600" baseline="0" dirty="0" smtClean="0"/>
                        <a:t> reflectance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0.876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82492" y="1642926"/>
            <a:ext cx="2588969" cy="154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353091" y="1660800"/>
            <a:ext cx="2543856" cy="154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251377" y="1474251"/>
            <a:ext cx="280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Deep Convective Clouds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27671" y="1472563"/>
            <a:ext cx="280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Libyan Desert</a:t>
            </a: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240188" y="4748548"/>
            <a:ext cx="8785624" cy="1832641"/>
          </a:xfrm>
        </p:spPr>
        <p:txBody>
          <a:bodyPr>
            <a:normAutofit/>
          </a:bodyPr>
          <a:lstStyle/>
          <a:p>
            <a:r>
              <a:rPr lang="en-US" dirty="0" smtClean="0"/>
              <a:t>10% spectral-band-induced </a:t>
            </a:r>
            <a:r>
              <a:rPr lang="en-US" dirty="0"/>
              <a:t>radiance difference between </a:t>
            </a:r>
            <a:r>
              <a:rPr lang="en-US" dirty="0" smtClean="0"/>
              <a:t>DCC and the Libyan Desert</a:t>
            </a:r>
            <a:endParaRPr lang="en-US" dirty="0"/>
          </a:p>
          <a:p>
            <a:r>
              <a:rPr lang="en-US" dirty="0" smtClean="0"/>
              <a:t>DCC SBAF </a:t>
            </a:r>
            <a:r>
              <a:rPr lang="en-US" dirty="0"/>
              <a:t>and equal </a:t>
            </a:r>
            <a:r>
              <a:rPr lang="en-US" dirty="0" smtClean="0"/>
              <a:t>reflectance (convolution over the solar constant) </a:t>
            </a:r>
            <a:r>
              <a:rPr lang="en-US" dirty="0"/>
              <a:t>are </a:t>
            </a:r>
            <a:r>
              <a:rPr lang="en-US" dirty="0" smtClean="0"/>
              <a:t>similar because DCC </a:t>
            </a:r>
            <a:r>
              <a:rPr lang="en-US" dirty="0"/>
              <a:t>are spectrally flat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49474" y="1472562"/>
            <a:ext cx="5729907" cy="301312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55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163" y="1536326"/>
            <a:ext cx="3060209" cy="30515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3" y="1460142"/>
            <a:ext cx="3075153" cy="3024394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3390" cy="60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1391" y="29205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Seasonal/PW Spectral Dependency</a:t>
            </a: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8992" y="0"/>
            <a:ext cx="765007" cy="6090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7668315"/>
              </p:ext>
            </p:extLst>
          </p:nvPr>
        </p:nvGraphicFramePr>
        <p:xfrm>
          <a:off x="6207316" y="2057090"/>
          <a:ext cx="2873141" cy="20116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292522"/>
                <a:gridCol w="738613"/>
                <a:gridCol w="842006"/>
              </a:tblGrid>
              <a:tr h="26974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Libya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SBAF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SE (%)</a:t>
                      </a:r>
                      <a:endParaRPr lang="en-US" sz="1600" dirty="0">
                        <a:latin typeface="Symbol" charset="2"/>
                        <a:ea typeface="Symbol" charset="2"/>
                        <a:cs typeface="Symbol" charset="2"/>
                      </a:endParaRPr>
                    </a:p>
                  </a:txBody>
                  <a:tcPr/>
                </a:tc>
              </a:tr>
              <a:tr h="26974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Winter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kern="1200" dirty="0" smtClean="0">
                          <a:effectLst/>
                        </a:rPr>
                        <a:t>0.795</a:t>
                      </a:r>
                      <a:r>
                        <a:rPr lang="en-US" sz="1600" dirty="0" smtClean="0">
                          <a:effectLst/>
                        </a:rPr>
                        <a:t>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1.01</a:t>
                      </a:r>
                      <a:endParaRPr lang="en-US" sz="1600" dirty="0"/>
                    </a:p>
                  </a:txBody>
                  <a:tcPr/>
                </a:tc>
              </a:tr>
              <a:tr h="26974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Spring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kern="1200" dirty="0" smtClean="0">
                          <a:effectLst/>
                        </a:rPr>
                        <a:t>0.788</a:t>
                      </a:r>
                      <a:r>
                        <a:rPr lang="en-US" sz="1600" dirty="0" smtClean="0">
                          <a:effectLst/>
                        </a:rPr>
                        <a:t>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1.08</a:t>
                      </a:r>
                      <a:endParaRPr lang="en-US" sz="1600" dirty="0"/>
                    </a:p>
                  </a:txBody>
                  <a:tcPr/>
                </a:tc>
              </a:tr>
              <a:tr h="26974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Summer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kern="1200" dirty="0" smtClean="0">
                          <a:effectLst/>
                        </a:rPr>
                        <a:t>0.776</a:t>
                      </a:r>
                      <a:r>
                        <a:rPr lang="en-US" sz="1600" dirty="0" smtClean="0">
                          <a:effectLst/>
                        </a:rPr>
                        <a:t>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0.84</a:t>
                      </a:r>
                      <a:endParaRPr lang="en-US" sz="1600" dirty="0"/>
                    </a:p>
                  </a:txBody>
                  <a:tcPr/>
                </a:tc>
              </a:tr>
              <a:tr h="26974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Fall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kern="1200" dirty="0" smtClean="0">
                          <a:effectLst/>
                        </a:rPr>
                        <a:t>0.780</a:t>
                      </a:r>
                      <a:r>
                        <a:rPr lang="en-US" sz="1600" dirty="0" smtClean="0">
                          <a:effectLst/>
                        </a:rPr>
                        <a:t>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1.06</a:t>
                      </a:r>
                      <a:endParaRPr lang="en-US" sz="1600" dirty="0"/>
                    </a:p>
                  </a:txBody>
                  <a:tcPr/>
                </a:tc>
              </a:tr>
              <a:tr h="26974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Annual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0.783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1.34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43543" y="1428825"/>
            <a:ext cx="6104270" cy="315907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18552" y="1469574"/>
            <a:ext cx="2793932" cy="208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381264" y="1511237"/>
            <a:ext cx="2760329" cy="208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171376" y="1376944"/>
            <a:ext cx="280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Summer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75011" y="1376944"/>
            <a:ext cx="280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Winter</a:t>
            </a:r>
            <a:endParaRPr lang="en-US" dirty="0"/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275011" y="4808354"/>
            <a:ext cx="8785624" cy="1567564"/>
          </a:xfrm>
        </p:spPr>
        <p:txBody>
          <a:bodyPr>
            <a:normAutofit/>
          </a:bodyPr>
          <a:lstStyle/>
          <a:p>
            <a:r>
              <a:rPr lang="en-US" dirty="0" smtClean="0"/>
              <a:t>Libyan Desert </a:t>
            </a:r>
            <a:r>
              <a:rPr lang="en-US" dirty="0"/>
              <a:t>seasonal SBAFs </a:t>
            </a:r>
            <a:r>
              <a:rPr lang="en-US" dirty="0" smtClean="0"/>
              <a:t>have reduced uncertainty compared to annual </a:t>
            </a:r>
          </a:p>
          <a:p>
            <a:r>
              <a:rPr lang="en-US" dirty="0"/>
              <a:t>Likely due to the seasonal water vapor </a:t>
            </a:r>
            <a:r>
              <a:rPr lang="en-US" dirty="0" smtClean="0"/>
              <a:t>burden (highest in summer)</a:t>
            </a:r>
          </a:p>
          <a:p>
            <a:r>
              <a:rPr lang="en-US" smtClean="0"/>
              <a:t>I.E. </a:t>
            </a:r>
            <a:r>
              <a:rPr lang="en-US" dirty="0" smtClean="0"/>
              <a:t>- 2.4</a:t>
            </a:r>
            <a:r>
              <a:rPr lang="en-US" dirty="0"/>
              <a:t>% Libya-4 SBAF difference between </a:t>
            </a:r>
            <a:r>
              <a:rPr lang="en-US" dirty="0" smtClean="0"/>
              <a:t>summer </a:t>
            </a:r>
            <a:r>
              <a:rPr lang="en-US" dirty="0"/>
              <a:t>and </a:t>
            </a:r>
            <a:r>
              <a:rPr lang="en-US" dirty="0" smtClean="0"/>
              <a:t>winter </a:t>
            </a:r>
            <a:r>
              <a:rPr lang="en-US" dirty="0"/>
              <a:t>seasons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13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561" y="2111792"/>
            <a:ext cx="3661216" cy="26344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021" y="2186222"/>
            <a:ext cx="1145502" cy="3066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0" y="1982858"/>
            <a:ext cx="5334624" cy="33293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718722" y="1798192"/>
            <a:ext cx="54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PW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087246" y="1798192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Season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3390" cy="60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8992" y="0"/>
            <a:ext cx="765007" cy="6090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74171" y="2111791"/>
            <a:ext cx="5147829" cy="3150673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508795" y="2111790"/>
            <a:ext cx="3509257" cy="263441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275011" y="5262464"/>
            <a:ext cx="8785624" cy="1552528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Precipitable water (PW) load spectral difference follows seasonal spectral difference</a:t>
            </a:r>
          </a:p>
          <a:p>
            <a:r>
              <a:rPr lang="en-US" dirty="0" smtClean="0"/>
              <a:t>Can have significant impact on SBAF for some bands (water absorption)</a:t>
            </a:r>
          </a:p>
          <a:p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1391" y="29205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Seasonal/PW Spectral Dependency</a:t>
            </a:r>
          </a:p>
        </p:txBody>
      </p:sp>
    </p:spTree>
    <p:extLst>
      <p:ext uri="{BB962C8B-B14F-4D97-AF65-F5344CB8AC3E}">
        <p14:creationId xmlns:p14="http://schemas.microsoft.com/office/powerpoint/2010/main" val="87529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3390" cy="60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91440" y="5295001"/>
            <a:ext cx="9052559" cy="1563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a) Simple forced linear SBAF for Libyan Desert for a full PW range</a:t>
            </a:r>
          </a:p>
          <a:p>
            <a:r>
              <a:rPr lang="en-US" dirty="0" smtClean="0"/>
              <a:t>b-e) SBAFs for </a:t>
            </a:r>
            <a:r>
              <a:rPr lang="en-US" dirty="0"/>
              <a:t>specified precipitable </a:t>
            </a:r>
            <a:r>
              <a:rPr lang="en-US" dirty="0" smtClean="0"/>
              <a:t>water intervals: 6%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dirty="0" smtClean="0">
                <a:ea typeface="Symbol" charset="2"/>
                <a:cs typeface="Symbol" charset="2"/>
              </a:rPr>
              <a:t>SBAF</a:t>
            </a:r>
            <a:endParaRPr lang="en-US" dirty="0" smtClean="0"/>
          </a:p>
          <a:p>
            <a:r>
              <a:rPr lang="en-US" dirty="0" err="1" smtClean="0"/>
              <a:t>Uncertainy</a:t>
            </a:r>
            <a:r>
              <a:rPr lang="en-US" dirty="0" smtClean="0"/>
              <a:t> for each subset less than overall uncertainty</a:t>
            </a:r>
          </a:p>
          <a:p>
            <a:r>
              <a:rPr lang="en-US" dirty="0" smtClean="0"/>
              <a:t>SBAF changes systematically with </a:t>
            </a:r>
            <a:r>
              <a:rPr lang="en-US" dirty="0"/>
              <a:t>adjusted precipitable </a:t>
            </a:r>
            <a:r>
              <a:rPr lang="en-US" dirty="0" smtClean="0"/>
              <a:t>water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8" y="1160610"/>
            <a:ext cx="7621703" cy="401481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53389" y="1160610"/>
            <a:ext cx="7635771" cy="401481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8992" y="0"/>
            <a:ext cx="765007" cy="6090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186332" y="3531744"/>
            <a:ext cx="9383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PW: 0-3 g cm</a:t>
            </a:r>
            <a:r>
              <a:rPr lang="en-US" sz="800" baseline="30000" dirty="0" smtClean="0"/>
              <a:t>-2</a:t>
            </a:r>
            <a:endParaRPr lang="en-US" sz="800" dirty="0"/>
          </a:p>
        </p:txBody>
      </p:sp>
      <p:sp>
        <p:nvSpPr>
          <p:cNvPr id="16" name="TextBox 15"/>
          <p:cNvSpPr txBox="1"/>
          <p:nvPr/>
        </p:nvSpPr>
        <p:spPr>
          <a:xfrm>
            <a:off x="5380892" y="2381907"/>
            <a:ext cx="10063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PW</a:t>
            </a:r>
            <a:r>
              <a:rPr lang="en-US" sz="800" smtClean="0"/>
              <a:t>: 0-0.75 g cm</a:t>
            </a:r>
            <a:r>
              <a:rPr lang="en-US" sz="800" baseline="30000" smtClean="0"/>
              <a:t>-2</a:t>
            </a:r>
            <a:endParaRPr lang="en-US" sz="800" dirty="0"/>
          </a:p>
        </p:txBody>
      </p:sp>
      <p:sp>
        <p:nvSpPr>
          <p:cNvPr id="17" name="TextBox 16"/>
          <p:cNvSpPr txBox="1"/>
          <p:nvPr/>
        </p:nvSpPr>
        <p:spPr>
          <a:xfrm>
            <a:off x="7230795" y="2381907"/>
            <a:ext cx="10884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PW</a:t>
            </a:r>
            <a:r>
              <a:rPr lang="en-US" sz="800" smtClean="0"/>
              <a:t>: 0.75-1.5 g cm</a:t>
            </a:r>
            <a:r>
              <a:rPr lang="en-US" sz="800" baseline="30000" smtClean="0"/>
              <a:t>-2</a:t>
            </a:r>
            <a:endParaRPr lang="en-US" sz="800" dirty="0"/>
          </a:p>
        </p:txBody>
      </p:sp>
      <p:sp>
        <p:nvSpPr>
          <p:cNvPr id="18" name="TextBox 17"/>
          <p:cNvSpPr txBox="1"/>
          <p:nvPr/>
        </p:nvSpPr>
        <p:spPr>
          <a:xfrm>
            <a:off x="5430130" y="4370141"/>
            <a:ext cx="9571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PW</a:t>
            </a:r>
            <a:r>
              <a:rPr lang="en-US" sz="800" smtClean="0"/>
              <a:t>: 1.5-2 g cm</a:t>
            </a:r>
            <a:r>
              <a:rPr lang="en-US" sz="800" baseline="30000" smtClean="0"/>
              <a:t>-2</a:t>
            </a:r>
            <a:endParaRPr lang="en-US" sz="800" dirty="0"/>
          </a:p>
        </p:txBody>
      </p:sp>
      <p:sp>
        <p:nvSpPr>
          <p:cNvPr id="19" name="TextBox 18"/>
          <p:cNvSpPr txBox="1"/>
          <p:nvPr/>
        </p:nvSpPr>
        <p:spPr>
          <a:xfrm>
            <a:off x="7380849" y="4370141"/>
            <a:ext cx="9383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PW: 2-3 g cm</a:t>
            </a:r>
            <a:r>
              <a:rPr lang="en-US" sz="800" baseline="30000" dirty="0" smtClean="0"/>
              <a:t>-2</a:t>
            </a:r>
            <a:endParaRPr lang="en-US" sz="800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1391" y="29205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Seasonal/PW Spectral Dependency</a:t>
            </a:r>
          </a:p>
        </p:txBody>
      </p:sp>
    </p:spTree>
    <p:extLst>
      <p:ext uri="{BB962C8B-B14F-4D97-AF65-F5344CB8AC3E}">
        <p14:creationId xmlns:p14="http://schemas.microsoft.com/office/powerpoint/2010/main" val="33225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213" y="1846232"/>
            <a:ext cx="7353137" cy="1713153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3390" cy="60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890237" y="1851456"/>
            <a:ext cx="7353137" cy="1713153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ontent Placeholder 2"/>
          <p:cNvSpPr txBox="1">
            <a:spLocks/>
          </p:cNvSpPr>
          <p:nvPr/>
        </p:nvSpPr>
        <p:spPr>
          <a:xfrm>
            <a:off x="897213" y="4016522"/>
            <a:ext cx="7468259" cy="106453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SBAF reduces relative gain difference of multiple independent calibration methods over various Earth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spectra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8992" y="0"/>
            <a:ext cx="765007" cy="6090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451391" y="29205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868430" y="2288976"/>
            <a:ext cx="9383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rgbClr val="FF0000"/>
                </a:solidFill>
              </a:rPr>
              <a:t>2.7%</a:t>
            </a:r>
            <a:endParaRPr lang="en-US" sz="800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70759" y="2063416"/>
            <a:ext cx="304800" cy="1965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741414" y="2020095"/>
            <a:ext cx="304800" cy="1965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Brace 1"/>
          <p:cNvSpPr/>
          <p:nvPr/>
        </p:nvSpPr>
        <p:spPr>
          <a:xfrm>
            <a:off x="4112594" y="2216618"/>
            <a:ext cx="45719" cy="353602"/>
          </a:xfrm>
          <a:prstGeom prst="righ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500198" y="2143749"/>
            <a:ext cx="9383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rgbClr val="FF0000"/>
                </a:solidFill>
              </a:rPr>
              <a:t>0.4%</a:t>
            </a:r>
            <a:endParaRPr lang="en-US" sz="800" b="1" dirty="0">
              <a:solidFill>
                <a:srgbClr val="FF0000"/>
              </a:solidFill>
            </a:endParaRPr>
          </a:p>
        </p:txBody>
      </p:sp>
      <p:sp>
        <p:nvSpPr>
          <p:cNvPr id="18" name="Right Brace 17"/>
          <p:cNvSpPr/>
          <p:nvPr/>
        </p:nvSpPr>
        <p:spPr>
          <a:xfrm>
            <a:off x="7741414" y="2181402"/>
            <a:ext cx="66419" cy="146758"/>
          </a:xfrm>
          <a:prstGeom prst="righ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616622" y="2663052"/>
            <a:ext cx="684803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/>
              <a:t>ATO-RM</a:t>
            </a:r>
            <a:endParaRPr lang="en-US" sz="1000" dirty="0"/>
          </a:p>
        </p:txBody>
      </p:sp>
      <p:sp>
        <p:nvSpPr>
          <p:cNvPr id="17" name="Rectangle 16"/>
          <p:cNvSpPr/>
          <p:nvPr/>
        </p:nvSpPr>
        <p:spPr>
          <a:xfrm>
            <a:off x="1984308" y="2749423"/>
            <a:ext cx="560366" cy="159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15869" y="2663051"/>
            <a:ext cx="6848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ATO-RM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95262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  <p:bldP spid="12" grpId="0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23" y="1637872"/>
            <a:ext cx="5462058" cy="4493817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3390" cy="60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757863" y="1654214"/>
            <a:ext cx="3386136" cy="467177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Currently based on 4 seasonal months from 2008 and 2015</a:t>
            </a:r>
          </a:p>
          <a:p>
            <a:r>
              <a:rPr lang="en-US" dirty="0"/>
              <a:t>Balance between sampling and processing </a:t>
            </a:r>
            <a:r>
              <a:rPr lang="en-US" dirty="0" smtClean="0"/>
              <a:t>time</a:t>
            </a:r>
          </a:p>
          <a:p>
            <a:r>
              <a:rPr lang="en-US" dirty="0" smtClean="0"/>
              <a:t>GOME-2 SBAF based on smaller footprint than SCIAMCHY</a:t>
            </a:r>
          </a:p>
          <a:p>
            <a:pPr lvl="1"/>
            <a:r>
              <a:rPr lang="en-US" dirty="0" smtClean="0"/>
              <a:t>40x80 km</a:t>
            </a:r>
            <a:r>
              <a:rPr lang="en-US" baseline="30000" dirty="0" smtClean="0"/>
              <a:t>2</a:t>
            </a:r>
            <a:r>
              <a:rPr lang="en-US" dirty="0" smtClean="0"/>
              <a:t> before July 2013</a:t>
            </a:r>
          </a:p>
          <a:p>
            <a:pPr lvl="1"/>
            <a:r>
              <a:rPr lang="en-US" dirty="0"/>
              <a:t>40x40 km</a:t>
            </a:r>
            <a:r>
              <a:rPr lang="en-US" baseline="30000" dirty="0"/>
              <a:t>2</a:t>
            </a:r>
            <a:r>
              <a:rPr lang="en-US" dirty="0"/>
              <a:t> </a:t>
            </a:r>
            <a:r>
              <a:rPr lang="en-US" dirty="0" smtClean="0"/>
              <a:t>after July </a:t>
            </a:r>
            <a:r>
              <a:rPr lang="en-US" dirty="0"/>
              <a:t>2013</a:t>
            </a:r>
          </a:p>
          <a:p>
            <a:pPr lvl="1"/>
            <a:r>
              <a:rPr lang="en-US" dirty="0" smtClean="0"/>
              <a:t>SCIAMACHY is 30x240 km</a:t>
            </a:r>
            <a:r>
              <a:rPr lang="en-US" baseline="30000" dirty="0" smtClean="0"/>
              <a:t>2</a:t>
            </a:r>
            <a:endParaRPr lang="en-US" dirty="0" smtClean="0"/>
          </a:p>
          <a:p>
            <a:r>
              <a:rPr lang="en-US" dirty="0" smtClean="0"/>
              <a:t>Homogeneity more likely in smaller footprints</a:t>
            </a:r>
          </a:p>
        </p:txBody>
      </p:sp>
      <p:sp>
        <p:nvSpPr>
          <p:cNvPr id="9" name="Rectangle 8"/>
          <p:cNvSpPr/>
          <p:nvPr/>
        </p:nvSpPr>
        <p:spPr>
          <a:xfrm>
            <a:off x="217223" y="1637872"/>
            <a:ext cx="5462058" cy="449381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8992" y="0"/>
            <a:ext cx="765007" cy="6090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30451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GOME-2-based Visible SBAF Tool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3390" cy="60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202759" y="5938836"/>
            <a:ext cx="8738482" cy="834494"/>
          </a:xfrm>
        </p:spPr>
        <p:txBody>
          <a:bodyPr>
            <a:normAutofit/>
          </a:bodyPr>
          <a:lstStyle/>
          <a:p>
            <a:pPr marL="169863" indent="-169863"/>
            <a:r>
              <a:rPr lang="en-US" dirty="0" smtClean="0"/>
              <a:t>SBAF uncertainty 1.4% smaller using smaller footprints  </a:t>
            </a:r>
          </a:p>
          <a:p>
            <a:pPr marL="169863" indent="-169863"/>
            <a:r>
              <a:rPr lang="en-US" dirty="0" smtClean="0"/>
              <a:t>SBAF does not change, however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0" y="1464728"/>
            <a:ext cx="4414838" cy="44148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70" y="1464728"/>
            <a:ext cx="4414838" cy="441483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4670" y="1464729"/>
            <a:ext cx="4414838" cy="441483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656670" y="1464729"/>
            <a:ext cx="4414838" cy="441483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8992" y="0"/>
            <a:ext cx="765007" cy="6090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457200" y="30451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GOME-2-based Visible SBAF Tool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628901" y="3610325"/>
            <a:ext cx="13100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40x80 km</a:t>
            </a:r>
            <a:r>
              <a:rPr lang="en-US" sz="1200" baseline="30000" dirty="0"/>
              <a:t>2</a:t>
            </a: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7218965" y="3610325"/>
            <a:ext cx="13100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40x40 </a:t>
            </a:r>
            <a:r>
              <a:rPr lang="en-US" sz="1200" dirty="0"/>
              <a:t>km</a:t>
            </a:r>
            <a:r>
              <a:rPr lang="en-US" sz="1200" baseline="30000" dirty="0"/>
              <a:t>2</a:t>
            </a:r>
            <a:endParaRPr lang="en-US" sz="12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2786060" y="4857749"/>
            <a:ext cx="5868277" cy="217194"/>
            <a:chOff x="1016527" y="2787150"/>
            <a:chExt cx="5868277" cy="217194"/>
          </a:xfrm>
        </p:grpSpPr>
        <p:sp>
          <p:nvSpPr>
            <p:cNvPr id="25" name="Rectangle 24"/>
            <p:cNvSpPr/>
            <p:nvPr/>
          </p:nvSpPr>
          <p:spPr>
            <a:xfrm>
              <a:off x="5563209" y="2792706"/>
              <a:ext cx="1321595" cy="211638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016527" y="2787150"/>
              <a:ext cx="1335881" cy="217194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628901" y="3610325"/>
            <a:ext cx="13100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</a:rPr>
              <a:t>40x80 km</a:t>
            </a:r>
            <a:r>
              <a:rPr lang="en-US" sz="1200" baseline="30000" dirty="0">
                <a:solidFill>
                  <a:srgbClr val="FF0000"/>
                </a:solidFill>
              </a:rPr>
              <a:t>2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218965" y="3610325"/>
            <a:ext cx="13100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40x40 </a:t>
            </a:r>
            <a:r>
              <a:rPr lang="en-US" sz="1200" dirty="0">
                <a:solidFill>
                  <a:srgbClr val="FF0000"/>
                </a:solidFill>
              </a:rPr>
              <a:t>km</a:t>
            </a:r>
            <a:r>
              <a:rPr lang="en-US" sz="1200" baseline="30000" dirty="0">
                <a:solidFill>
                  <a:srgbClr val="FF0000"/>
                </a:solidFill>
              </a:rPr>
              <a:t>2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07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7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30" y="1149609"/>
            <a:ext cx="4844894" cy="55183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3390" cy="60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9939867" y="21928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68031" y="1149609"/>
            <a:ext cx="4844894" cy="551834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8992" y="0"/>
            <a:ext cx="765007" cy="6090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30451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Hyperion-based Visible SBAF </a:t>
            </a:r>
            <a:r>
              <a:rPr lang="en-US" dirty="0" smtClean="0"/>
              <a:t>Tool</a:t>
            </a:r>
            <a:endParaRPr lang="en-US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5392808" y="1143001"/>
            <a:ext cx="3649587" cy="571500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dirty="0" smtClean="0"/>
              <a:t>Map displays entire record of Hyperion ground measurements</a:t>
            </a:r>
          </a:p>
          <a:p>
            <a:r>
              <a:rPr lang="en-US" sz="2700" dirty="0" smtClean="0"/>
              <a:t>Irregular distribution due to nature of tasked retrieval</a:t>
            </a:r>
          </a:p>
          <a:p>
            <a:endParaRPr lang="en-US" sz="27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92" y="1149609"/>
            <a:ext cx="4857970" cy="55183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3390" cy="60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9939867" y="21928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61492" y="1143000"/>
            <a:ext cx="4857970" cy="5531559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273321" y="5500688"/>
            <a:ext cx="784454" cy="632765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471866" y="4564859"/>
            <a:ext cx="801454" cy="87501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8992" y="0"/>
            <a:ext cx="765007" cy="6090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30451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Hyperion-based Visible SBAF </a:t>
            </a:r>
            <a:r>
              <a:rPr lang="en-US" dirty="0" smtClean="0"/>
              <a:t>Tool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291135" y="4449271"/>
            <a:ext cx="187871" cy="194168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5392808" y="1143001"/>
            <a:ext cx="3649587" cy="571500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dirty="0" smtClean="0"/>
              <a:t>Map displays entire record of Hyperion ground measurements</a:t>
            </a:r>
          </a:p>
          <a:p>
            <a:r>
              <a:rPr lang="en-US" sz="2700" dirty="0" smtClean="0"/>
              <a:t>Irregular distribution due to nature of tasked retrieval</a:t>
            </a:r>
          </a:p>
          <a:p>
            <a:r>
              <a:rPr lang="en-US" sz="2700" dirty="0" smtClean="0"/>
              <a:t>Choose from pre-selections, enter own coordinates,    or draw a box</a:t>
            </a:r>
          </a:p>
          <a:p>
            <a:endParaRPr lang="en-US" sz="27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514"/>
            <a:ext cx="8229600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985" y="1636073"/>
            <a:ext cx="8301012" cy="464515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Purpose</a:t>
            </a:r>
          </a:p>
          <a:p>
            <a:r>
              <a:rPr lang="en-US" dirty="0" smtClean="0"/>
              <a:t>Spectral Band Adjustment Factor (SBAF)</a:t>
            </a:r>
          </a:p>
          <a:p>
            <a:pPr lvl="1"/>
            <a:r>
              <a:rPr lang="en-US" dirty="0" smtClean="0"/>
              <a:t>Accounts for inter-calibration relative spectral response (RSR), or spectral response function (SRF), disparities</a:t>
            </a:r>
          </a:p>
          <a:p>
            <a:pPr lvl="1"/>
            <a:r>
              <a:rPr lang="en-US" dirty="0" smtClean="0"/>
              <a:t>Overview</a:t>
            </a:r>
          </a:p>
          <a:p>
            <a:pPr lvl="1"/>
            <a:r>
              <a:rPr lang="en-US" dirty="0" smtClean="0"/>
              <a:t>Applications</a:t>
            </a:r>
          </a:p>
          <a:p>
            <a:r>
              <a:rPr lang="en-US" dirty="0" smtClean="0"/>
              <a:t>Online SBAF Tools</a:t>
            </a:r>
          </a:p>
          <a:p>
            <a:pPr lvl="1"/>
            <a:r>
              <a:rPr lang="en-US" dirty="0" smtClean="0"/>
              <a:t>SCIAMACHY</a:t>
            </a:r>
          </a:p>
          <a:p>
            <a:pPr lvl="1"/>
            <a:r>
              <a:rPr lang="en-US" dirty="0" smtClean="0"/>
              <a:t>GOME-2 </a:t>
            </a:r>
          </a:p>
          <a:p>
            <a:pPr lvl="1"/>
            <a:r>
              <a:rPr lang="en-US" dirty="0" smtClean="0"/>
              <a:t>Hyperion</a:t>
            </a:r>
          </a:p>
          <a:p>
            <a:pPr lvl="1"/>
            <a:r>
              <a:rPr lang="en-US" dirty="0" smtClean="0"/>
              <a:t>IASI</a:t>
            </a:r>
          </a:p>
          <a:p>
            <a:pPr lvl="1"/>
            <a:r>
              <a:rPr lang="en-US" dirty="0" smtClean="0"/>
              <a:t>AIRS</a:t>
            </a:r>
          </a:p>
          <a:p>
            <a:r>
              <a:rPr lang="en-US" dirty="0" smtClean="0"/>
              <a:t>Other Tools</a:t>
            </a:r>
          </a:p>
          <a:p>
            <a:pPr lvl="1"/>
            <a:r>
              <a:rPr lang="en-US" dirty="0" smtClean="0"/>
              <a:t>Spectral response function comparison tool</a:t>
            </a:r>
          </a:p>
          <a:p>
            <a:pPr lvl="1"/>
            <a:r>
              <a:rPr lang="en-US" dirty="0" smtClean="0"/>
              <a:t>Visible band solar constant comparison tool</a:t>
            </a:r>
          </a:p>
          <a:p>
            <a:pPr lvl="1"/>
            <a:r>
              <a:rPr lang="en-US" smtClean="0"/>
              <a:t>Earth-spectra plotting tool</a:t>
            </a:r>
            <a:endParaRPr lang="en-US" dirty="0" smtClean="0"/>
          </a:p>
          <a:p>
            <a:r>
              <a:rPr lang="en-US" dirty="0" smtClean="0"/>
              <a:t>Summary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3390" cy="60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6026" y="0"/>
            <a:ext cx="765007" cy="6090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61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10" y="1149609"/>
            <a:ext cx="4827733" cy="55183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3390" cy="60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9939867" y="21928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76610" y="1143000"/>
            <a:ext cx="4827733" cy="5531559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392808" y="1143001"/>
            <a:ext cx="3649587" cy="5715000"/>
          </a:xfrm>
        </p:spPr>
        <p:txBody>
          <a:bodyPr wrap="square">
            <a:noAutofit/>
          </a:bodyPr>
          <a:lstStyle/>
          <a:p>
            <a:r>
              <a:rPr lang="en-US" sz="2700" dirty="0" smtClean="0"/>
              <a:t>Map displays entire record of Hyperion ground measurements</a:t>
            </a:r>
          </a:p>
          <a:p>
            <a:r>
              <a:rPr lang="en-US" sz="2700" dirty="0" smtClean="0"/>
              <a:t>Irregular distribution due to nature of tasked retrieval</a:t>
            </a:r>
          </a:p>
          <a:p>
            <a:r>
              <a:rPr lang="en-US" sz="2700" dirty="0" smtClean="0"/>
              <a:t>Choose from pre-selections, enter own coordinates,    or draw a box</a:t>
            </a:r>
          </a:p>
          <a:p>
            <a:r>
              <a:rPr lang="en-US" sz="2700" dirty="0" smtClean="0"/>
              <a:t>Can be very selective</a:t>
            </a:r>
          </a:p>
          <a:p>
            <a:endParaRPr lang="en-US" sz="2700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3759853" y="1944166"/>
            <a:ext cx="880229" cy="108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8992" y="0"/>
            <a:ext cx="765007" cy="6090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30451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Hyperion-based Visible SBAF </a:t>
            </a:r>
            <a:r>
              <a:rPr lang="en-US" dirty="0" smtClean="0"/>
              <a:t>Tool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638324" y="3154572"/>
            <a:ext cx="604939" cy="639057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523911" y="6218945"/>
            <a:ext cx="604939" cy="196144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28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3390" cy="60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202759" y="5938836"/>
            <a:ext cx="8738482" cy="834494"/>
          </a:xfrm>
        </p:spPr>
        <p:txBody>
          <a:bodyPr>
            <a:normAutofit fontScale="85000" lnSpcReduction="20000"/>
          </a:bodyPr>
          <a:lstStyle/>
          <a:p>
            <a:pPr marL="169863" indent="-169863"/>
            <a:r>
              <a:rPr lang="en-US" dirty="0" smtClean="0"/>
              <a:t>Simple cloud filter based on standard deviation thresholds across decimated Hyperion swath</a:t>
            </a:r>
          </a:p>
          <a:p>
            <a:pPr marL="169863" indent="-169863"/>
            <a:r>
              <a:rPr lang="en-US" dirty="0" smtClean="0"/>
              <a:t>Can have significant impact on derived SBAF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0" y="1464728"/>
            <a:ext cx="4414838" cy="44148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70" y="1464728"/>
            <a:ext cx="4414838" cy="441483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4670" y="1464729"/>
            <a:ext cx="4414838" cy="441483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656670" y="1464729"/>
            <a:ext cx="4414838" cy="441483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8992" y="0"/>
            <a:ext cx="765007" cy="6090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2478881" y="3610325"/>
            <a:ext cx="13100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No Cloud Filter</a:t>
            </a: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7068945" y="3610325"/>
            <a:ext cx="13100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Cloud Filter</a:t>
            </a:r>
            <a:endParaRPr lang="en-US" sz="12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2564600" y="4622004"/>
            <a:ext cx="5868277" cy="217194"/>
            <a:chOff x="1016527" y="2787150"/>
            <a:chExt cx="5868277" cy="217194"/>
          </a:xfrm>
        </p:grpSpPr>
        <p:sp>
          <p:nvSpPr>
            <p:cNvPr id="25" name="Rectangle 24"/>
            <p:cNvSpPr/>
            <p:nvPr/>
          </p:nvSpPr>
          <p:spPr>
            <a:xfrm>
              <a:off x="5563209" y="2792706"/>
              <a:ext cx="1321595" cy="211638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016527" y="2787150"/>
              <a:ext cx="1335881" cy="217194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478881" y="3610325"/>
            <a:ext cx="13100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No Cloud Filter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68945" y="3610325"/>
            <a:ext cx="13100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mtClean="0">
                <a:solidFill>
                  <a:srgbClr val="FF0000"/>
                </a:solidFill>
              </a:rPr>
              <a:t>Cloud Filter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30451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Hyperion-based Visible SBAF </a:t>
            </a:r>
            <a:r>
              <a:rPr lang="en-US" dirty="0" smtClean="0"/>
              <a:t>Tool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337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7" grpId="0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82" y="1625933"/>
            <a:ext cx="5298495" cy="41758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3390" cy="60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0451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IASI-based IR SBAF Tool Update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794253" y="1847712"/>
            <a:ext cx="3248142" cy="4813728"/>
          </a:xfrm>
        </p:spPr>
        <p:txBody>
          <a:bodyPr>
            <a:normAutofit/>
          </a:bodyPr>
          <a:lstStyle/>
          <a:p>
            <a:r>
              <a:rPr lang="en-US" dirty="0" smtClean="0"/>
              <a:t>Spectra domains geared toward satellite coverage</a:t>
            </a:r>
          </a:p>
          <a:p>
            <a:r>
              <a:rPr lang="en-US" dirty="0" smtClean="0"/>
              <a:t>SBAF available in either radiance or brightness temperature units</a:t>
            </a:r>
          </a:p>
          <a:p>
            <a:r>
              <a:rPr lang="en-US" dirty="0" smtClean="0"/>
              <a:t>11-μm BT subsetting, wavelength cutoff, and land mask additions driven by user requests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35082" y="1625933"/>
            <a:ext cx="5298495" cy="417587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8992" y="0"/>
            <a:ext cx="765007" cy="6090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3390" cy="60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202759" y="5938836"/>
            <a:ext cx="8738482" cy="834494"/>
          </a:xfrm>
        </p:spPr>
        <p:txBody>
          <a:bodyPr>
            <a:normAutofit fontScale="85000" lnSpcReduction="20000"/>
          </a:bodyPr>
          <a:lstStyle/>
          <a:p>
            <a:pPr marL="169863" indent="-169863"/>
            <a:r>
              <a:rPr lang="en-US" dirty="0" smtClean="0"/>
              <a:t>Users conducting Overshooting Convective Top studies found it helpful to construct piece-wise SBAFs using limited ranges of 11-μm BT</a:t>
            </a:r>
          </a:p>
          <a:p>
            <a:pPr marL="169863" indent="-169863"/>
            <a:r>
              <a:rPr lang="en-US" dirty="0" smtClean="0"/>
              <a:t>Works for any channel SBAF, not just 11-μm</a:t>
            </a:r>
            <a:endParaRPr lang="en-US" dirty="0"/>
          </a:p>
        </p:txBody>
      </p:sp>
      <p:pic>
        <p:nvPicPr>
          <p:cNvPr id="11" name="Picture 10" descr="Aqua-MODIS.20_Meteosat-9.4_0-15um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70" y="1464728"/>
            <a:ext cx="4414838" cy="4414838"/>
          </a:xfrm>
          <a:prstGeom prst="rect">
            <a:avLst/>
          </a:prstGeom>
        </p:spPr>
      </p:pic>
      <p:pic>
        <p:nvPicPr>
          <p:cNvPr id="12" name="Picture 11" descr="Aqua-MODIS.20_Meteosat-9.4_0-15um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6670" y="1464728"/>
            <a:ext cx="4414838" cy="441483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4670" y="1464729"/>
            <a:ext cx="4414838" cy="441483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656670" y="1464729"/>
            <a:ext cx="4414838" cy="441483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558801" y="2819405"/>
            <a:ext cx="6815666" cy="292099"/>
            <a:chOff x="558801" y="2819405"/>
            <a:chExt cx="6815666" cy="292099"/>
          </a:xfrm>
        </p:grpSpPr>
        <p:sp>
          <p:nvSpPr>
            <p:cNvPr id="17" name="Rectangle 16"/>
            <p:cNvSpPr/>
            <p:nvPr/>
          </p:nvSpPr>
          <p:spPr>
            <a:xfrm>
              <a:off x="5165216" y="2819405"/>
              <a:ext cx="2209251" cy="279399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58801" y="2832105"/>
              <a:ext cx="1727200" cy="279399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8992" y="0"/>
            <a:ext cx="765007" cy="6090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30451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IASI-based IR SBAF Tool Update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3390" cy="60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202759" y="5938836"/>
            <a:ext cx="8738482" cy="8344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A user suspected  SBAF uncertainty was caused by CO</a:t>
            </a:r>
            <a:r>
              <a:rPr lang="en-US" baseline="-25000" dirty="0" smtClean="0"/>
              <a:t>2</a:t>
            </a:r>
            <a:r>
              <a:rPr lang="en-US" dirty="0" smtClean="0"/>
              <a:t> absorption band just beyond 4.0 μm</a:t>
            </a:r>
            <a:endParaRPr lang="en-US" dirty="0"/>
          </a:p>
        </p:txBody>
      </p:sp>
      <p:pic>
        <p:nvPicPr>
          <p:cNvPr id="11" name="Picture 10" descr="Aqua-MODIS.20_Meteosat-9.4_0-15um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70" y="1464728"/>
            <a:ext cx="4414838" cy="4414838"/>
          </a:xfrm>
          <a:prstGeom prst="rect">
            <a:avLst/>
          </a:prstGeom>
        </p:spPr>
      </p:pic>
      <p:pic>
        <p:nvPicPr>
          <p:cNvPr id="12" name="Picture 11" descr="Aqua-MODIS.20_Meteosat-9.4_0-15um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6670" y="1464728"/>
            <a:ext cx="4414838" cy="441483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4670" y="1464729"/>
            <a:ext cx="4414838" cy="441483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656670" y="1464729"/>
            <a:ext cx="4414838" cy="441483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558800" y="2709334"/>
            <a:ext cx="6366933" cy="292099"/>
            <a:chOff x="558800" y="2709334"/>
            <a:chExt cx="6366933" cy="292099"/>
          </a:xfrm>
        </p:grpSpPr>
        <p:sp>
          <p:nvSpPr>
            <p:cNvPr id="17" name="Rectangle 16"/>
            <p:cNvSpPr/>
            <p:nvPr/>
          </p:nvSpPr>
          <p:spPr>
            <a:xfrm>
              <a:off x="5165216" y="2709334"/>
              <a:ext cx="1760517" cy="279399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58800" y="2722034"/>
              <a:ext cx="1955107" cy="279399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8992" y="0"/>
            <a:ext cx="765007" cy="6090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57200" y="30451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IASI-based IR SBAF Tool Update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V SRF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254" y="1166276"/>
            <a:ext cx="4892062" cy="193983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31254" y="1166276"/>
            <a:ext cx="5006490" cy="193864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576646" y="1872524"/>
            <a:ext cx="418534" cy="4006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479356" y="1818526"/>
            <a:ext cx="722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Arial" charset="0"/>
              </a:rPr>
              <a:t>Met-9 CH_5</a:t>
            </a:r>
            <a:endParaRPr lang="en-US" sz="900" dirty="0">
              <a:latin typeface="Arial" charset="0"/>
            </a:endParaRPr>
          </a:p>
        </p:txBody>
      </p:sp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3390" cy="60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http://www.certusscientific.com/Certus/Partners_files/ssai-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324" y="0"/>
            <a:ext cx="797675" cy="53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451391" y="29205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pic>
        <p:nvPicPr>
          <p:cNvPr id="28" name="Picture 27" descr="g13_aqua_WNd_noSBAF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43" y="3156311"/>
            <a:ext cx="2973701" cy="320566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0" y="6352068"/>
            <a:ext cx="2887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Before SBAF</a:t>
            </a:r>
            <a:endParaRPr lang="en-US" dirty="0"/>
          </a:p>
        </p:txBody>
      </p:sp>
      <p:pic>
        <p:nvPicPr>
          <p:cNvPr id="40" name="Picture 39" descr="g13_aqua_WNd_noSBAF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2206" y="3378198"/>
            <a:ext cx="2999587" cy="2999587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893152" y="6352068"/>
            <a:ext cx="336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-order Adjustment</a:t>
            </a:r>
          </a:p>
        </p:txBody>
      </p:sp>
      <p:pic>
        <p:nvPicPr>
          <p:cNvPr id="42" name="Picture 41" descr="g13_aqua_WNd_noSBAF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1722" y="3146550"/>
            <a:ext cx="2964968" cy="3205371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6256867" y="6352068"/>
            <a:ext cx="2887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After SBAF</a:t>
            </a:r>
            <a:endParaRPr lang="en-US" dirty="0"/>
          </a:p>
        </p:txBody>
      </p:sp>
      <p:grpSp>
        <p:nvGrpSpPr>
          <p:cNvPr id="44" name="Group 43"/>
          <p:cNvGrpSpPr/>
          <p:nvPr/>
        </p:nvGrpSpPr>
        <p:grpSpPr>
          <a:xfrm>
            <a:off x="2410552" y="4903324"/>
            <a:ext cx="6631850" cy="159744"/>
            <a:chOff x="2410552" y="4903324"/>
            <a:chExt cx="6631850" cy="159744"/>
          </a:xfrm>
        </p:grpSpPr>
        <p:sp>
          <p:nvSpPr>
            <p:cNvPr id="45" name="Oval 44"/>
            <p:cNvSpPr/>
            <p:nvPr/>
          </p:nvSpPr>
          <p:spPr>
            <a:xfrm>
              <a:off x="2410552" y="4903324"/>
              <a:ext cx="482600" cy="15240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8559802" y="4910668"/>
              <a:ext cx="482600" cy="15240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2410552" y="5089794"/>
            <a:ext cx="6640311" cy="172372"/>
            <a:chOff x="2410552" y="5089794"/>
            <a:chExt cx="6640311" cy="172372"/>
          </a:xfrm>
        </p:grpSpPr>
        <p:sp>
          <p:nvSpPr>
            <p:cNvPr id="48" name="Oval 47"/>
            <p:cNvSpPr/>
            <p:nvPr/>
          </p:nvSpPr>
          <p:spPr>
            <a:xfrm>
              <a:off x="2410552" y="5109766"/>
              <a:ext cx="482600" cy="15240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8568263" y="5089794"/>
              <a:ext cx="482600" cy="15240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2410552" y="5295228"/>
            <a:ext cx="6631850" cy="146106"/>
            <a:chOff x="2410552" y="5290346"/>
            <a:chExt cx="6631850" cy="279167"/>
          </a:xfrm>
        </p:grpSpPr>
        <p:sp>
          <p:nvSpPr>
            <p:cNvPr id="51" name="Oval 50"/>
            <p:cNvSpPr/>
            <p:nvPr/>
          </p:nvSpPr>
          <p:spPr>
            <a:xfrm>
              <a:off x="2410552" y="5323980"/>
              <a:ext cx="482600" cy="245533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8559802" y="5290346"/>
              <a:ext cx="482600" cy="245531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Rectangle 52"/>
          <p:cNvSpPr/>
          <p:nvPr/>
        </p:nvSpPr>
        <p:spPr>
          <a:xfrm>
            <a:off x="6157355" y="3134167"/>
            <a:ext cx="2969335" cy="3216714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3037422" y="3150786"/>
            <a:ext cx="2885047" cy="3216714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44230" y="3140878"/>
            <a:ext cx="2917365" cy="3216714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526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5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14" y="1221319"/>
            <a:ext cx="8417557" cy="2865651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3390" cy="60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Content Placeholder 2"/>
          <p:cNvSpPr>
            <a:spLocks noGrp="1"/>
          </p:cNvSpPr>
          <p:nvPr>
            <p:ph idx="1"/>
          </p:nvPr>
        </p:nvSpPr>
        <p:spPr>
          <a:xfrm>
            <a:off x="671198" y="4649854"/>
            <a:ext cx="3714131" cy="19298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-order relationship of WV channels resolved by 3</a:t>
            </a:r>
            <a:r>
              <a:rPr lang="en-US" baseline="30000" dirty="0" smtClean="0"/>
              <a:t>rd</a:t>
            </a:r>
            <a:r>
              <a:rPr lang="en-US" dirty="0" smtClean="0"/>
              <a:t>-order SBAF application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107415" y="1206306"/>
            <a:ext cx="8417556" cy="301583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8992" y="0"/>
            <a:ext cx="765007" cy="6090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451391" y="29205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709" y="4267186"/>
            <a:ext cx="3390264" cy="25391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10" y="6189786"/>
            <a:ext cx="1040671" cy="28259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231422" y="4320370"/>
            <a:ext cx="3293547" cy="248594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84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3390" cy="60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212" y="1143296"/>
            <a:ext cx="6073921" cy="40598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3838" y="2602844"/>
            <a:ext cx="4607125" cy="202751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447870" y="1143296"/>
            <a:ext cx="6168263" cy="405988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447871" y="2789411"/>
            <a:ext cx="1356307" cy="329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400 – 2500 nm</a:t>
            </a:r>
            <a:endParaRPr lang="en-US" sz="800" dirty="0"/>
          </a:p>
        </p:txBody>
      </p:sp>
      <p:sp>
        <p:nvSpPr>
          <p:cNvPr id="25" name="TextBox 24"/>
          <p:cNvSpPr txBox="1"/>
          <p:nvPr/>
        </p:nvSpPr>
        <p:spPr>
          <a:xfrm>
            <a:off x="1447873" y="3373926"/>
            <a:ext cx="1356305" cy="329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240 – 1750 nm</a:t>
            </a:r>
            <a:endParaRPr lang="en-US" sz="800" dirty="0"/>
          </a:p>
        </p:txBody>
      </p:sp>
      <p:sp>
        <p:nvSpPr>
          <p:cNvPr id="28" name="TextBox 27"/>
          <p:cNvSpPr txBox="1"/>
          <p:nvPr/>
        </p:nvSpPr>
        <p:spPr>
          <a:xfrm>
            <a:off x="2636031" y="1709977"/>
            <a:ext cx="1481620" cy="329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3600 – 15500 nm</a:t>
            </a:r>
            <a:endParaRPr lang="en-US" sz="800" dirty="0"/>
          </a:p>
        </p:txBody>
      </p:sp>
      <p:sp>
        <p:nvSpPr>
          <p:cNvPr id="31" name="TextBox 30"/>
          <p:cNvSpPr txBox="1"/>
          <p:nvPr/>
        </p:nvSpPr>
        <p:spPr>
          <a:xfrm>
            <a:off x="1512388" y="3932817"/>
            <a:ext cx="1174279" cy="329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240 – 790 nm</a:t>
            </a:r>
            <a:endParaRPr lang="en-US" sz="800" dirty="0"/>
          </a:p>
        </p:txBody>
      </p:sp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8992" y="0"/>
            <a:ext cx="765007" cy="6090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451391" y="292053"/>
            <a:ext cx="8229600" cy="1143000"/>
          </a:xfrm>
        </p:spPr>
        <p:txBody>
          <a:bodyPr>
            <a:normAutofit/>
          </a:bodyPr>
          <a:lstStyle/>
          <a:p>
            <a:r>
              <a:rPr lang="en-US" smtClean="0"/>
              <a:t>Applications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670552" y="2230849"/>
            <a:ext cx="1356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3740 – 4610 nm</a:t>
            </a:r>
            <a:endParaRPr lang="en-US" sz="800" dirty="0"/>
          </a:p>
        </p:txBody>
      </p:sp>
      <p:sp>
        <p:nvSpPr>
          <p:cNvPr id="33" name="TextBox 32"/>
          <p:cNvSpPr txBox="1"/>
          <p:nvPr/>
        </p:nvSpPr>
        <p:spPr>
          <a:xfrm>
            <a:off x="3575589" y="2225743"/>
            <a:ext cx="1356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6200 – 8220 nm</a:t>
            </a:r>
            <a:endParaRPr lang="en-US" sz="800" dirty="0"/>
          </a:p>
        </p:txBody>
      </p:sp>
      <p:sp>
        <p:nvSpPr>
          <p:cNvPr id="36" name="TextBox 35"/>
          <p:cNvSpPr txBox="1"/>
          <p:nvPr/>
        </p:nvSpPr>
        <p:spPr>
          <a:xfrm>
            <a:off x="4545024" y="2230849"/>
            <a:ext cx="1356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8800 – 15400 nm</a:t>
            </a:r>
            <a:endParaRPr lang="en-US" sz="800" dirty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206720" y="5256609"/>
            <a:ext cx="8738482" cy="1522260"/>
          </a:xfrm>
        </p:spPr>
        <p:txBody>
          <a:bodyPr>
            <a:normAutofit fontScale="85000" lnSpcReduction="20000"/>
          </a:bodyPr>
          <a:lstStyle/>
          <a:p>
            <a:pPr marL="169863" lvl="0" indent="-169863"/>
            <a:r>
              <a:rPr lang="en-US" dirty="0"/>
              <a:t>SBAF possible for 0.24-2.50 μm via SCIAMACHY, Hyperion, and GOME-2</a:t>
            </a:r>
          </a:p>
          <a:p>
            <a:pPr marL="444183" lvl="1" indent="-169863"/>
            <a:r>
              <a:rPr lang="en-US" dirty="0"/>
              <a:t>GOME-2 affords smaller footprint from shorter spectra range</a:t>
            </a:r>
            <a:endParaRPr lang="en-US" dirty="0" smtClean="0"/>
          </a:p>
          <a:p>
            <a:pPr marL="169863" indent="-169863"/>
            <a:r>
              <a:rPr lang="en-US" dirty="0"/>
              <a:t>IASI covers 3.60-15.5 </a:t>
            </a:r>
            <a:r>
              <a:rPr lang="en-US" dirty="0" smtClean="0"/>
              <a:t>μm</a:t>
            </a:r>
          </a:p>
          <a:p>
            <a:pPr marL="169863" lvl="0" indent="-169863"/>
            <a:r>
              <a:rPr lang="en-US" dirty="0"/>
              <a:t>AIRS (</a:t>
            </a:r>
            <a:r>
              <a:rPr lang="en-US" dirty="0">
                <a:solidFill>
                  <a:srgbClr val="00B050"/>
                </a:solidFill>
              </a:rPr>
              <a:t>NEW!</a:t>
            </a:r>
            <a:r>
              <a:rPr lang="en-US" dirty="0"/>
              <a:t>) support grants enhanced scene selection for IR </a:t>
            </a:r>
            <a:r>
              <a:rPr lang="en-US" dirty="0" smtClean="0"/>
              <a:t>SBAFs</a:t>
            </a:r>
          </a:p>
          <a:p>
            <a:pPr marL="169863" lvl="0" indent="-169863"/>
            <a:r>
              <a:rPr lang="en-US" dirty="0" smtClean="0"/>
              <a:t>CLARREO </a:t>
            </a:r>
            <a:r>
              <a:rPr lang="en-US" dirty="0" smtClean="0"/>
              <a:t>Pathfinder, </a:t>
            </a:r>
            <a:r>
              <a:rPr lang="en-US" smtClean="0"/>
              <a:t>HySICS </a:t>
            </a:r>
            <a:r>
              <a:rPr lang="en-US" smtClean="0"/>
              <a:t>(??)</a:t>
            </a:r>
            <a:endParaRPr lang="en-US" dirty="0"/>
          </a:p>
          <a:p>
            <a:pPr marL="169863" indent="-169863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39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84" y="1055078"/>
            <a:ext cx="4330365" cy="580292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1391" y="29205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Solar Constant comparison tool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3390" cy="60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8992" y="0"/>
            <a:ext cx="765007" cy="6090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932607" y="2261722"/>
            <a:ext cx="3248142" cy="4813728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MODIS uses the MCST solar spectra to convert </a:t>
            </a:r>
            <a:r>
              <a:rPr lang="en-US" dirty="0" smtClean="0"/>
              <a:t>between reflectance and radiance</a:t>
            </a:r>
            <a:endParaRPr lang="en-US" dirty="0"/>
          </a:p>
          <a:p>
            <a:r>
              <a:rPr lang="en-US" dirty="0" smtClean="0"/>
              <a:t>Important </a:t>
            </a:r>
            <a:r>
              <a:rPr lang="en-US" dirty="0"/>
              <a:t>to use the same solar </a:t>
            </a:r>
            <a:r>
              <a:rPr lang="en-US" dirty="0" smtClean="0"/>
              <a:t>spectra when comparing multiple instruments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37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Scene specific SBAF crucial to account for spectral induced radiance differences when inter-calibrating two sensors</a:t>
            </a:r>
          </a:p>
          <a:p>
            <a:r>
              <a:rPr lang="en-US" dirty="0" smtClean="0"/>
              <a:t>Subsetting </a:t>
            </a:r>
            <a:r>
              <a:rPr lang="en-US" dirty="0"/>
              <a:t>for known scene conditions, angular, etc., will significantly reduce uncertainty of SBAF</a:t>
            </a:r>
          </a:p>
          <a:p>
            <a:r>
              <a:rPr lang="en-US" dirty="0" smtClean="0"/>
              <a:t>Supporting the calibration </a:t>
            </a:r>
            <a:r>
              <a:rPr lang="en-US" dirty="0"/>
              <a:t>community </a:t>
            </a:r>
            <a:r>
              <a:rPr lang="en-US" dirty="0" smtClean="0"/>
              <a:t>by providing open-access SBAF computation tools </a:t>
            </a:r>
            <a:r>
              <a:rPr lang="en-US" dirty="0"/>
              <a:t>for consistent inter-satellite calibration and retrievals</a:t>
            </a:r>
          </a:p>
          <a:p>
            <a:pPr lvl="1"/>
            <a:r>
              <a:rPr lang="en-US" dirty="0"/>
              <a:t>Want to work with instrument teams to showcase highest-quality </a:t>
            </a:r>
            <a:r>
              <a:rPr lang="en-US" dirty="0" smtClean="0"/>
              <a:t>hyperspectral </a:t>
            </a:r>
            <a:r>
              <a:rPr lang="en-US" dirty="0"/>
              <a:t>and scene </a:t>
            </a:r>
            <a:r>
              <a:rPr lang="en-US" dirty="0" smtClean="0"/>
              <a:t>information datasets, </a:t>
            </a:r>
            <a:r>
              <a:rPr lang="en-US" dirty="0"/>
              <a:t>and latest RSRs</a:t>
            </a:r>
          </a:p>
          <a:p>
            <a:pPr lvl="1"/>
            <a:r>
              <a:rPr lang="en-US" dirty="0" smtClean="0"/>
              <a:t>Welcoming </a:t>
            </a:r>
            <a:r>
              <a:rPr lang="en-US" dirty="0"/>
              <a:t>user feedback, suggestions, and requests in </a:t>
            </a:r>
            <a:r>
              <a:rPr lang="en-US" dirty="0" smtClean="0"/>
              <a:t>order to </a:t>
            </a:r>
            <a:r>
              <a:rPr lang="en-US" dirty="0"/>
              <a:t>keep the tool in the forefront of SBAF best </a:t>
            </a:r>
            <a:r>
              <a:rPr lang="en-US" dirty="0" smtClean="0"/>
              <a:t>practices 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3390" cy="60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8992" y="0"/>
            <a:ext cx="765007" cy="6090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30451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Summary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391" y="304514"/>
            <a:ext cx="8229600" cy="1143000"/>
          </a:xfrm>
        </p:spPr>
        <p:txBody>
          <a:bodyPr/>
          <a:lstStyle/>
          <a:p>
            <a:r>
              <a:rPr lang="en-US" dirty="0" smtClean="0"/>
              <a:t>Purpose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451273" cy="5186916"/>
          </a:xfrm>
        </p:spPr>
        <p:txBody>
          <a:bodyPr>
            <a:normAutofit lnSpcReduction="10000"/>
          </a:bodyPr>
          <a:lstStyle/>
          <a:p>
            <a:r>
              <a:rPr lang="en-US" sz="2100" dirty="0" smtClean="0"/>
              <a:t>Provide SBAF tools for the GSICS and calibration communities</a:t>
            </a:r>
          </a:p>
          <a:p>
            <a:pPr lvl="1"/>
            <a:r>
              <a:rPr lang="en-US" dirty="0" smtClean="0"/>
              <a:t>Goal: Consistent inter-sensor calibration and retrievals</a:t>
            </a:r>
          </a:p>
          <a:p>
            <a:pPr lvl="1"/>
            <a:r>
              <a:rPr lang="en-US" dirty="0" smtClean="0"/>
              <a:t>Customizable</a:t>
            </a:r>
          </a:p>
          <a:p>
            <a:pPr lvl="1"/>
            <a:r>
              <a:rPr lang="en-US" dirty="0"/>
              <a:t>B</a:t>
            </a:r>
            <a:r>
              <a:rPr lang="en-US" dirty="0" smtClean="0"/>
              <a:t>ased on hyperspectral datasets </a:t>
            </a:r>
          </a:p>
          <a:p>
            <a:pPr lvl="1"/>
            <a:r>
              <a:rPr lang="en-US" dirty="0" smtClean="0"/>
              <a:t>Capture scene conditions during inter-calibration events</a:t>
            </a:r>
          </a:p>
          <a:p>
            <a:pPr lvl="1"/>
            <a:r>
              <a:rPr lang="en-US" dirty="0" smtClean="0"/>
              <a:t>Single web location for SBAFs based on best practices of the community</a:t>
            </a:r>
          </a:p>
          <a:p>
            <a:pPr lvl="1"/>
            <a:r>
              <a:rPr lang="en-US" dirty="0" smtClean="0"/>
              <a:t>Success dependent on feedback</a:t>
            </a:r>
          </a:p>
          <a:p>
            <a:r>
              <a:rPr lang="en-US" sz="2100" dirty="0" smtClean="0"/>
              <a:t>Inputs desired from users</a:t>
            </a:r>
          </a:p>
          <a:p>
            <a:pPr lvl="2"/>
            <a:r>
              <a:rPr lang="en-US" dirty="0" smtClean="0"/>
              <a:t>New/updated/recommended SRFs</a:t>
            </a:r>
          </a:p>
          <a:p>
            <a:pPr lvl="2"/>
            <a:r>
              <a:rPr lang="en-US" dirty="0" smtClean="0"/>
              <a:t>New/recalibrated/updated versions,  hyperspectral datasets, and/or </a:t>
            </a:r>
            <a:r>
              <a:rPr lang="en-US" dirty="0" err="1" smtClean="0"/>
              <a:t>paramaters</a:t>
            </a:r>
            <a:endParaRPr lang="en-US" dirty="0" smtClean="0"/>
          </a:p>
          <a:p>
            <a:r>
              <a:rPr lang="en-US" dirty="0" smtClean="0"/>
              <a:t>Welcoming suggestions</a:t>
            </a:r>
          </a:p>
          <a:p>
            <a:pPr lvl="2"/>
            <a:r>
              <a:rPr lang="en-US" dirty="0" smtClean="0"/>
              <a:t>Spectral domains or scene types</a:t>
            </a:r>
          </a:p>
          <a:p>
            <a:pPr lvl="2"/>
            <a:r>
              <a:rPr lang="en-US" dirty="0" smtClean="0"/>
              <a:t>Tool features</a:t>
            </a:r>
          </a:p>
          <a:p>
            <a:pPr lvl="3"/>
            <a:r>
              <a:rPr lang="en-US" dirty="0" smtClean="0"/>
              <a:t>New subsetting options</a:t>
            </a:r>
          </a:p>
          <a:p>
            <a:pPr lvl="3"/>
            <a:r>
              <a:rPr lang="en-US" dirty="0" smtClean="0"/>
              <a:t>Interface changes</a:t>
            </a:r>
          </a:p>
          <a:p>
            <a:pPr lvl="2"/>
            <a:r>
              <a:rPr lang="en-US" dirty="0" smtClean="0"/>
              <a:t>Plotting controls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3390" cy="60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8992" y="0"/>
            <a:ext cx="765007" cy="6090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6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4" y="1708412"/>
            <a:ext cx="4524789" cy="383513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1391" y="6090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NASA Langley Satellite Calibration Webpage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3390" cy="60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2813" y="5543550"/>
            <a:ext cx="4486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https://</a:t>
            </a:r>
            <a:r>
              <a:rPr lang="en-US" dirty="0" err="1" smtClean="0"/>
              <a:t>satcorps.larc.nasa.gov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4289" y="1708411"/>
            <a:ext cx="4525452" cy="384942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4236" y="2937139"/>
            <a:ext cx="829833" cy="277549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495" y="1708412"/>
            <a:ext cx="4047174" cy="4655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855497" y="1708412"/>
            <a:ext cx="4047174" cy="4655896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854069" y="1708413"/>
            <a:ext cx="4001426" cy="1228726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63717" y="3214688"/>
            <a:ext cx="3991778" cy="314962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657072" y="6364308"/>
            <a:ext cx="44869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https://</a:t>
            </a:r>
            <a:r>
              <a:rPr lang="en-US" sz="1000" dirty="0" err="1"/>
              <a:t>satcorps.larc.nasa.gov</a:t>
            </a:r>
            <a:r>
              <a:rPr lang="en-US" sz="1000" dirty="0"/>
              <a:t>/</a:t>
            </a:r>
            <a:r>
              <a:rPr lang="en-US" sz="1000" dirty="0" err="1"/>
              <a:t>cgi</a:t>
            </a:r>
            <a:r>
              <a:rPr lang="en-US" sz="1000" dirty="0"/>
              <a:t>-bin/site/</a:t>
            </a:r>
            <a:r>
              <a:rPr lang="en-US" sz="1000" dirty="0" err="1"/>
              <a:t>showdoc?mnemonic</a:t>
            </a:r>
            <a:r>
              <a:rPr lang="en-US" sz="1000" dirty="0"/>
              <a:t>=SAT_CALIB_USER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868637" y="4184073"/>
            <a:ext cx="1341055" cy="781823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8992" y="0"/>
            <a:ext cx="765007" cy="6090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20" grpId="0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/>
          <p:cNvSpPr txBox="1">
            <a:spLocks/>
          </p:cNvSpPr>
          <p:nvPr/>
        </p:nvSpPr>
        <p:spPr>
          <a:xfrm>
            <a:off x="0" y="5477920"/>
            <a:ext cx="9144000" cy="131732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>
              <a:spcBef>
                <a:spcPct val="20000"/>
              </a:spcBef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Derive </a:t>
            </a:r>
            <a:r>
              <a:rPr lang="en-US" sz="3200" dirty="0" smtClean="0">
                <a:solidFill>
                  <a:srgbClr val="00B0F0"/>
                </a:solidFill>
              </a:rPr>
              <a:t>reference</a:t>
            </a:r>
            <a:r>
              <a:rPr lang="en-US" sz="3200" dirty="0" smtClean="0"/>
              <a:t>- and </a:t>
            </a:r>
            <a:r>
              <a:rPr lang="en-US" sz="3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target</a:t>
            </a:r>
            <a:r>
              <a:rPr lang="en-US" sz="3200" dirty="0" smtClean="0"/>
              <a:t>-sensor </a:t>
            </a:r>
            <a:r>
              <a:rPr lang="en-US" sz="3200" i="1" dirty="0" smtClean="0"/>
              <a:t>pseudo</a:t>
            </a:r>
            <a:r>
              <a:rPr lang="en-US" sz="3200" dirty="0" smtClean="0"/>
              <a:t> radiance/reflectance (</a:t>
            </a:r>
            <a:r>
              <a:rPr lang="en-US" sz="3200" i="1" dirty="0" err="1" smtClean="0"/>
              <a:t>L</a:t>
            </a:r>
            <a:r>
              <a:rPr lang="en-US" sz="3200" i="1" baseline="-25000" dirty="0" err="1" smtClean="0"/>
              <a:t>p</a:t>
            </a:r>
            <a:r>
              <a:rPr lang="en-US" sz="3200" dirty="0" smtClean="0"/>
              <a:t>) via hyperspectral convolution over each RSR to account for </a:t>
            </a:r>
            <a:r>
              <a:rPr lang="en-US" sz="3200" dirty="0"/>
              <a:t>band difference/out-of-band absorption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0" y="5477919"/>
            <a:ext cx="9144000" cy="131732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>
              <a:spcBef>
                <a:spcPct val="20000"/>
              </a:spcBef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Derive </a:t>
            </a:r>
            <a:r>
              <a:rPr lang="en-US" sz="3200" dirty="0" smtClean="0"/>
              <a:t>reference- and target-sensor pseudo radiance/reflectance (</a:t>
            </a:r>
            <a:r>
              <a:rPr lang="en-US" sz="3200" i="1" dirty="0" err="1" smtClean="0"/>
              <a:t>L</a:t>
            </a:r>
            <a:r>
              <a:rPr lang="en-US" sz="3200" i="1" baseline="-25000" dirty="0" err="1" smtClean="0"/>
              <a:t>p</a:t>
            </a:r>
            <a:r>
              <a:rPr lang="en-US" sz="3200" dirty="0" smtClean="0"/>
              <a:t>) via hyperspectral convolution over each </a:t>
            </a:r>
            <a:r>
              <a:rPr lang="en-US" sz="3200" dirty="0"/>
              <a:t>RSR to account for band difference/out-of-band absorption </a:t>
            </a:r>
          </a:p>
          <a:p>
            <a:pPr>
              <a:spcBef>
                <a:spcPct val="20000"/>
              </a:spcBef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24" y="1159378"/>
            <a:ext cx="4209513" cy="3011615"/>
          </a:xfrm>
          <a:prstGeom prst="rect">
            <a:avLst/>
          </a:prstGeom>
        </p:spPr>
      </p:pic>
      <p:graphicFrame>
        <p:nvGraphicFramePr>
          <p:cNvPr id="4608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152636"/>
              </p:ext>
            </p:extLst>
          </p:nvPr>
        </p:nvGraphicFramePr>
        <p:xfrm>
          <a:off x="729588" y="4147988"/>
          <a:ext cx="3708391" cy="14117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719" name="Equation" r:id="rId4" imgW="2298700" imgH="876300" progId="Equation.3">
                  <p:embed/>
                </p:oleObj>
              </mc:Choice>
              <mc:Fallback>
                <p:oleObj name="Equation" r:id="rId4" imgW="2298700" imgH="8763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9588" y="4147988"/>
                        <a:ext cx="3708391" cy="141178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5643942"/>
              </p:ext>
            </p:extLst>
          </p:nvPr>
        </p:nvGraphicFramePr>
        <p:xfrm>
          <a:off x="4706056" y="4147988"/>
          <a:ext cx="3750659" cy="14117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720" name="Equation" r:id="rId6" imgW="2324100" imgH="876300" progId="Equation.3">
                  <p:embed/>
                </p:oleObj>
              </mc:Choice>
              <mc:Fallback>
                <p:oleObj name="Equation" r:id="rId6" imgW="2324100" imgH="8763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06056" y="4147988"/>
                        <a:ext cx="3750659" cy="141178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3390" cy="60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5664227" y="2153248"/>
            <a:ext cx="2166425" cy="103455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Every Earth scene has a unique spectral reflectance signature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05327" y="1151381"/>
            <a:ext cx="4212610" cy="301961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8992" y="0"/>
            <a:ext cx="765007" cy="6090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V="1">
            <a:off x="1057835" y="2820895"/>
            <a:ext cx="1332753" cy="2002117"/>
          </a:xfrm>
          <a:prstGeom prst="straightConnector1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2820894" y="2912514"/>
            <a:ext cx="2217270" cy="1910498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4052047" y="1435053"/>
            <a:ext cx="304800" cy="1965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1391" y="29205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Spectral Band Adjustment Factor (SBAF)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57" y="2052456"/>
            <a:ext cx="3831547" cy="28147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432" y="2047172"/>
            <a:ext cx="3700559" cy="28192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176" y="2162018"/>
            <a:ext cx="1012223" cy="28147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8586" y="1377756"/>
            <a:ext cx="29397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Earth spectra plotting tool</a:t>
            </a:r>
          </a:p>
          <a:p>
            <a:pPr algn="ctr"/>
            <a:r>
              <a:rPr lang="en-US" dirty="0" smtClean="0"/>
              <a:t>(Sonoran Desert)</a:t>
            </a:r>
          </a:p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444961" y="1530770"/>
            <a:ext cx="4771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Spectral response function comparison tool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0" y="5477920"/>
            <a:ext cx="9144000" cy="131732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>
              <a:spcBef>
                <a:spcPct val="20000"/>
              </a:spcBef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Derive </a:t>
            </a:r>
            <a:r>
              <a:rPr lang="en-US" sz="3200" dirty="0" smtClean="0">
                <a:solidFill>
                  <a:srgbClr val="00B0F0"/>
                </a:solidFill>
              </a:rPr>
              <a:t>Aqua-MODIS B1</a:t>
            </a:r>
            <a:r>
              <a:rPr lang="en-US" sz="3200" dirty="0" smtClean="0"/>
              <a:t> and </a:t>
            </a:r>
            <a:r>
              <a:rPr lang="en-US" sz="3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GOES-12 Ch1</a:t>
            </a:r>
            <a:r>
              <a:rPr lang="en-US" sz="3200" dirty="0" smtClean="0"/>
              <a:t> </a:t>
            </a:r>
            <a:r>
              <a:rPr lang="en-US" sz="3200" i="1" dirty="0" smtClean="0"/>
              <a:t>pseudo</a:t>
            </a:r>
            <a:r>
              <a:rPr lang="en-US" sz="3200" dirty="0" smtClean="0"/>
              <a:t> radiance/reflectance (</a:t>
            </a:r>
            <a:r>
              <a:rPr lang="en-US" sz="3200" i="1" dirty="0" err="1" smtClean="0"/>
              <a:t>L</a:t>
            </a:r>
            <a:r>
              <a:rPr lang="en-US" sz="3200" i="1" baseline="-25000" dirty="0" err="1" smtClean="0"/>
              <a:t>p</a:t>
            </a:r>
            <a:r>
              <a:rPr lang="en-US" sz="3200" dirty="0" smtClean="0"/>
              <a:t>) via SCIAMACHY</a:t>
            </a:r>
            <a:r>
              <a:rPr lang="en-US" sz="3200" b="1" dirty="0" smtClean="0"/>
              <a:t> </a:t>
            </a:r>
            <a:r>
              <a:rPr lang="en-US" sz="3200" dirty="0" smtClean="0"/>
              <a:t>convolution over each RSR to account for </a:t>
            </a:r>
            <a:r>
              <a:rPr lang="en-US" sz="3200" dirty="0"/>
              <a:t>band difference/out-of-band absorption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1391" y="29205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Spectral Band Adjustment Factor (SBAF)</a:t>
            </a:r>
            <a:endParaRPr lang="en-US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3390" cy="60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8992" y="0"/>
            <a:ext cx="765007" cy="6090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501557" y="2052456"/>
            <a:ext cx="3831548" cy="280806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847986" y="2052456"/>
            <a:ext cx="3833006" cy="281472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73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554" y="1195900"/>
            <a:ext cx="8102891" cy="2572488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3390" cy="60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1391" y="29205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SCIAMACHY-based Visible SBAF Tool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20554" y="1195900"/>
            <a:ext cx="8102891" cy="257248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8992" y="0"/>
            <a:ext cx="765007" cy="6090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Arrow Connector 20"/>
          <p:cNvCxnSpPr/>
          <p:nvPr/>
        </p:nvCxnSpPr>
        <p:spPr>
          <a:xfrm flipH="1" flipV="1">
            <a:off x="4680346" y="3711372"/>
            <a:ext cx="341821" cy="734020"/>
          </a:xfrm>
          <a:prstGeom prst="straightConnector1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1123818" y="2574388"/>
            <a:ext cx="2190808" cy="1871004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ontent Placeholder 2"/>
          <p:cNvSpPr txBox="1">
            <a:spLocks/>
          </p:cNvSpPr>
          <p:nvPr/>
        </p:nvSpPr>
        <p:spPr>
          <a:xfrm>
            <a:off x="604909" y="5124560"/>
            <a:ext cx="7948196" cy="650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Regression 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coefficient(s)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define the 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SBAF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88167" y="2700995"/>
            <a:ext cx="852978" cy="358726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647165" y="5834431"/>
            <a:ext cx="7836851" cy="65022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200" b="1" i="1" noProof="0" dirty="0" smtClean="0">
                <a:solidFill>
                  <a:srgbClr val="00B0F0"/>
                </a:solidFill>
                <a:latin typeface="Arial" charset="0"/>
              </a:rPr>
              <a:t>L</a:t>
            </a:r>
            <a:r>
              <a:rPr lang="en-US" sz="3200" b="1" i="1" baseline="-25000" dirty="0" smtClean="0">
                <a:solidFill>
                  <a:srgbClr val="00B0F0"/>
                </a:solidFill>
                <a:latin typeface="Arial" charset="0"/>
              </a:rPr>
              <a:t>Met-9-equivalent,MODIS</a:t>
            </a:r>
            <a:r>
              <a:rPr lang="en-US" sz="3200" b="1" noProof="0" dirty="0" smtClean="0">
                <a:latin typeface="Arial" charset="0"/>
              </a:rPr>
              <a:t> = </a:t>
            </a:r>
            <a:r>
              <a:rPr lang="en-US" sz="3200" b="1" noProof="0" dirty="0" smtClean="0">
                <a:solidFill>
                  <a:srgbClr val="00B050"/>
                </a:solidFill>
                <a:latin typeface="Arial" charset="0"/>
              </a:rPr>
              <a:t>A2</a:t>
            </a:r>
            <a:r>
              <a:rPr lang="en-US" sz="3200" b="1" noProof="0" dirty="0" smtClean="0">
                <a:latin typeface="Arial" charset="0"/>
              </a:rPr>
              <a:t>x</a:t>
            </a:r>
            <a:r>
              <a:rPr lang="en-US" sz="3200" b="1" i="1" noProof="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charset="0"/>
              </a:rPr>
              <a:t>L</a:t>
            </a:r>
            <a:r>
              <a:rPr lang="en-US" sz="3200" b="1" i="1" baseline="-25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charset="0"/>
              </a:rPr>
              <a:t>Actual,MODIS</a:t>
            </a:r>
            <a:r>
              <a:rPr lang="en-US" sz="3200" b="1" i="1" baseline="30000" noProof="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charset="0"/>
              </a:rPr>
              <a:t>2</a:t>
            </a:r>
            <a:r>
              <a:rPr lang="en-US" sz="3200" b="1" noProof="0" dirty="0" smtClean="0">
                <a:latin typeface="Arial" charset="0"/>
              </a:rPr>
              <a:t> + </a:t>
            </a:r>
            <a:r>
              <a:rPr lang="en-US" sz="3200" b="1" noProof="0" dirty="0" smtClean="0">
                <a:solidFill>
                  <a:srgbClr val="00B050"/>
                </a:solidFill>
                <a:latin typeface="Arial" charset="0"/>
              </a:rPr>
              <a:t>A1</a:t>
            </a:r>
            <a:r>
              <a:rPr lang="en-US" sz="3200" b="1" noProof="0" dirty="0" smtClean="0">
                <a:latin typeface="Arial" charset="0"/>
              </a:rPr>
              <a:t>x</a:t>
            </a:r>
            <a:r>
              <a:rPr lang="en-US" sz="3200" b="1" i="1" noProof="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charset="0"/>
              </a:rPr>
              <a:t>L</a:t>
            </a:r>
            <a:r>
              <a:rPr lang="en-US" sz="3200" b="1" i="1" baseline="-25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rial" charset="0"/>
              </a:rPr>
              <a:t>Actual,MODIS</a:t>
            </a:r>
            <a:r>
              <a:rPr lang="en-US" sz="3200" b="1" noProof="0" dirty="0" smtClean="0">
                <a:latin typeface="Arial" charset="0"/>
              </a:rPr>
              <a:t> + </a:t>
            </a:r>
            <a:r>
              <a:rPr lang="en-US" sz="3200" b="1" noProof="0" dirty="0" smtClean="0">
                <a:solidFill>
                  <a:srgbClr val="00B050"/>
                </a:solidFill>
                <a:latin typeface="Arial" charset="0"/>
              </a:rPr>
              <a:t>A0</a:t>
            </a:r>
            <a:r>
              <a:rPr lang="en-US" sz="3200" b="1" noProof="0" dirty="0" smtClean="0">
                <a:latin typeface="Arial" charset="0"/>
              </a:rPr>
              <a:t> </a:t>
            </a:r>
            <a:endParaRPr kumimoji="0" lang="en-US" sz="3200" b="1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</a:endParaRPr>
          </a:p>
        </p:txBody>
      </p:sp>
      <p:graphicFrame>
        <p:nvGraphicFramePr>
          <p:cNvPr id="3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4174337"/>
              </p:ext>
            </p:extLst>
          </p:nvPr>
        </p:nvGraphicFramePr>
        <p:xfrm>
          <a:off x="748655" y="3831654"/>
          <a:ext cx="3708391" cy="14117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0" name="Equation" r:id="rId6" imgW="2298700" imgH="876300" progId="Equation.3">
                  <p:embed/>
                </p:oleObj>
              </mc:Choice>
              <mc:Fallback>
                <p:oleObj name="Equation" r:id="rId6" imgW="2298700" imgH="876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655" y="3831654"/>
                        <a:ext cx="3708391" cy="141178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9629832"/>
              </p:ext>
            </p:extLst>
          </p:nvPr>
        </p:nvGraphicFramePr>
        <p:xfrm>
          <a:off x="4725123" y="3831654"/>
          <a:ext cx="3750659" cy="14117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1" name="Equation" r:id="rId8" imgW="2324100" imgH="876300" progId="Equation.3">
                  <p:embed/>
                </p:oleObj>
              </mc:Choice>
              <mc:Fallback>
                <p:oleObj name="Equation" r:id="rId8" imgW="2324100" imgH="876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5123" y="3831654"/>
                        <a:ext cx="3750659" cy="141178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ectangle 38"/>
          <p:cNvSpPr/>
          <p:nvPr/>
        </p:nvSpPr>
        <p:spPr>
          <a:xfrm>
            <a:off x="604908" y="5800816"/>
            <a:ext cx="7774083" cy="41007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91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0" grpId="0" animBg="1"/>
      <p:bldP spid="29" grpId="0"/>
      <p:bldP spid="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55" y="1161775"/>
            <a:ext cx="5629776" cy="511384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3390" cy="60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855775" y="1447514"/>
            <a:ext cx="3248142" cy="483394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Choose from common Earth target (e.g., desert PICS, DCC, IGBP)</a:t>
            </a:r>
          </a:p>
          <a:p>
            <a:r>
              <a:rPr lang="en-US" dirty="0" smtClean="0"/>
              <a:t>Full database of instrument/channel RSRs</a:t>
            </a:r>
          </a:p>
          <a:p>
            <a:r>
              <a:rPr lang="en-US" dirty="0" smtClean="0"/>
              <a:t>Units in either radiance or reflectance</a:t>
            </a:r>
          </a:p>
          <a:p>
            <a:r>
              <a:rPr lang="en-US" dirty="0" smtClean="0"/>
              <a:t>Linear or non-linear characterization</a:t>
            </a:r>
          </a:p>
          <a:p>
            <a:r>
              <a:rPr lang="en-US" dirty="0"/>
              <a:t>SBAFs computed on the </a:t>
            </a:r>
            <a:r>
              <a:rPr lang="en-US" dirty="0" smtClean="0"/>
              <a:t>spot</a:t>
            </a:r>
          </a:p>
          <a:p>
            <a:r>
              <a:rPr lang="en-US" dirty="0" smtClean="0"/>
              <a:t>Advanced subsetting options can lead to reduce SBAF uncertainty for known conditions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55" y="1167618"/>
            <a:ext cx="5629776" cy="4822257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8992" y="0"/>
            <a:ext cx="765007" cy="6090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32955" y="1167618"/>
            <a:ext cx="5629776" cy="511384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672013" y="4136232"/>
            <a:ext cx="350043" cy="17145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1391" y="29205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SCIAMACHY-based Visible SBAF Tool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341078" y="4136231"/>
            <a:ext cx="2421654" cy="2139383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8" grpId="0" animBg="1"/>
      <p:bldP spid="18" grpId="1" animBg="1"/>
      <p:bldP spid="18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490" y="1252822"/>
            <a:ext cx="3697010" cy="361056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3390" cy="60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1391" y="29205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SCIAMACHY-based Visible SBAF Tool</a:t>
            </a: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8992" y="0"/>
            <a:ext cx="765007" cy="6090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Content Placeholder 2"/>
          <p:cNvSpPr txBox="1">
            <a:spLocks/>
          </p:cNvSpPr>
          <p:nvPr/>
        </p:nvSpPr>
        <p:spPr>
          <a:xfrm>
            <a:off x="604909" y="5124560"/>
            <a:ext cx="7948196" cy="650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Regression 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coefficient(s)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define the 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SBAF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647165" y="5834431"/>
            <a:ext cx="7836851" cy="65022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200" b="1" i="1" noProof="0" dirty="0" smtClean="0">
                <a:solidFill>
                  <a:srgbClr val="00B0F0"/>
                </a:solidFill>
                <a:latin typeface="Arial" charset="0"/>
              </a:rPr>
              <a:t>L</a:t>
            </a:r>
            <a:r>
              <a:rPr lang="en-US" sz="3200" b="1" i="1" baseline="-25000" dirty="0" smtClean="0">
                <a:solidFill>
                  <a:srgbClr val="00B0F0"/>
                </a:solidFill>
                <a:latin typeface="Arial" charset="0"/>
              </a:rPr>
              <a:t>Met-7-equivalent,MODIS</a:t>
            </a:r>
            <a:r>
              <a:rPr lang="en-US" sz="3200" b="1" noProof="0" dirty="0" smtClean="0">
                <a:latin typeface="Arial" charset="0"/>
              </a:rPr>
              <a:t> = </a:t>
            </a:r>
            <a:r>
              <a:rPr lang="en-US" sz="3200" b="1" noProof="0" dirty="0" smtClean="0">
                <a:solidFill>
                  <a:srgbClr val="00B050"/>
                </a:solidFill>
                <a:latin typeface="Arial" charset="0"/>
              </a:rPr>
              <a:t>A2</a:t>
            </a:r>
            <a:r>
              <a:rPr lang="en-US" sz="3200" b="1" noProof="0" dirty="0" smtClean="0">
                <a:latin typeface="Arial" charset="0"/>
              </a:rPr>
              <a:t>x</a:t>
            </a:r>
            <a:r>
              <a:rPr lang="en-US" sz="3200" b="1" i="1" noProof="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charset="0"/>
              </a:rPr>
              <a:t>L</a:t>
            </a:r>
            <a:r>
              <a:rPr lang="en-US" sz="3200" b="1" i="1" baseline="-25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charset="0"/>
              </a:rPr>
              <a:t>Actual,MODIS</a:t>
            </a:r>
            <a:r>
              <a:rPr lang="en-US" sz="3200" b="1" i="1" baseline="30000" noProof="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charset="0"/>
              </a:rPr>
              <a:t>2</a:t>
            </a:r>
            <a:r>
              <a:rPr lang="en-US" sz="3200" b="1" noProof="0" dirty="0" smtClean="0">
                <a:latin typeface="Arial" charset="0"/>
              </a:rPr>
              <a:t> + </a:t>
            </a:r>
            <a:r>
              <a:rPr lang="en-US" sz="3200" b="1" noProof="0" dirty="0" smtClean="0">
                <a:solidFill>
                  <a:srgbClr val="00B050"/>
                </a:solidFill>
                <a:latin typeface="Arial" charset="0"/>
              </a:rPr>
              <a:t>A1</a:t>
            </a:r>
            <a:r>
              <a:rPr lang="en-US" sz="3200" b="1" noProof="0" dirty="0" smtClean="0">
                <a:latin typeface="Arial" charset="0"/>
              </a:rPr>
              <a:t>x</a:t>
            </a:r>
            <a:r>
              <a:rPr lang="en-US" sz="3200" b="1" i="1" noProof="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charset="0"/>
              </a:rPr>
              <a:t>L</a:t>
            </a:r>
            <a:r>
              <a:rPr lang="en-US" sz="3200" b="1" i="1" baseline="-25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rial" charset="0"/>
              </a:rPr>
              <a:t>Actual,MODIS</a:t>
            </a:r>
            <a:r>
              <a:rPr lang="en-US" sz="3200" b="1" noProof="0" dirty="0" smtClean="0">
                <a:latin typeface="Arial" charset="0"/>
              </a:rPr>
              <a:t> + </a:t>
            </a:r>
            <a:r>
              <a:rPr lang="en-US" sz="3200" b="1" noProof="0" dirty="0" smtClean="0">
                <a:solidFill>
                  <a:srgbClr val="00B050"/>
                </a:solidFill>
                <a:latin typeface="Arial" charset="0"/>
              </a:rPr>
              <a:t>A0</a:t>
            </a:r>
            <a:r>
              <a:rPr lang="en-US" sz="3200" b="1" noProof="0" dirty="0" smtClean="0">
                <a:latin typeface="Arial" charset="0"/>
              </a:rPr>
              <a:t> </a:t>
            </a:r>
            <a:endParaRPr kumimoji="0" lang="en-US" sz="3200" b="1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04908" y="5800816"/>
            <a:ext cx="7774083" cy="41007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036100" y="1252822"/>
            <a:ext cx="3355241" cy="247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All-sky Tropical Ocean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3322141" y="4390803"/>
            <a:ext cx="3430776" cy="24943"/>
          </a:xfrm>
          <a:prstGeom prst="straightConnector1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803892" y="4191741"/>
            <a:ext cx="1973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Clear-sky Ocean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5549832" y="2539814"/>
            <a:ext cx="1203085" cy="6235"/>
          </a:xfrm>
          <a:prstGeom prst="straightConnector1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803892" y="2320583"/>
            <a:ext cx="1646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Bright Clouds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2749491" y="1252822"/>
            <a:ext cx="3591394" cy="361056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0140571"/>
              </p:ext>
            </p:extLst>
          </p:nvPr>
        </p:nvGraphicFramePr>
        <p:xfrm>
          <a:off x="45956" y="3442594"/>
          <a:ext cx="2320127" cy="8832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36" name="Equation" r:id="rId6" imgW="2298700" imgH="876300" progId="Equation.3">
                  <p:embed/>
                </p:oleObj>
              </mc:Choice>
              <mc:Fallback>
                <p:oleObj name="Equation" r:id="rId6" imgW="2298700" imgH="876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56" y="3442594"/>
                        <a:ext cx="2320127" cy="88327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45956" y="1751011"/>
            <a:ext cx="26711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Met-7 pseudo radiance from convolution of Met-7 Ch. 1 SRF over the SCIAMACHY footprint spectra 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1757528" y="3124654"/>
            <a:ext cx="941506" cy="317941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5037529" y="3429000"/>
            <a:ext cx="977606" cy="440698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04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8" grpId="0"/>
      <p:bldP spid="36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4105</TotalTime>
  <Words>1210</Words>
  <Application>Microsoft Macintosh PowerPoint</Application>
  <PresentationFormat>On-screen Show (4:3)</PresentationFormat>
  <Paragraphs>224</Paragraphs>
  <Slides>29</Slides>
  <Notes>0</Notes>
  <HiddenSlides>1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Calibri</vt:lpstr>
      <vt:lpstr>Rockwell</vt:lpstr>
      <vt:lpstr>Rockwell Condensed</vt:lpstr>
      <vt:lpstr>Rockwell Extra Bold</vt:lpstr>
      <vt:lpstr>Symbol</vt:lpstr>
      <vt:lpstr>Wingdings</vt:lpstr>
      <vt:lpstr>Arial</vt:lpstr>
      <vt:lpstr>Wood Type</vt:lpstr>
      <vt:lpstr>Equation</vt:lpstr>
      <vt:lpstr>Inter-calibration RSR Difference Corrections</vt:lpstr>
      <vt:lpstr>Outline</vt:lpstr>
      <vt:lpstr>Purpose</vt:lpstr>
      <vt:lpstr>NASA Langley Satellite Calibration Webpage</vt:lpstr>
      <vt:lpstr>Spectral Band Adjustment Factor (SBAF)</vt:lpstr>
      <vt:lpstr>Spectral Band Adjustment Factor (SBAF)</vt:lpstr>
      <vt:lpstr>SCIAMACHY-based Visible SBAF Tool</vt:lpstr>
      <vt:lpstr>SCIAMACHY-based Visible SBAF Tool</vt:lpstr>
      <vt:lpstr>SCIAMACHY-based Visible SBAF Tool</vt:lpstr>
      <vt:lpstr>SBAF Dependency on Scene</vt:lpstr>
      <vt:lpstr>SBAF Dependency on Scene</vt:lpstr>
      <vt:lpstr>Seasonal/PW Spectral Dependency</vt:lpstr>
      <vt:lpstr>Seasonal/PW Spectral Dependency</vt:lpstr>
      <vt:lpstr>Seasonal/PW Spectral Dependency</vt:lpstr>
      <vt:lpstr>Applications</vt:lpstr>
      <vt:lpstr>GOME-2-based Visible SBAF Tool</vt:lpstr>
      <vt:lpstr>PowerPoint Presentation</vt:lpstr>
      <vt:lpstr>Hyperion-based Visible SBAF Tool</vt:lpstr>
      <vt:lpstr>Hyperion-based Visible SBAF Tool</vt:lpstr>
      <vt:lpstr>Hyperion-based Visible SBAF Tool</vt:lpstr>
      <vt:lpstr>Hyperion-based Visible SBAF Tool</vt:lpstr>
      <vt:lpstr>IASI-based IR SBAF Tool Update</vt:lpstr>
      <vt:lpstr>IASI-based IR SBAF Tool Update</vt:lpstr>
      <vt:lpstr>IASI-based IR SBAF Tool Update</vt:lpstr>
      <vt:lpstr>Applications</vt:lpstr>
      <vt:lpstr>Applications</vt:lpstr>
      <vt:lpstr>Applications</vt:lpstr>
      <vt:lpstr>PowerPoint Presentation</vt:lpstr>
      <vt:lpstr>PowerPoint Presentation</vt:lpstr>
    </vt:vector>
  </TitlesOfParts>
  <Company>SSAI</Company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Benjamin R. Scarino</dc:creator>
  <cp:lastModifiedBy>Microsoft Office User</cp:lastModifiedBy>
  <cp:revision>644</cp:revision>
  <dcterms:created xsi:type="dcterms:W3CDTF">2017-03-17T13:07:33Z</dcterms:created>
  <dcterms:modified xsi:type="dcterms:W3CDTF">2017-11-16T13:51:02Z</dcterms:modified>
</cp:coreProperties>
</file>