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71" r:id="rId5"/>
    <p:sldId id="265" r:id="rId6"/>
    <p:sldId id="278" r:id="rId7"/>
    <p:sldId id="279" r:id="rId8"/>
    <p:sldId id="273" r:id="rId9"/>
    <p:sldId id="267" r:id="rId10"/>
    <p:sldId id="269" r:id="rId11"/>
    <p:sldId id="272" r:id="rId12"/>
    <p:sldId id="264" r:id="rId13"/>
    <p:sldId id="260" r:id="rId14"/>
    <p:sldId id="257" r:id="rId15"/>
    <p:sldId id="262" r:id="rId16"/>
    <p:sldId id="277" r:id="rId17"/>
    <p:sldId id="263" r:id="rId18"/>
    <p:sldId id="276" r:id="rId19"/>
    <p:sldId id="261" r:id="rId20"/>
    <p:sldId id="266" r:id="rId21"/>
    <p:sldId id="270" r:id="rId22"/>
    <p:sldId id="274" r:id="rId23"/>
    <p:sldId id="275" r:id="rId24"/>
    <p:sldId id="268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7"/>
  </p:normalViewPr>
  <p:slideViewPr>
    <p:cSldViewPr snapToGrid="0" snapToObjects="1">
      <p:cViewPr>
        <p:scale>
          <a:sx n="157" d="100"/>
          <a:sy n="157" d="100"/>
        </p:scale>
        <p:origin x="-1024" y="-2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33" Type="http://schemas.openxmlformats.org/officeDocument/2006/relationships/customXml" Target="../customXml/item3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slide" Target="slides/slide23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customXml" Target="../customXml/item2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9" Type="http://schemas.openxmlformats.org/officeDocument/2006/relationships/slide" Target="slides/slide8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5496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5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Image"/>
          <p:cNvSpPr>
            <a:spLocks noGrp="1"/>
          </p:cNvSpPr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Image"/>
          <p:cNvSpPr>
            <a:spLocks noGrp="1"/>
          </p:cNvSpPr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tiff"/><Relationship Id="rId12" Type="http://schemas.openxmlformats.org/officeDocument/2006/relationships/image" Target="../media/image34.png"/><Relationship Id="rId13" Type="http://schemas.openxmlformats.org/officeDocument/2006/relationships/image" Target="../media/image4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emf"/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9.tiff"/><Relationship Id="rId8" Type="http://schemas.openxmlformats.org/officeDocument/2006/relationships/image" Target="../media/image30.tiff"/><Relationship Id="rId9" Type="http://schemas.openxmlformats.org/officeDocument/2006/relationships/image" Target="../media/image31.tiff"/><Relationship Id="rId10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tiff"/><Relationship Id="rId7" Type="http://schemas.openxmlformats.org/officeDocument/2006/relationships/image" Target="../media/image43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46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7.tiff"/><Relationship Id="rId5" Type="http://schemas.openxmlformats.org/officeDocument/2006/relationships/image" Target="../media/image48.tiff"/><Relationship Id="rId6" Type="http://schemas.openxmlformats.org/officeDocument/2006/relationships/image" Target="../media/image49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(null)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(null)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emf"/><Relationship Id="rId9" Type="http://schemas.openxmlformats.org/officeDocument/2006/relationships/image" Target="../media/image7.emf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emf"/><Relationship Id="rId5" Type="http://schemas.openxmlformats.org/officeDocument/2006/relationships/image" Target="../media/image13.png"/><Relationship Id="rId6" Type="http://schemas.openxmlformats.org/officeDocument/2006/relationships/image" Target="../media/image17.jpeg"/><Relationship Id="rId7" Type="http://schemas.openxmlformats.org/officeDocument/2006/relationships/image" Target="../media/image15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ent Development of CLARREO Pathfinder Simulator and it’s application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spcBef>
                <a:spcPts val="1100"/>
              </a:spcBef>
              <a:defRPr sz="4900"/>
            </a:lvl1pPr>
          </a:lstStyle>
          <a:p>
            <a:r>
              <a:t>Recent Development of CLARREO Pathfinder Simulator and it’s applications</a:t>
            </a:r>
          </a:p>
        </p:txBody>
      </p:sp>
      <p:sp>
        <p:nvSpPr>
          <p:cNvPr id="135" name="Wan Wu, Xu Liu, Qiguang Yang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Wan Wu, X</a:t>
            </a:r>
            <a:r>
              <a:rPr lang="en-US" dirty="0"/>
              <a:t>.</a:t>
            </a:r>
            <a:r>
              <a:rPr dirty="0"/>
              <a:t> Liu, Q</a:t>
            </a:r>
            <a:r>
              <a:rPr lang="en-US" dirty="0"/>
              <a:t>.</a:t>
            </a:r>
            <a:r>
              <a:rPr dirty="0"/>
              <a:t> Yang</a:t>
            </a:r>
            <a:r>
              <a:rPr lang="en-US" dirty="0"/>
              <a:t>, D. Golden, Y. </a:t>
            </a:r>
            <a:r>
              <a:rPr lang="en-US" dirty="0" err="1"/>
              <a:t>Shea</a:t>
            </a:r>
            <a:r>
              <a:rPr lang="en-US" dirty="0"/>
              <a:t>, &amp; C. </a:t>
            </a:r>
            <a:r>
              <a:rPr lang="en-US" dirty="0" err="1"/>
              <a:t>Lukashin</a:t>
            </a:r>
            <a:r>
              <a:rPr lang="en-US" dirty="0"/>
              <a:t>   </a:t>
            </a:r>
            <a:endParaRPr dirty="0"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6" name="Picture 2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AAF08848-7994-AE4E-9984-B53109E1A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-1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">
            <a:extLst>
              <a:ext uri="{FF2B5EF4-FFF2-40B4-BE49-F238E27FC236}">
                <a16:creationId xmlns:a16="http://schemas.microsoft.com/office/drawing/2014/main" xmlns="" id="{63B85F22-FCEA-3342-9E70-82195ECE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75DC66-ADB7-7C40-A519-9695F1E711DB}"/>
              </a:ext>
            </a:extLst>
          </p:cNvPr>
          <p:cNvSpPr txBox="1"/>
          <p:nvPr/>
        </p:nvSpPr>
        <p:spPr>
          <a:xfrm>
            <a:off x="2062316" y="7582584"/>
            <a:ext cx="8110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CLARREO Science Definition Team Meeting, LASP, Boulder, CO, May 16</a:t>
            </a:r>
            <a:r>
              <a:rPr lang="en-US" baseline="30000" dirty="0"/>
              <a:t>th </a:t>
            </a:r>
            <a:r>
              <a:rPr lang="en-US" dirty="0"/>
              <a:t>~ May 17</a:t>
            </a:r>
            <a:r>
              <a:rPr lang="en-US" baseline="30000" dirty="0"/>
              <a:t>th</a:t>
            </a:r>
            <a:r>
              <a:rPr lang="en-US" dirty="0"/>
              <a:t> , 2018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27C035-55D1-384C-9AFF-EC75B4FD2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448"/>
            <a:ext cx="13004800" cy="8196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168C30-EE18-9E42-8AAD-B53410396299}"/>
              </a:ext>
            </a:extLst>
          </p:cNvPr>
          <p:cNvSpPr txBox="1"/>
          <p:nvPr/>
        </p:nvSpPr>
        <p:spPr>
          <a:xfrm>
            <a:off x="7819044" y="1067113"/>
            <a:ext cx="372525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Before Correction</a:t>
            </a:r>
          </a:p>
        </p:txBody>
      </p:sp>
      <p:pic>
        <p:nvPicPr>
          <p:cNvPr id="7" name="Picture 4" descr="Image result">
            <a:extLst>
              <a:ext uri="{FF2B5EF4-FFF2-40B4-BE49-F238E27FC236}">
                <a16:creationId xmlns:a16="http://schemas.microsoft.com/office/drawing/2014/main" xmlns="" id="{0E9997FA-15AA-124C-B8CB-BFDC17987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3E7E3381-7ED9-7145-9211-FEF11BE51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79666772-A4B7-8249-80F2-5D6D86189FFF}"/>
                  </a:ext>
                </a:extLst>
              </p:cNvPr>
              <p:cNvSpPr/>
              <p:nvPr/>
            </p:nvSpPr>
            <p:spPr>
              <a:xfrm>
                <a:off x="725276" y="1539039"/>
                <a:ext cx="65024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CPF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= 46.1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= 135.0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40.0</a:t>
                </a:r>
                <a:r>
                  <a:rPr lang="en-US" baseline="30000" dirty="0"/>
                  <a:t>o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9666772-A4B7-8249-80F2-5D6D86189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76" y="1539039"/>
                <a:ext cx="6502400" cy="461665"/>
              </a:xfrm>
              <a:prstGeom prst="rect">
                <a:avLst/>
              </a:prstGeom>
              <a:blipFill>
                <a:blip r:embed="rId5"/>
                <a:stretch>
                  <a:fillRect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2BB95170-D41B-564D-A9B2-CD5B1B2A6EF3}"/>
                  </a:ext>
                </a:extLst>
              </p:cNvPr>
              <p:cNvSpPr/>
              <p:nvPr/>
            </p:nvSpPr>
            <p:spPr>
              <a:xfrm>
                <a:off x="6005929" y="1539038"/>
                <a:ext cx="65024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VIIRS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= 49.0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= 140.0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= 40.0</a:t>
                </a:r>
                <a:r>
                  <a:rPr lang="en-US" baseline="30000" dirty="0"/>
                  <a:t>o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BB95170-D41B-564D-A9B2-CD5B1B2A6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929" y="1539038"/>
                <a:ext cx="6502400" cy="461665"/>
              </a:xfrm>
              <a:prstGeom prst="rect">
                <a:avLst/>
              </a:prstGeom>
              <a:blipFill>
                <a:blip r:embed="rId6"/>
                <a:stretch>
                  <a:fillRect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165A62-D0F7-D541-B763-CCC76383A816}"/>
              </a:ext>
            </a:extLst>
          </p:cNvPr>
          <p:cNvSpPr txBox="1"/>
          <p:nvPr/>
        </p:nvSpPr>
        <p:spPr>
          <a:xfrm>
            <a:off x="2004918" y="291112"/>
            <a:ext cx="8441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CPF-VIIRS angle mismatch errors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64587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B9F0CD-F18B-2946-AC8B-7C8D34BA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8265"/>
            <a:ext cx="13004800" cy="8225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B325BD-86C9-184B-8681-E9D3A4CE8F08}"/>
              </a:ext>
            </a:extLst>
          </p:cNvPr>
          <p:cNvSpPr txBox="1"/>
          <p:nvPr/>
        </p:nvSpPr>
        <p:spPr>
          <a:xfrm>
            <a:off x="7601349" y="1017686"/>
            <a:ext cx="372525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After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Correction</a:t>
            </a:r>
          </a:p>
        </p:txBody>
      </p:sp>
      <p:pic>
        <p:nvPicPr>
          <p:cNvPr id="7" name="Picture 4" descr="Image result">
            <a:extLst>
              <a:ext uri="{FF2B5EF4-FFF2-40B4-BE49-F238E27FC236}">
                <a16:creationId xmlns:a16="http://schemas.microsoft.com/office/drawing/2014/main" xmlns="" id="{967E3FBB-02A7-C545-88BA-1A2F9191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572785ED-EDB0-F844-A7A0-915E05650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FEF418E-B75B-A24B-95F9-050F976EB175}"/>
                  </a:ext>
                </a:extLst>
              </p:cNvPr>
              <p:cNvSpPr/>
              <p:nvPr/>
            </p:nvSpPr>
            <p:spPr>
              <a:xfrm>
                <a:off x="0" y="1489610"/>
                <a:ext cx="65024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CPF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= 46.1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= 135.0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40.0</a:t>
                </a:r>
                <a:r>
                  <a:rPr lang="en-US" baseline="30000" dirty="0"/>
                  <a:t>o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EF418E-B75B-A24B-95F9-050F976EB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89610"/>
                <a:ext cx="6502400" cy="461665"/>
              </a:xfrm>
              <a:prstGeom prst="rect">
                <a:avLst/>
              </a:prstGeom>
              <a:blipFill>
                <a:blip r:embed="rId5"/>
                <a:stretch>
                  <a:fillRect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1D0B220F-C459-0D4C-A12E-F1CB0DF8726F}"/>
                  </a:ext>
                </a:extLst>
              </p:cNvPr>
              <p:cNvSpPr/>
              <p:nvPr/>
            </p:nvSpPr>
            <p:spPr>
              <a:xfrm>
                <a:off x="5206123" y="1528265"/>
                <a:ext cx="65024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VIIRS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= 49.0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= 140.0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= 40.0</a:t>
                </a:r>
                <a:r>
                  <a:rPr lang="en-US" baseline="30000" dirty="0"/>
                  <a:t>o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D0B220F-C459-0D4C-A12E-F1CB0DF872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123" y="1528265"/>
                <a:ext cx="6502400" cy="461665"/>
              </a:xfrm>
              <a:prstGeom prst="rect">
                <a:avLst/>
              </a:prstGeom>
              <a:blipFill>
                <a:blip r:embed="rId6"/>
                <a:stretch>
                  <a:fillRect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E52923-948C-9B42-A7D4-E18B77594C56}"/>
              </a:ext>
            </a:extLst>
          </p:cNvPr>
          <p:cNvSpPr txBox="1"/>
          <p:nvPr/>
        </p:nvSpPr>
        <p:spPr>
          <a:xfrm>
            <a:off x="2004918" y="291112"/>
            <a:ext cx="8441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CPF-VIIRS angle mismatch errors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282102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77FA40-1BC5-314D-AF84-20005C3C0F66}"/>
              </a:ext>
            </a:extLst>
          </p:cNvPr>
          <p:cNvSpPr txBox="1"/>
          <p:nvPr/>
        </p:nvSpPr>
        <p:spPr>
          <a:xfrm>
            <a:off x="2419808" y="1060024"/>
            <a:ext cx="8441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CPF simulator for OSSE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" name="Picture 4" descr="Image result">
            <a:extLst>
              <a:ext uri="{FF2B5EF4-FFF2-40B4-BE49-F238E27FC236}">
                <a16:creationId xmlns:a16="http://schemas.microsoft.com/office/drawing/2014/main" xmlns="" id="{60174AFA-93B4-D94C-8E9A-F0840B6E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CE5D5A59-1812-F242-81F4-70CC5DC4C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882655-147A-0E49-BE90-DA0DD8BD93AB}"/>
              </a:ext>
            </a:extLst>
          </p:cNvPr>
          <p:cNvSpPr txBox="1"/>
          <p:nvPr/>
        </p:nvSpPr>
        <p:spPr>
          <a:xfrm>
            <a:off x="1485900" y="1990905"/>
            <a:ext cx="10858500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dirty="0"/>
              <a:t>A high fidelity simulator is needed to compute synthetic observations that can serve as a proxy for  realistic earth observing systems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  <a:p>
            <a:pPr marL="617220" indent="-342900" algn="l">
              <a:buFont typeface="Arial" panose="020B0604020202020204" pitchFamily="34" charset="0"/>
              <a:buChar char="•"/>
            </a:pPr>
            <a:r>
              <a:rPr lang="en-US" dirty="0"/>
              <a:t>To quantitatively assess the climate model output</a:t>
            </a:r>
          </a:p>
          <a:p>
            <a:pPr marL="617220" indent="-342900" algn="l">
              <a:buFont typeface="Arial" panose="020B0604020202020204" pitchFamily="34" charset="0"/>
              <a:buChar char="•"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To provide proxy data for information content analysis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</a:pPr>
            <a:endParaRPr lang="en-US" dirty="0"/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With quality input geophysical parameters given, the CPF simulator can be used to efficiently calculate hyper-spectral TOA radiance or reflectance that matches the real observations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Large scale, high spatial resolution simulations can be implemented</a:t>
            </a:r>
          </a:p>
          <a:p>
            <a:pPr marL="61722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Input parameters can be obtained from the Level-2 products of the corresponding measurements and the collocated reanalysis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1BED19-9894-C940-A930-79DCD1523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942" y="6987145"/>
            <a:ext cx="8616823" cy="17324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5187DA-BC7D-BC49-A809-BB34BBE1ECDB}"/>
              </a:ext>
            </a:extLst>
          </p:cNvPr>
          <p:cNvSpPr/>
          <p:nvPr/>
        </p:nvSpPr>
        <p:spPr>
          <a:xfrm>
            <a:off x="1327832" y="8719628"/>
            <a:ext cx="106258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Q. Yang, X. Liu, W. Wu, S. </a:t>
            </a:r>
            <a:r>
              <a:rPr lang="en-US" sz="1600" dirty="0" err="1"/>
              <a:t>Kizer</a:t>
            </a:r>
            <a:r>
              <a:rPr lang="en-US" sz="1600" dirty="0"/>
              <a:t>, and R. R. Baize, "Fast and accurate hybrid stream PCRTM-SOLAR radiative transfer model for reflected solar spectrum simulation in the cloudy atmosphere," Opt. Express </a:t>
            </a:r>
            <a:r>
              <a:rPr lang="en-US" sz="1600" b="1" dirty="0"/>
              <a:t>24</a:t>
            </a:r>
            <a:r>
              <a:rPr lang="en-US" sz="1600" dirty="0"/>
              <a:t>, A1514-A1527 (2016)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448CBE-6C17-BA44-B528-856CB83E75A8}"/>
              </a:ext>
            </a:extLst>
          </p:cNvPr>
          <p:cNvSpPr txBox="1"/>
          <p:nvPr/>
        </p:nvSpPr>
        <p:spPr>
          <a:xfrm>
            <a:off x="3099382" y="6515221"/>
            <a:ext cx="57211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Efficiency of the PCRTM based simulator</a:t>
            </a:r>
          </a:p>
        </p:txBody>
      </p:sp>
    </p:spTree>
    <p:extLst>
      <p:ext uri="{BB962C8B-B14F-4D97-AF65-F5344CB8AC3E}">
        <p14:creationId xmlns:p14="http://schemas.microsoft.com/office/powerpoint/2010/main" val="1227136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BFF3F227-4F04-B340-A3D1-E265D9203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BC8A049-B27C-3340-951F-56E3CA084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590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874DCB-86B9-294E-BF50-DD2F330C4EFB}"/>
              </a:ext>
            </a:extLst>
          </p:cNvPr>
          <p:cNvSpPr txBox="1"/>
          <p:nvPr/>
        </p:nvSpPr>
        <p:spPr>
          <a:xfrm>
            <a:off x="2632079" y="1306539"/>
            <a:ext cx="844187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VIIRS L2 -  CPF L1 simulation</a:t>
            </a:r>
          </a:p>
          <a:p>
            <a:r>
              <a:rPr lang="en-US" sz="3600" dirty="0"/>
              <a:t>Case study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E6FF5453-F4B4-024B-A97B-3251C1CBE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22549" r="3577" b="23251"/>
          <a:stretch>
            <a:fillRect/>
          </a:stretch>
        </p:blipFill>
        <p:spPr bwMode="auto">
          <a:xfrm>
            <a:off x="177800" y="2004723"/>
            <a:ext cx="4165600" cy="281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A37DC3-2998-CB44-8941-7DB078E96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238" y="2755900"/>
            <a:ext cx="2523924" cy="203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ADEE97-A2E8-4F4D-816D-76CA8462D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63" y="2755900"/>
            <a:ext cx="2470654" cy="203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EBEAC0-35B5-9A47-B1FD-9B7215582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817" y="2755900"/>
            <a:ext cx="2435836" cy="20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461F69-EC67-544D-A266-BDDA8F4A3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8237" y="4787900"/>
            <a:ext cx="2523925" cy="2000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8942C0-B299-A64E-A73E-C7DFF63D1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163" y="4787900"/>
            <a:ext cx="2483214" cy="2000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5EA52F-55D3-F242-B9FE-24303053A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2816" y="4787900"/>
            <a:ext cx="2435837" cy="2000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9CBFD5-1663-D342-9387-9BB4188DC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8237" y="6800876"/>
            <a:ext cx="2571303" cy="2070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3B1D301-0AA4-C544-BEF6-82FC9E2E8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9540" y="6788175"/>
            <a:ext cx="2563659" cy="208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6D311D-E464-1546-B1D5-690BB2FDE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5377" y="6788176"/>
            <a:ext cx="2423276" cy="2031999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AE55EE98-196D-CA43-B4BF-7DFEDA5CFA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" y="5765800"/>
            <a:ext cx="5039905" cy="378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BE8CCE00-EA30-8C47-8256-AC186003A5A4}"/>
              </a:ext>
            </a:extLst>
          </p:cNvPr>
          <p:cNvSpPr/>
          <p:nvPr/>
        </p:nvSpPr>
        <p:spPr>
          <a:xfrm>
            <a:off x="2972271" y="7304489"/>
            <a:ext cx="160573" cy="30877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9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CC650369-9426-3445-8031-850B011F7E7D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3052558" y="4978401"/>
            <a:ext cx="2175679" cy="232608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Image result">
            <a:extLst>
              <a:ext uri="{FF2B5EF4-FFF2-40B4-BE49-F238E27FC236}">
                <a16:creationId xmlns:a16="http://schemas.microsoft.com/office/drawing/2014/main" xmlns="" id="{C119EA38-1FA9-4441-8107-4506DE55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22670203-7681-564F-A7FF-621978966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640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•The PCRTM simulator has been updated by the incorporation of the hyper-stream scheme into the forward simulation…"/>
          <p:cNvSpPr txBox="1"/>
          <p:nvPr/>
        </p:nvSpPr>
        <p:spPr>
          <a:xfrm>
            <a:off x="146957" y="2488273"/>
            <a:ext cx="12857843" cy="7104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lvl="1" indent="-457200" algn="l" defTabSz="457200">
              <a:lnSpc>
                <a:spcPts val="4200"/>
              </a:lnSpc>
              <a:buFont typeface="Wingdings" pitchFamily="2" charset="2"/>
              <a:buChar char="§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Palatino" pitchFamily="2" charset="77"/>
                <a:ea typeface="Palatino" pitchFamily="2" charset="77"/>
              </a:rPr>
              <a:t>The PCRTM simulator has been updated by incorporating the hybrid-stream scheme to accelerate the multiple-scattering calculation. </a:t>
            </a:r>
          </a:p>
          <a:p>
            <a:pPr marL="1371600" lvl="1" indent="-457200" algn="l" defTabSz="457200">
              <a:lnSpc>
                <a:spcPts val="4200"/>
              </a:lnSpc>
              <a:buFont typeface="Arial" panose="020B0604020202020204" pitchFamily="34" charset="0"/>
              <a:buChar char="•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Convert coarse radiative transfer calculation to highly accurate results using a pre-trained relationship</a:t>
            </a:r>
            <a:r>
              <a:rPr lang="en-US" sz="2000">
                <a:latin typeface="Palatino" pitchFamily="2" charset="77"/>
                <a:ea typeface="Palatino" pitchFamily="2" charset="77"/>
              </a:rPr>
              <a:t>. </a:t>
            </a:r>
            <a:endParaRPr lang="en-US" sz="2000" smtClean="0">
              <a:latin typeface="Palatino" pitchFamily="2" charset="77"/>
              <a:ea typeface="Palatino" pitchFamily="2" charset="77"/>
            </a:endParaRPr>
          </a:p>
          <a:p>
            <a:pPr marL="1371600" lvl="1" indent="-457200" algn="l" defTabSz="457200">
              <a:lnSpc>
                <a:spcPts val="4200"/>
              </a:lnSpc>
              <a:buFont typeface="Arial" panose="020B0604020202020204" pitchFamily="34" charset="0"/>
              <a:buChar char="•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smtClean="0">
                <a:latin typeface="Palatino" pitchFamily="2" charset="77"/>
                <a:ea typeface="Palatino" pitchFamily="2" charset="77"/>
              </a:rPr>
              <a:t>Increase 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the calculation speed by 5~10 times as compared with the 16-stream version</a:t>
            </a:r>
          </a:p>
          <a:p>
            <a:pPr marL="457200" lvl="2" indent="-457200" algn="l" defTabSz="457200">
              <a:lnSpc>
                <a:spcPts val="4200"/>
              </a:lnSpc>
              <a:buFont typeface="Wingdings" pitchFamily="2" charset="2"/>
              <a:buChar char="§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>
              <a:latin typeface="Palatino" pitchFamily="2" charset="77"/>
              <a:ea typeface="Palatino" pitchFamily="2" charset="77"/>
              <a:sym typeface="Times"/>
            </a:endParaRPr>
          </a:p>
          <a:p>
            <a:pPr marL="457200" lvl="1" indent="-457200" algn="l" defTabSz="457200">
              <a:lnSpc>
                <a:spcPts val="4200"/>
              </a:lnSpc>
              <a:buFont typeface="Wingdings" pitchFamily="2" charset="2"/>
              <a:buChar char="§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Palatino" pitchFamily="2" charset="77"/>
                <a:ea typeface="Palatino" pitchFamily="2" charset="77"/>
              </a:rPr>
              <a:t>The PCRTM simulator has been extensively validated using MODIS data </a:t>
            </a:r>
            <a:endParaRPr lang="en-US" dirty="0">
              <a:latin typeface="Palatino" pitchFamily="2" charset="77"/>
              <a:ea typeface="Palatino" pitchFamily="2" charset="77"/>
              <a:sym typeface="Times"/>
            </a:endParaRPr>
          </a:p>
          <a:p>
            <a:pPr marL="1371600" lvl="8" indent="-457200" algn="l" defTabSz="457200">
              <a:lnSpc>
                <a:spcPts val="4200"/>
              </a:lnSpc>
              <a:buFont typeface="Arial" panose="020B0604020202020204" pitchFamily="34" charset="0"/>
              <a:buChar char="•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Palatino" pitchFamily="2" charset="77"/>
                <a:ea typeface="Palatino" pitchFamily="2" charset="77"/>
              </a:rPr>
              <a:t>Have developed and optimized the parallel processing scheme suitable for the implementation on the NASA </a:t>
            </a:r>
            <a:r>
              <a:rPr sz="2000" dirty="0" err="1">
                <a:latin typeface="Palatino" pitchFamily="2" charset="77"/>
                <a:ea typeface="Palatino" pitchFamily="2" charset="77"/>
              </a:rPr>
              <a:t>pleiades</a:t>
            </a:r>
            <a:r>
              <a:rPr sz="2000" dirty="0">
                <a:latin typeface="Palatino" pitchFamily="2" charset="77"/>
                <a:ea typeface="Palatino" pitchFamily="2" charset="77"/>
              </a:rPr>
              <a:t> super computer  </a:t>
            </a:r>
            <a:endParaRPr lang="en-US" sz="2000" dirty="0">
              <a:latin typeface="Palatino" pitchFamily="2" charset="77"/>
              <a:ea typeface="Palatino" pitchFamily="2" charset="77"/>
              <a:sym typeface="Times"/>
            </a:endParaRPr>
          </a:p>
          <a:p>
            <a:pPr marL="1371600" lvl="8" indent="-457200" algn="l" defTabSz="457200">
              <a:lnSpc>
                <a:spcPts val="4200"/>
              </a:lnSpc>
              <a:buFont typeface="Arial" panose="020B0604020202020204" pitchFamily="34" charset="0"/>
              <a:buChar char="•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Palatino" pitchFamily="2" charset="77"/>
                <a:ea typeface="Palatino" pitchFamily="2" charset="77"/>
              </a:rPr>
              <a:t>Have done simulations using MODIS level-2 data products of both 10kmX10km and 1kmX1km spatial resolution and validated the simulation results using the corresponding level-1 data.</a:t>
            </a: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1371600" lvl="8" indent="-457200" algn="l" defTabSz="457200">
              <a:lnSpc>
                <a:spcPts val="4200"/>
              </a:lnSpc>
              <a:buFont typeface="Arial" panose="020B0604020202020204" pitchFamily="34" charset="0"/>
              <a:buChar char="•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Palatino" pitchFamily="2" charset="77"/>
                <a:ea typeface="Palatino" pitchFamily="2" charset="77"/>
              </a:rPr>
              <a:t>Have completed one-year long simulation using MODIS level-2 data (10kmX10km spatial resolution) and the collocated ERA-interim data.</a:t>
            </a:r>
            <a:endParaRPr sz="2000" dirty="0">
              <a:latin typeface="Palatino" pitchFamily="2" charset="77"/>
              <a:ea typeface="Palatino" pitchFamily="2" charset="77"/>
              <a:cs typeface="Times"/>
              <a:sym typeface="Times"/>
            </a:endParaRPr>
          </a:p>
        </p:txBody>
      </p:sp>
      <p:sp>
        <p:nvSpPr>
          <p:cNvPr id="139" name="Text"/>
          <p:cNvSpPr txBox="1"/>
          <p:nvPr/>
        </p:nvSpPr>
        <p:spPr>
          <a:xfrm>
            <a:off x="6291485" y="4749800"/>
            <a:ext cx="67583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40" name="Text"/>
          <p:cNvSpPr txBox="1"/>
          <p:nvPr/>
        </p:nvSpPr>
        <p:spPr>
          <a:xfrm>
            <a:off x="6418485" y="4876800"/>
            <a:ext cx="67583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8928EA-F6BF-D445-8A0F-7D50180CE8D4}"/>
              </a:ext>
            </a:extLst>
          </p:cNvPr>
          <p:cNvSpPr txBox="1"/>
          <p:nvPr/>
        </p:nvSpPr>
        <p:spPr>
          <a:xfrm>
            <a:off x="2632079" y="1306539"/>
            <a:ext cx="844187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Recent Progress made  to improve PCRTM based CPF simulator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6" name="Picture 4" descr="Image result">
            <a:extLst>
              <a:ext uri="{FF2B5EF4-FFF2-40B4-BE49-F238E27FC236}">
                <a16:creationId xmlns:a16="http://schemas.microsoft.com/office/drawing/2014/main" xmlns="" id="{A52C2221-F8FC-7C40-87AE-3660C398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B598A35E-F1FB-F84A-B1FC-F2A7F1A6A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10353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3C39C4-206E-B947-AF46-FC1213D136BD}"/>
              </a:ext>
            </a:extLst>
          </p:cNvPr>
          <p:cNvSpPr txBox="1"/>
          <p:nvPr/>
        </p:nvSpPr>
        <p:spPr>
          <a:xfrm>
            <a:off x="1848651" y="865081"/>
            <a:ext cx="940890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MODIS L2  + CPF simulator   vs   MODIS L1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5" name="Picture 4" descr="Image result">
            <a:extLst>
              <a:ext uri="{FF2B5EF4-FFF2-40B4-BE49-F238E27FC236}">
                <a16:creationId xmlns:a16="http://schemas.microsoft.com/office/drawing/2014/main" xmlns="" id="{429884AF-74F0-D549-911D-48E1C5E5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C2EBADCA-37ED-BB41-8F53-1DB083421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3B85A4-E6BD-0347-8B67-DB7BC8835F34}"/>
              </a:ext>
            </a:extLst>
          </p:cNvPr>
          <p:cNvSpPr/>
          <p:nvPr/>
        </p:nvSpPr>
        <p:spPr>
          <a:xfrm>
            <a:off x="7489770" y="9291935"/>
            <a:ext cx="4179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Level 1 Refl. (band 1)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23871CE-3AD3-6C45-9786-834DA78BBAE5}"/>
              </a:ext>
            </a:extLst>
          </p:cNvPr>
          <p:cNvGrpSpPr/>
          <p:nvPr/>
        </p:nvGrpSpPr>
        <p:grpSpPr>
          <a:xfrm>
            <a:off x="739943" y="4515346"/>
            <a:ext cx="11458745" cy="5238254"/>
            <a:chOff x="7883969" y="2722260"/>
            <a:chExt cx="11458745" cy="523825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ED5129E8-1DE4-174C-94BC-E43D23118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7129" y="2722260"/>
              <a:ext cx="5645585" cy="4547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F373E68-DD02-8D45-B1D9-B8FDFCB2A030}"/>
                </a:ext>
              </a:extLst>
            </p:cNvPr>
            <p:cNvSpPr/>
            <p:nvPr/>
          </p:nvSpPr>
          <p:spPr>
            <a:xfrm>
              <a:off x="7883969" y="7498849"/>
              <a:ext cx="53206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MODIS L2  + CPF simulator @646nm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2961EE-197D-844F-AA0B-013884CF0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685" y="1627816"/>
            <a:ext cx="3703571" cy="2887530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xmlns="" id="{14945BD7-7EC3-7E46-A5AD-9207F35F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2" y="4515346"/>
            <a:ext cx="5803235" cy="454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19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AC28DF-9966-AA4A-A6A3-4F97365C0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07" y="108127"/>
            <a:ext cx="3904488" cy="3142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E183F1-CCED-544C-9839-D01382FA2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95" y="108127"/>
            <a:ext cx="3904488" cy="3116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F5B6A6-057F-2A4B-9262-1A4FDF2CF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07" y="3295596"/>
            <a:ext cx="3904488" cy="3126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682EA2-E456-AA42-943F-DCF679AF366C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2176"/>
          <a:stretch/>
        </p:blipFill>
        <p:spPr>
          <a:xfrm>
            <a:off x="6288795" y="3245775"/>
            <a:ext cx="3904487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2527C7-0C44-F24B-86E1-A9913E877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209" y="6491529"/>
            <a:ext cx="3905586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469886-A04B-9141-8C90-3AB21F9AF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630" y="6422043"/>
            <a:ext cx="3996816" cy="3200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AA1BBF-DBB3-FE43-A3FE-EE5EE6DD4CC8}"/>
              </a:ext>
            </a:extLst>
          </p:cNvPr>
          <p:cNvSpPr/>
          <p:nvPr/>
        </p:nvSpPr>
        <p:spPr>
          <a:xfrm>
            <a:off x="233759" y="2832668"/>
            <a:ext cx="18889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MODIS L2  + </a:t>
            </a:r>
          </a:p>
          <a:p>
            <a:r>
              <a:rPr lang="en-US" dirty="0"/>
              <a:t>CPF simulator @646nm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64F7D5-FD97-BD42-A8AB-7E4D698C1474}"/>
              </a:ext>
            </a:extLst>
          </p:cNvPr>
          <p:cNvSpPr/>
          <p:nvPr/>
        </p:nvSpPr>
        <p:spPr>
          <a:xfrm>
            <a:off x="10454875" y="2832668"/>
            <a:ext cx="1771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MODIS Level 1 Refl.</a:t>
            </a:r>
          </a:p>
          <a:p>
            <a:r>
              <a:rPr lang="en-US" dirty="0"/>
              <a:t> (band 1)</a:t>
            </a:r>
          </a:p>
        </p:txBody>
      </p:sp>
    </p:spTree>
    <p:extLst>
      <p:ext uri="{BB962C8B-B14F-4D97-AF65-F5344CB8AC3E}">
        <p14:creationId xmlns:p14="http://schemas.microsoft.com/office/powerpoint/2010/main" val="19060293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65F2B7-9CAE-A64E-965C-9B8E4E99325C}"/>
              </a:ext>
            </a:extLst>
          </p:cNvPr>
          <p:cNvSpPr txBox="1"/>
          <p:nvPr/>
        </p:nvSpPr>
        <p:spPr>
          <a:xfrm>
            <a:off x="1092191" y="731729"/>
            <a:ext cx="108204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Simulation at 10km X 10 km spatial resolution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" name="Picture 4" descr="Image result">
            <a:extLst>
              <a:ext uri="{FF2B5EF4-FFF2-40B4-BE49-F238E27FC236}">
                <a16:creationId xmlns:a16="http://schemas.microsoft.com/office/drawing/2014/main" xmlns="" id="{60709498-2DF7-5A47-9FA3-9F1BCAB1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9C8BA485-C012-3C4D-A391-A34C90AC4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3C169AEE-A051-F74E-9D24-9EE1A82B7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ADCC0F48-36B1-B64B-B0F9-8594235BC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50" y="6081424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xmlns="" id="{EF1B2C6B-BAB7-B947-80C0-1B5C45E31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50" y="8430924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D89D79B-EDBE-8E40-ADC9-85CFB5B76970}"/>
              </a:ext>
            </a:extLst>
          </p:cNvPr>
          <p:cNvSpPr/>
          <p:nvPr/>
        </p:nvSpPr>
        <p:spPr>
          <a:xfrm>
            <a:off x="-2903" y="3678305"/>
            <a:ext cx="41008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L2  + CPF simulator </a:t>
            </a:r>
          </a:p>
          <a:p>
            <a:r>
              <a:rPr lang="en-US" dirty="0"/>
              <a:t>Refl. @ 645 nm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D3D6141-C3F0-6541-8E72-BBA7F2CDEB35}"/>
              </a:ext>
            </a:extLst>
          </p:cNvPr>
          <p:cNvSpPr/>
          <p:nvPr/>
        </p:nvSpPr>
        <p:spPr>
          <a:xfrm>
            <a:off x="10066175" y="3811755"/>
            <a:ext cx="2938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Band 1 Refl.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1886717-19A9-6F45-AD76-F802FC987F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7076" y="1273630"/>
            <a:ext cx="5421086" cy="3327276"/>
          </a:xfrm>
          <a:prstGeom prst="rect">
            <a:avLst/>
          </a:prstGeom>
        </p:spPr>
      </p:pic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7A55EBFB-068A-2843-8508-EF7A56A5C0FB}"/>
              </a:ext>
            </a:extLst>
          </p:cNvPr>
          <p:cNvSpPr/>
          <p:nvPr/>
        </p:nvSpPr>
        <p:spPr>
          <a:xfrm>
            <a:off x="6434358" y="2880263"/>
            <a:ext cx="713064" cy="771753"/>
          </a:xfrm>
          <a:prstGeom prst="fram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178F039D-7443-7941-A5F3-5915F1C93D80}"/>
              </a:ext>
            </a:extLst>
          </p:cNvPr>
          <p:cNvCxnSpPr>
            <a:cxnSpLocks/>
          </p:cNvCxnSpPr>
          <p:nvPr/>
        </p:nvCxnSpPr>
        <p:spPr>
          <a:xfrm flipH="1">
            <a:off x="5405633" y="3652016"/>
            <a:ext cx="1028725" cy="1001674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19ACF215-9AAA-B848-8628-2CB1297741F3}"/>
              </a:ext>
            </a:extLst>
          </p:cNvPr>
          <p:cNvCxnSpPr>
            <a:cxnSpLocks/>
          </p:cNvCxnSpPr>
          <p:nvPr/>
        </p:nvCxnSpPr>
        <p:spPr>
          <a:xfrm>
            <a:off x="7094094" y="3709050"/>
            <a:ext cx="898799" cy="99454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394B17-2EEB-BA48-BA7B-BC73D8E51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6" y="4634811"/>
            <a:ext cx="6532328" cy="5099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89CCF6-389E-D44F-B027-013C1AC21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414" y="4639431"/>
            <a:ext cx="6391727" cy="50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24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">
            <a:extLst>
              <a:ext uri="{FF2B5EF4-FFF2-40B4-BE49-F238E27FC236}">
                <a16:creationId xmlns:a16="http://schemas.microsoft.com/office/drawing/2014/main" xmlns="" id="{5C39E1DD-1D4A-5541-A0ED-FDE550DE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CBAFC5B3-2E30-1542-BCF5-6FEFBEC02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6B571DB-1758-8C4B-8EC8-78369642A946}"/>
              </a:ext>
            </a:extLst>
          </p:cNvPr>
          <p:cNvSpPr txBox="1"/>
          <p:nvPr/>
        </p:nvSpPr>
        <p:spPr>
          <a:xfrm>
            <a:off x="1092191" y="731729"/>
            <a:ext cx="108204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Simulation at 1km X 1 km spatial resolution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8885CDB-5F63-124D-ADBF-9147987A45F4}"/>
              </a:ext>
            </a:extLst>
          </p:cNvPr>
          <p:cNvSpPr/>
          <p:nvPr/>
        </p:nvSpPr>
        <p:spPr>
          <a:xfrm>
            <a:off x="-2903" y="3678305"/>
            <a:ext cx="41008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L2  + CPF simulator </a:t>
            </a:r>
          </a:p>
          <a:p>
            <a:r>
              <a:rPr lang="en-US" dirty="0"/>
              <a:t>Refl. @ 645 nm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ED2295C-A2FC-A24B-B8EC-878AD6EC8078}"/>
              </a:ext>
            </a:extLst>
          </p:cNvPr>
          <p:cNvSpPr/>
          <p:nvPr/>
        </p:nvSpPr>
        <p:spPr>
          <a:xfrm>
            <a:off x="10066175" y="3811755"/>
            <a:ext cx="2938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Band 1 Refl.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0E772360-E04D-DE4F-B658-479012254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76" y="1304429"/>
            <a:ext cx="5421086" cy="329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xmlns="" id="{E7F06304-5D55-944D-B8E6-DFF550A36C3B}"/>
              </a:ext>
            </a:extLst>
          </p:cNvPr>
          <p:cNvSpPr/>
          <p:nvPr/>
        </p:nvSpPr>
        <p:spPr>
          <a:xfrm>
            <a:off x="6434358" y="2880263"/>
            <a:ext cx="713064" cy="771753"/>
          </a:xfrm>
          <a:prstGeom prst="fram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9C995F92-2B88-6446-B7AD-2647630BA796}"/>
              </a:ext>
            </a:extLst>
          </p:cNvPr>
          <p:cNvCxnSpPr>
            <a:cxnSpLocks/>
          </p:cNvCxnSpPr>
          <p:nvPr/>
        </p:nvCxnSpPr>
        <p:spPr>
          <a:xfrm flipH="1">
            <a:off x="5405633" y="3678305"/>
            <a:ext cx="1028725" cy="975385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5BDD417-2F96-254B-9BD7-1F7728A52E44}"/>
              </a:ext>
            </a:extLst>
          </p:cNvPr>
          <p:cNvCxnSpPr>
            <a:cxnSpLocks/>
          </p:cNvCxnSpPr>
          <p:nvPr/>
        </p:nvCxnSpPr>
        <p:spPr>
          <a:xfrm>
            <a:off x="7094094" y="3709050"/>
            <a:ext cx="898799" cy="99454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F4CFA3E-345F-0647-AF72-5D04D32731C7}"/>
              </a:ext>
            </a:extLst>
          </p:cNvPr>
          <p:cNvSpPr txBox="1"/>
          <p:nvPr/>
        </p:nvSpPr>
        <p:spPr>
          <a:xfrm>
            <a:off x="215696" y="1640391"/>
            <a:ext cx="379336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Close to 3M pixels in one granule –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a lot of simulations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F23083-D9AE-964F-9784-770E9724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19" y="4599421"/>
            <a:ext cx="6558810" cy="515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3E93D5-8833-6E41-A439-08BF7E2E6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990" y="4606543"/>
            <a:ext cx="6496809" cy="51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39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46A004-E382-C241-A5C6-B4396E2EFF72}"/>
              </a:ext>
            </a:extLst>
          </p:cNvPr>
          <p:cNvSpPr txBox="1"/>
          <p:nvPr/>
        </p:nvSpPr>
        <p:spPr>
          <a:xfrm>
            <a:off x="2632079" y="1583538"/>
            <a:ext cx="8441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Global Scale Simulation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F403A6-C682-7840-8DB4-1D22E9F46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8359" r="1471" b="18750"/>
          <a:stretch/>
        </p:blipFill>
        <p:spPr>
          <a:xfrm>
            <a:off x="0" y="3476228"/>
            <a:ext cx="6781800" cy="5686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DDC67F-2767-1F4C-82BD-D3689B5E5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18880" r="2650" b="19401"/>
          <a:stretch/>
        </p:blipFill>
        <p:spPr>
          <a:xfrm>
            <a:off x="6159500" y="3476228"/>
            <a:ext cx="6754819" cy="5727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73E1A66-5784-B24C-9B47-7A0F8D0BC92F}"/>
              </a:ext>
            </a:extLst>
          </p:cNvPr>
          <p:cNvSpPr/>
          <p:nvPr/>
        </p:nvSpPr>
        <p:spPr>
          <a:xfrm>
            <a:off x="335740" y="9134771"/>
            <a:ext cx="5551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L2  + CPF simulator @ 1638nm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BFDBFC-3484-2C4D-A46B-AD9E763B3C1F}"/>
              </a:ext>
            </a:extLst>
          </p:cNvPr>
          <p:cNvSpPr/>
          <p:nvPr/>
        </p:nvSpPr>
        <p:spPr>
          <a:xfrm>
            <a:off x="8503500" y="9147471"/>
            <a:ext cx="2938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Band 6 Refl.</a:t>
            </a:r>
          </a:p>
        </p:txBody>
      </p:sp>
      <p:pic>
        <p:nvPicPr>
          <p:cNvPr id="12" name="Picture 4" descr="Image result">
            <a:extLst>
              <a:ext uri="{FF2B5EF4-FFF2-40B4-BE49-F238E27FC236}">
                <a16:creationId xmlns:a16="http://schemas.microsoft.com/office/drawing/2014/main" xmlns="" id="{288DBB11-981E-8640-97A1-6F54BDC1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35E6DE99-93A0-B840-9F43-BA8C2E911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B67002-159A-B34B-8F3E-1CB0FD76DC3D}"/>
              </a:ext>
            </a:extLst>
          </p:cNvPr>
          <p:cNvSpPr txBox="1"/>
          <p:nvPr/>
        </p:nvSpPr>
        <p:spPr>
          <a:xfrm>
            <a:off x="4330700" y="2622216"/>
            <a:ext cx="44831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07/01/2006 10km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latino"/>
              </a:rPr>
              <a:t>X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10km</a:t>
            </a:r>
          </a:p>
        </p:txBody>
      </p:sp>
    </p:spTree>
    <p:extLst>
      <p:ext uri="{BB962C8B-B14F-4D97-AF65-F5344CB8AC3E}">
        <p14:creationId xmlns:p14="http://schemas.microsoft.com/office/powerpoint/2010/main" val="14444923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A73739-AFF9-3C43-8A6D-A864BF8B00DE}"/>
              </a:ext>
            </a:extLst>
          </p:cNvPr>
          <p:cNvSpPr txBox="1"/>
          <p:nvPr/>
        </p:nvSpPr>
        <p:spPr>
          <a:xfrm>
            <a:off x="2632079" y="1583538"/>
            <a:ext cx="8441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Introduction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4" name="Picture 4" descr="Image result">
            <a:extLst>
              <a:ext uri="{FF2B5EF4-FFF2-40B4-BE49-F238E27FC236}">
                <a16:creationId xmlns:a16="http://schemas.microsoft.com/office/drawing/2014/main" xmlns="" id="{2B1BFD62-B7A8-BD4C-BDDE-0BBF20D74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5D96D463-4EB8-E741-B769-93B836998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10353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•The PCRTM simulator has been updated by the incorporation of the hyper-stream scheme into the forward simulation…">
            <a:extLst>
              <a:ext uri="{FF2B5EF4-FFF2-40B4-BE49-F238E27FC236}">
                <a16:creationId xmlns:a16="http://schemas.microsoft.com/office/drawing/2014/main" xmlns="" id="{B9EFAA0E-912D-4A45-8DA8-C2BBC6826090}"/>
              </a:ext>
            </a:extLst>
          </p:cNvPr>
          <p:cNvSpPr txBox="1"/>
          <p:nvPr/>
        </p:nvSpPr>
        <p:spPr>
          <a:xfrm>
            <a:off x="178908" y="2449846"/>
            <a:ext cx="12825892" cy="653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algn="l" defTabSz="457200">
              <a:lnSpc>
                <a:spcPts val="4200"/>
              </a:lnSpc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The CPF L1 simulator has been developed as an essential tool to g</a:t>
            </a:r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enerate proxy data for inter-</a:t>
            </a:r>
            <a:r>
              <a:rPr lang="en-US" altLang="en-US" sz="2800" dirty="0" err="1">
                <a:latin typeface="Palatino" pitchFamily="2" charset="77"/>
                <a:ea typeface="Palatino" pitchFamily="2" charset="77"/>
              </a:rPr>
              <a:t>cal</a:t>
            </a:r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 algorithm development, OSSE studies, and data production software testing</a:t>
            </a: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457200" lvl="2" indent="-457200" algn="l" defTabSz="457200">
              <a:lnSpc>
                <a:spcPts val="4200"/>
              </a:lnSpc>
              <a:buFont typeface="Wingdings" pitchFamily="2" charset="2"/>
              <a:buChar char="§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800" dirty="0">
              <a:latin typeface="Palatino" pitchFamily="2" charset="77"/>
              <a:ea typeface="Palatino" pitchFamily="2" charset="77"/>
              <a:sym typeface="Times"/>
            </a:endParaRPr>
          </a:p>
          <a:p>
            <a:pPr lvl="2" algn="l" defTabSz="457200">
              <a:lnSpc>
                <a:spcPts val="4200"/>
              </a:lnSpc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>
                <a:latin typeface="Palatino" pitchFamily="2" charset="77"/>
                <a:ea typeface="Palatino" pitchFamily="2" charset="77"/>
                <a:sym typeface="Times"/>
              </a:rPr>
              <a:t>To be discussed:</a:t>
            </a:r>
          </a:p>
          <a:p>
            <a:pPr marL="457200" lvl="2" indent="-457200" algn="l" defTabSz="457200">
              <a:lnSpc>
                <a:spcPts val="4200"/>
              </a:lnSpc>
              <a:buFont typeface="Wingdings" pitchFamily="2" charset="2"/>
              <a:buChar char="§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>
                <a:latin typeface="Palatino" pitchFamily="2" charset="77"/>
                <a:ea typeface="Palatino" pitchFamily="2" charset="77"/>
                <a:cs typeface="Times"/>
                <a:sym typeface="Times"/>
              </a:rPr>
              <a:t>The application of CPF L1 simulator for inter-</a:t>
            </a:r>
            <a:r>
              <a:rPr lang="en-US" sz="2800" dirty="0" err="1">
                <a:latin typeface="Palatino" pitchFamily="2" charset="77"/>
                <a:ea typeface="Palatino" pitchFamily="2" charset="77"/>
                <a:cs typeface="Times"/>
                <a:sym typeface="Times"/>
              </a:rPr>
              <a:t>cal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Times"/>
                <a:sym typeface="Times"/>
              </a:rPr>
              <a:t> algorithm study,  i.e. spectral convolution error characterization, angle mismatch error compensation</a:t>
            </a:r>
            <a:endParaRPr lang="en-US" sz="2800" dirty="0">
              <a:latin typeface="Palatino" pitchFamily="2" charset="77"/>
              <a:ea typeface="Palatino" pitchFamily="2" charset="77"/>
              <a:sym typeface="Times"/>
            </a:endParaRPr>
          </a:p>
          <a:p>
            <a:pPr marL="457200" lvl="1" indent="-457200" algn="l" defTabSz="457200">
              <a:lnSpc>
                <a:spcPts val="4200"/>
              </a:lnSpc>
              <a:buFont typeface="Wingdings" pitchFamily="2" charset="2"/>
              <a:buChar char="§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Recent update on the CPF L1 simulator’s development for OSSE</a:t>
            </a:r>
          </a:p>
          <a:p>
            <a:pPr marL="914400" lvl="2" indent="-457200" algn="l" defTabSz="457200">
              <a:lnSpc>
                <a:spcPts val="4200"/>
              </a:lnSpc>
              <a:buFont typeface="Arial" panose="020B0604020202020204" pitchFamily="34" charset="0"/>
              <a:buChar char="•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Forward simulation speed improvement</a:t>
            </a:r>
          </a:p>
          <a:p>
            <a:pPr marL="914400" lvl="2" indent="-457200" algn="l" defTabSz="457200">
              <a:lnSpc>
                <a:spcPts val="4200"/>
              </a:lnSpc>
              <a:buFont typeface="Arial" panose="020B0604020202020204" pitchFamily="34" charset="0"/>
              <a:buChar char="•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The implementation of parallel processing scheme using NAS resources.</a:t>
            </a:r>
          </a:p>
          <a:p>
            <a:pPr marL="457200" lvl="1" indent="-457200" algn="l" defTabSz="457200">
              <a:lnSpc>
                <a:spcPts val="4200"/>
              </a:lnSpc>
              <a:buFont typeface="Wingdings" pitchFamily="2" charset="2"/>
              <a:buChar char="§"/>
              <a:defRPr sz="2633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800" dirty="0">
              <a:latin typeface="Helvetica" pitchFamily="2" charset="0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58598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30DB1-3B51-E94A-9254-A7F128032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55" y="-275781"/>
            <a:ext cx="10736716" cy="12832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46FA17-3125-804D-8EAD-9D523ADBB489}"/>
              </a:ext>
            </a:extLst>
          </p:cNvPr>
          <p:cNvSpPr txBox="1"/>
          <p:nvPr/>
        </p:nvSpPr>
        <p:spPr>
          <a:xfrm>
            <a:off x="2632079" y="1306539"/>
            <a:ext cx="844187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One year (2006) simulation for MODIS band 1 reflectance @646 nm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5" name="Picture 4" descr="Image result">
            <a:extLst>
              <a:ext uri="{FF2B5EF4-FFF2-40B4-BE49-F238E27FC236}">
                <a16:creationId xmlns:a16="http://schemas.microsoft.com/office/drawing/2014/main" xmlns="" id="{D5ACE575-BFD8-314F-970F-3672490E8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BCB2C46E-08B4-0049-A113-9DFE42D18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251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7BAF93-C4D0-9845-9F06-2F96CC6F6958}"/>
              </a:ext>
            </a:extLst>
          </p:cNvPr>
          <p:cNvSpPr txBox="1"/>
          <p:nvPr/>
        </p:nvSpPr>
        <p:spPr>
          <a:xfrm>
            <a:off x="2185317" y="1060024"/>
            <a:ext cx="8441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Summary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965511-4895-2A46-A0A4-EFF1821DF629}"/>
              </a:ext>
            </a:extLst>
          </p:cNvPr>
          <p:cNvSpPr/>
          <p:nvPr/>
        </p:nvSpPr>
        <p:spPr>
          <a:xfrm>
            <a:off x="865414" y="2363956"/>
            <a:ext cx="1167492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en-US" altLang="en-US" sz="2800" dirty="0">
                <a:ea typeface="ＭＳ Ｐゴシック" panose="020B0600070205080204" pitchFamily="34" charset="-128"/>
              </a:rPr>
              <a:t>The PCRTM CPF L1 is a high fidelity, hyper-spectral simulator that can be used for both CPF inter-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sz="2800" dirty="0">
                <a:ea typeface="ＭＳ Ｐゴシック" panose="020B0600070205080204" pitchFamily="34" charset="-128"/>
              </a:rPr>
              <a:t> algorithm study, OSSE and etc.</a:t>
            </a:r>
          </a:p>
          <a:p>
            <a:pPr marL="342900" indent="-342900" algn="just">
              <a:buFont typeface="Wingdings" pitchFamily="2" charset="2"/>
              <a:buChar char="§"/>
            </a:pPr>
            <a:endParaRPr lang="en-US" altLang="en-US" sz="2800" dirty="0">
              <a:ea typeface="ＭＳ Ｐゴシック" panose="020B0600070205080204" pitchFamily="34" charset="-128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en-US" sz="2800" dirty="0">
                <a:ea typeface="ＭＳ Ｐゴシック" panose="020B0600070205080204" pitchFamily="34" charset="-128"/>
              </a:rPr>
              <a:t>We have used the PCRTM CPF L1 simulator for CPF/VIIRS inter-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sz="2800" dirty="0">
                <a:ea typeface="ＭＳ Ｐゴシック" panose="020B0600070205080204" pitchFamily="34" charset="-128"/>
              </a:rPr>
              <a:t> algorithm testing</a:t>
            </a:r>
          </a:p>
          <a:p>
            <a:pPr marL="1188720" lvl="1" indent="-457200" algn="just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Spectral convolution error study</a:t>
            </a:r>
          </a:p>
          <a:p>
            <a:pPr marL="1188720" lvl="1" indent="-457200" algn="just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 Angle mismatch correction algorithm study</a:t>
            </a:r>
          </a:p>
          <a:p>
            <a:pPr marL="1188720" lvl="1" indent="-457200" algn="just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Broadband spectral gap filling (to be presented in </a:t>
            </a:r>
            <a:r>
              <a:rPr lang="en-US" altLang="en-US" dirty="0" err="1">
                <a:ea typeface="ＭＳ Ｐゴシック" panose="020B0600070205080204" pitchFamily="34" charset="-128"/>
              </a:rPr>
              <a:t>Qiguang’s</a:t>
            </a:r>
            <a:r>
              <a:rPr lang="en-US" altLang="en-US" dirty="0">
                <a:ea typeface="ＭＳ Ｐゴシック" panose="020B0600070205080204" pitchFamily="34" charset="-128"/>
              </a:rPr>
              <a:t> talk) </a:t>
            </a:r>
          </a:p>
          <a:p>
            <a:pPr marL="1188720" lvl="1" indent="-457200" algn="just">
              <a:buFont typeface="Arial" panose="020B0604020202020204" pitchFamily="34" charset="0"/>
              <a:buChar char="•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en-US" sz="2800" dirty="0">
                <a:ea typeface="ＭＳ Ｐゴシック" panose="020B0600070205080204" pitchFamily="34" charset="-128"/>
              </a:rPr>
              <a:t>We have done intensive OSSE validations using MODIS data</a:t>
            </a:r>
          </a:p>
          <a:p>
            <a:pPr marL="1097280" indent="-457200" algn="just"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</a:rPr>
              <a:t>Validation for both high spatial resolution (1kmX1km) and low spatial resolution (10kmX10km) simulations</a:t>
            </a:r>
          </a:p>
          <a:p>
            <a:pPr marL="1097280" indent="-457200" algn="just"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</a:rPr>
              <a:t>Validation for global scale simulations</a:t>
            </a:r>
          </a:p>
          <a:p>
            <a:pPr marL="1097280" indent="-457200" algn="just"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ＭＳ Ｐゴシック" panose="020B0600070205080204" pitchFamily="34" charset="-128"/>
              </a:rPr>
              <a:t>Application for long term OSSE (on going)  </a:t>
            </a:r>
          </a:p>
          <a:p>
            <a:pPr algn="just"/>
            <a:endParaRPr lang="en-US" altLang="en-US" sz="2800" dirty="0">
              <a:ea typeface="ＭＳ Ｐゴシック" panose="020B0600070205080204" pitchFamily="34" charset="-128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altLang="en-US" sz="2800" dirty="0">
                <a:ea typeface="ＭＳ Ｐゴシック" panose="020B0600070205080204" pitchFamily="34" charset="-128"/>
              </a:rPr>
              <a:t>We will extend the applications for the  CPF/CERES inter-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sz="2800" dirty="0">
                <a:ea typeface="ＭＳ Ｐゴシック" panose="020B0600070205080204" pitchFamily="34" charset="-128"/>
              </a:rPr>
              <a:t> study.</a:t>
            </a:r>
          </a:p>
        </p:txBody>
      </p:sp>
      <p:pic>
        <p:nvPicPr>
          <p:cNvPr id="4" name="Picture 4" descr="Image result">
            <a:extLst>
              <a:ext uri="{FF2B5EF4-FFF2-40B4-BE49-F238E27FC236}">
                <a16:creationId xmlns:a16="http://schemas.microsoft.com/office/drawing/2014/main" xmlns="" id="{1345AE63-1A00-6C4A-8500-531B55DC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D49044AA-003E-0F4F-8E25-EC08C330E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91645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5CC3D4-6802-134F-A9ED-C462451B8D58}"/>
              </a:ext>
            </a:extLst>
          </p:cNvPr>
          <p:cNvSpPr txBox="1"/>
          <p:nvPr/>
        </p:nvSpPr>
        <p:spPr>
          <a:xfrm>
            <a:off x="4179266" y="3323392"/>
            <a:ext cx="450753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82595136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xmlns="" id="{E4C87C3C-D7FE-C64C-A89E-7701F027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" y="824994"/>
            <a:ext cx="6673101" cy="48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7">
            <a:extLst>
              <a:ext uri="{FF2B5EF4-FFF2-40B4-BE49-F238E27FC236}">
                <a16:creationId xmlns:a16="http://schemas.microsoft.com/office/drawing/2014/main" xmlns="" id="{B5B5748B-11DC-2045-A36A-7BB21932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545" y="824994"/>
            <a:ext cx="6287255" cy="48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3550E555-2D99-B84D-8BC8-0EECEC999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0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B7D8850-01EF-6F4B-BC37-49C7E7E21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35" y="6949471"/>
            <a:ext cx="1236072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Side-by-side comparison between the PCRTM simulated global reflectance (@646 nm, 10km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×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10km spatial resolution) and the Band 1 (center wavelength @ 645 nm, 10km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×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10km spatial resolution) reflectance from the MODIS Level-1 data products of July 1</a:t>
            </a:r>
            <a:r>
              <a:rPr kumimoji="0" lang="en-US" altLang="en-US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2006. Left panel – PCRTM simulated reflectance; Right panel – MODIS observed reflectance.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6500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2D20AF-9B4F-9645-A0F1-B571C4D1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679700"/>
            <a:ext cx="73152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E76D8E-5701-974A-89FA-3D6ACBC79609}"/>
              </a:ext>
            </a:extLst>
          </p:cNvPr>
          <p:cNvSpPr txBox="1"/>
          <p:nvPr/>
        </p:nvSpPr>
        <p:spPr>
          <a:xfrm>
            <a:off x="1256852" y="40590"/>
            <a:ext cx="1090885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CPF-CERES inter-</a:t>
            </a:r>
            <a:r>
              <a:rPr lang="en-US" sz="3600" dirty="0" err="1"/>
              <a:t>cal</a:t>
            </a:r>
            <a:r>
              <a:rPr lang="en-US" sz="3600" dirty="0"/>
              <a:t> convolution errors without spectral gaps</a:t>
            </a:r>
          </a:p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0B0130-B7D5-F94A-9041-3AEB3143344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01000" y="1676717"/>
            <a:ext cx="4813299" cy="2742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F2C37F27-7524-BD4D-BDA0-BC44D8E6B96C}"/>
                  </a:ext>
                </a:extLst>
              </p:cNvPr>
              <p:cNvSpPr/>
              <p:nvPr/>
            </p:nvSpPr>
            <p:spPr>
              <a:xfrm>
                <a:off x="7683499" y="5178282"/>
                <a:ext cx="5130800" cy="489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endChr m:val="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)⊗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C37F27-7524-BD4D-BDA0-BC44D8E6B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3499" y="5178282"/>
                <a:ext cx="5130800" cy="489236"/>
              </a:xfrm>
              <a:prstGeom prst="rect">
                <a:avLst/>
              </a:prstGeom>
              <a:blipFill>
                <a:blip r:embed="rId4"/>
                <a:stretch>
                  <a:fillRect t="-126316" b="-18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55083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">
            <a:extLst>
              <a:ext uri="{FF2B5EF4-FFF2-40B4-BE49-F238E27FC236}">
                <a16:creationId xmlns:a16="http://schemas.microsoft.com/office/drawing/2014/main" xmlns="" id="{946186D1-1F00-5646-A062-885462DB6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80325B89-A484-7547-BFE2-4F771D0EB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6ACE74-5DBC-A845-8AAA-D5DEAB803D85}"/>
              </a:ext>
            </a:extLst>
          </p:cNvPr>
          <p:cNvSpPr txBox="1"/>
          <p:nvPr/>
        </p:nvSpPr>
        <p:spPr>
          <a:xfrm>
            <a:off x="2632079" y="1583538"/>
            <a:ext cx="8441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PCRTM based CPF L1 simulator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xmlns="" id="{AC0CCF97-2E86-AD4C-97A4-7F745B05DA03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5016500"/>
            <a:ext cx="9540840" cy="4584700"/>
            <a:chOff x="762000" y="3735388"/>
            <a:chExt cx="8686800" cy="3351212"/>
          </a:xfrm>
        </p:grpSpPr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xmlns="" id="{680F75DF-F93C-6B4D-ACC5-39454D746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009" y="5487158"/>
              <a:ext cx="903339" cy="913967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64D56540-9BBC-B346-956E-A707B24DCFD4}"/>
                </a:ext>
              </a:extLst>
            </p:cNvPr>
            <p:cNvSpPr/>
            <p:nvPr/>
          </p:nvSpPr>
          <p:spPr bwMode="auto">
            <a:xfrm>
              <a:off x="762000" y="4649788"/>
              <a:ext cx="2408238" cy="2436812"/>
            </a:xfrm>
            <a:prstGeom prst="round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l">
                <a:defRPr/>
              </a:pPr>
              <a:r>
                <a:rPr lang="en-US" sz="1600" b="0" dirty="0">
                  <a:latin typeface="Arial" pitchFamily="-108" charset="0"/>
                  <a:ea typeface="ＭＳ Ｐゴシック" charset="-128"/>
                </a:rPr>
                <a:t>Geophysical </a:t>
              </a:r>
              <a:r>
                <a:rPr lang="en-US" sz="1600" b="0" dirty="0" err="1">
                  <a:latin typeface="Arial" pitchFamily="-108" charset="0"/>
                  <a:ea typeface="ＭＳ Ｐゴシック" charset="-128"/>
                </a:rPr>
                <a:t>Param</a:t>
              </a:r>
              <a:r>
                <a:rPr lang="en-US" sz="1600" b="0" dirty="0">
                  <a:latin typeface="Arial" pitchFamily="-108" charset="0"/>
                  <a:ea typeface="ＭＳ Ｐゴシック" charset="-128"/>
                </a:rPr>
                <a:t>.</a:t>
              </a:r>
            </a:p>
            <a:p>
              <a:pPr marL="228600" indent="-165100" algn="l">
                <a:buFont typeface="Arial" charset="0"/>
                <a:buChar char="•"/>
                <a:defRPr/>
              </a:pP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Cloud </a:t>
              </a:r>
              <a:r>
                <a:rPr lang="en-US" b="0" dirty="0">
                  <a:latin typeface="Arial" pitchFamily="-108" charset="0"/>
                  <a:ea typeface="ＭＳ Ｐゴシック" charset="-128"/>
                </a:rPr>
                <a:t>(</a:t>
              </a: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OD, phase, fraction, height, thickness, size)</a:t>
              </a:r>
            </a:p>
            <a:p>
              <a:pPr marL="228600" indent="-165100" algn="l">
                <a:buFont typeface="Arial" charset="0"/>
                <a:buChar char="•"/>
                <a:defRPr/>
              </a:pP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Aerosol (od, height, size, type) </a:t>
              </a:r>
              <a:endParaRPr lang="en-US" sz="1400" dirty="0">
                <a:latin typeface="Arial" pitchFamily="-108" charset="0"/>
                <a:ea typeface="ＭＳ Ｐゴシック" charset="-128"/>
              </a:endParaRPr>
            </a:p>
            <a:p>
              <a:pPr marL="228600" indent="-165100" algn="l">
                <a:buFont typeface="Arial" charset="0"/>
                <a:buChar char="•"/>
                <a:defRPr/>
              </a:pPr>
              <a:r>
                <a:rPr lang="en-US" sz="1400" b="0" dirty="0" err="1">
                  <a:latin typeface="Arial" pitchFamily="-108" charset="0"/>
                  <a:ea typeface="ＭＳ Ｐゴシック" charset="-128"/>
                </a:rPr>
                <a:t>Precipitable</a:t>
              </a: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 Water</a:t>
              </a:r>
            </a:p>
            <a:p>
              <a:pPr marL="228600" indent="-165100" algn="l">
                <a:buFont typeface="Arial" charset="0"/>
                <a:buChar char="•"/>
                <a:defRPr/>
              </a:pP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Trace gases (O</a:t>
              </a:r>
              <a:r>
                <a:rPr lang="en-US" sz="1400" b="0" baseline="-25000" dirty="0">
                  <a:latin typeface="Arial" pitchFamily="-108" charset="0"/>
                  <a:ea typeface="ＭＳ Ｐゴシック" charset="-128"/>
                </a:rPr>
                <a:t>3</a:t>
              </a: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)</a:t>
              </a:r>
            </a:p>
            <a:p>
              <a:pPr marL="228600" indent="-165100" algn="l">
                <a:buFont typeface="Arial" charset="0"/>
                <a:buChar char="•"/>
                <a:defRPr/>
              </a:pP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Surface BRDF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45E4A2DD-4809-084A-BAFA-F818782C4A12}"/>
                </a:ext>
              </a:extLst>
            </p:cNvPr>
            <p:cNvSpPr/>
            <p:nvPr/>
          </p:nvSpPr>
          <p:spPr bwMode="auto">
            <a:xfrm>
              <a:off x="4073525" y="3735388"/>
              <a:ext cx="2860675" cy="1219200"/>
            </a:xfrm>
            <a:prstGeom prst="round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l">
                <a:defRPr/>
              </a:pPr>
              <a:r>
                <a:rPr lang="en-US" sz="1600" b="0" dirty="0">
                  <a:latin typeface="Arial" pitchFamily="-108" charset="0"/>
                  <a:ea typeface="ＭＳ Ｐゴシック" charset="-128"/>
                </a:rPr>
                <a:t>CPF Observation Geometry</a:t>
              </a:r>
            </a:p>
            <a:p>
              <a:pPr marL="285750" indent="-285750" algn="l">
                <a:buFont typeface="Arial" charset="0"/>
                <a:buChar char="•"/>
                <a:defRPr/>
              </a:pPr>
              <a:r>
                <a:rPr lang="en-US" sz="1400" b="0" dirty="0" err="1">
                  <a:latin typeface="Arial" pitchFamily="-108" charset="0"/>
                  <a:ea typeface="ＭＳ Ｐゴシック" charset="-128"/>
                </a:rPr>
                <a:t>Lat</a:t>
              </a: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/</a:t>
              </a:r>
              <a:r>
                <a:rPr lang="en-US" sz="1400" b="0" dirty="0" err="1">
                  <a:latin typeface="Arial" pitchFamily="-108" charset="0"/>
                  <a:ea typeface="ＭＳ Ｐゴシック" charset="-128"/>
                </a:rPr>
                <a:t>lon</a:t>
              </a: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/time</a:t>
              </a:r>
            </a:p>
            <a:p>
              <a:pPr marL="285750" indent="-285750" algn="l">
                <a:buFont typeface="Arial" charset="0"/>
                <a:buChar char="•"/>
                <a:defRPr/>
              </a:pP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Satellite zenith angle </a:t>
              </a:r>
              <a:r>
                <a:rPr lang="en-US" sz="1400" b="0" dirty="0">
                  <a:latin typeface="Symbol" charset="2"/>
                  <a:ea typeface="Symbol" charset="2"/>
                  <a:cs typeface="Symbol" charset="2"/>
                </a:rPr>
                <a:t>(</a:t>
              </a:r>
              <a:r>
                <a:rPr lang="en-US" sz="1400" b="0" dirty="0" err="1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1400" b="0" baseline="-25000" dirty="0" err="1">
                  <a:latin typeface="+mj-lt"/>
                  <a:ea typeface="Symbol" charset="2"/>
                  <a:cs typeface="Symbol" charset="2"/>
                </a:rPr>
                <a:t>sat</a:t>
              </a:r>
              <a:r>
                <a:rPr lang="en-US" sz="1400" b="0" dirty="0">
                  <a:latin typeface="Symbol" charset="2"/>
                  <a:ea typeface="Symbol" charset="2"/>
                  <a:cs typeface="Symbol" charset="2"/>
                </a:rPr>
                <a:t>)</a:t>
              </a:r>
            </a:p>
            <a:p>
              <a:pPr marL="285750" indent="-285750" algn="l">
                <a:buFont typeface="Arial" charset="0"/>
                <a:buChar char="•"/>
                <a:defRPr/>
              </a:pP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Solar zenith angle (</a:t>
              </a:r>
              <a:r>
                <a:rPr lang="en-US" sz="1400" b="0" dirty="0" err="1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1400" b="0" baseline="-25000" dirty="0" err="1">
                  <a:latin typeface="Arial" pitchFamily="-108" charset="0"/>
                  <a:ea typeface="ＭＳ Ｐゴシック" charset="-128"/>
                </a:rPr>
                <a:t>sun</a:t>
              </a: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)</a:t>
              </a:r>
            </a:p>
            <a:p>
              <a:pPr marL="285750" indent="-285750" algn="l">
                <a:buFont typeface="Arial" charset="0"/>
                <a:buChar char="•"/>
                <a:defRPr/>
              </a:pP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Relative azimuth angle (</a:t>
              </a:r>
              <a:r>
                <a:rPr lang="en-US" sz="1400" b="0" dirty="0" err="1">
                  <a:latin typeface="Symbol" charset="2"/>
                  <a:ea typeface="Symbol" charset="2"/>
                  <a:cs typeface="Symbol" charset="2"/>
                </a:rPr>
                <a:t>Df</a:t>
              </a:r>
              <a:r>
                <a:rPr lang="en-US" sz="1400" b="0" dirty="0">
                  <a:latin typeface="Arial" pitchFamily="-108" charset="0"/>
                  <a:ea typeface="ＭＳ Ｐゴシック" charset="-128"/>
                </a:rPr>
                <a:t>)</a:t>
              </a: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xmlns="" id="{A27DEFCC-8E07-5840-AE8C-F840C41C2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192" y="5487158"/>
              <a:ext cx="1731400" cy="105244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en-US" sz="1600" b="0" dirty="0"/>
                <a:t>PCRTM hyperspectral Simulator</a:t>
              </a:r>
            </a:p>
          </p:txBody>
        </p:sp>
        <p:sp>
          <p:nvSpPr>
            <p:cNvPr id="10" name="Hexagon 6">
              <a:extLst>
                <a:ext uri="{FF2B5EF4-FFF2-40B4-BE49-F238E27FC236}">
                  <a16:creationId xmlns:a16="http://schemas.microsoft.com/office/drawing/2014/main" xmlns="" id="{F474060B-7818-0E49-9040-5198DAAEF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8293" y="5182502"/>
              <a:ext cx="2250507" cy="1675606"/>
            </a:xfrm>
            <a:prstGeom prst="hexagon">
              <a:avLst>
                <a:gd name="adj" fmla="val 17205"/>
                <a:gd name="vf" fmla="val 115470"/>
              </a:avLst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l"/>
              <a:r>
                <a:rPr lang="en-US" altLang="en-US" sz="1600" b="0" dirty="0"/>
                <a:t>CPF spectrum (</a:t>
              </a:r>
              <a:r>
                <a:rPr lang="en-US" altLang="en-US" sz="1600" b="0" dirty="0" err="1"/>
                <a:t>lat</a:t>
              </a:r>
              <a:r>
                <a:rPr lang="en-US" altLang="en-US" sz="1600" b="0" dirty="0"/>
                <a:t>, </a:t>
              </a:r>
              <a:r>
                <a:rPr lang="en-US" altLang="en-US" sz="1600" b="0" dirty="0" err="1"/>
                <a:t>lon</a:t>
              </a:r>
              <a:r>
                <a:rPr lang="en-US" altLang="en-US" sz="1600" b="0" dirty="0"/>
                <a:t>, time, </a:t>
              </a:r>
              <a:r>
                <a:rPr lang="en-US" altLang="en-US" sz="1600" b="0" dirty="0" err="1">
                  <a:latin typeface="Symbol" pitchFamily="2" charset="2"/>
                </a:rPr>
                <a:t>q</a:t>
              </a:r>
              <a:r>
                <a:rPr lang="en-US" altLang="en-US" sz="1600" b="0" baseline="-25000" dirty="0" err="1"/>
                <a:t>sat</a:t>
              </a:r>
              <a:r>
                <a:rPr lang="en-US" altLang="en-US" sz="1600" b="0" dirty="0"/>
                <a:t>,</a:t>
              </a:r>
              <a:r>
                <a:rPr lang="en-US" altLang="en-US" sz="1600" b="0" dirty="0">
                  <a:latin typeface="Symbol" pitchFamily="2" charset="2"/>
                </a:rPr>
                <a:t> </a:t>
              </a:r>
              <a:r>
                <a:rPr lang="en-US" altLang="en-US" sz="1600" b="0" dirty="0" err="1">
                  <a:latin typeface="Symbol" pitchFamily="2" charset="2"/>
                </a:rPr>
                <a:t>q</a:t>
              </a:r>
              <a:r>
                <a:rPr lang="en-US" altLang="en-US" sz="1600" b="0" baseline="-25000" dirty="0" err="1"/>
                <a:t>sun</a:t>
              </a:r>
              <a:r>
                <a:rPr lang="en-US" altLang="en-US" sz="1600" b="0" dirty="0"/>
                <a:t>, </a:t>
              </a:r>
              <a:r>
                <a:rPr lang="en-US" altLang="en-US" sz="1600" b="0" dirty="0" err="1">
                  <a:latin typeface="Symbol" pitchFamily="2" charset="2"/>
                </a:rPr>
                <a:t>Df</a:t>
              </a:r>
              <a:r>
                <a:rPr lang="en-US" altLang="en-US" sz="1600" b="0" dirty="0">
                  <a:latin typeface="Symbol" pitchFamily="2" charset="2"/>
                </a:rPr>
                <a:t>, l)</a:t>
              </a:r>
              <a:endParaRPr lang="en-US" altLang="en-US" sz="1600" b="0" dirty="0"/>
            </a:p>
          </p:txBody>
        </p:sp>
        <p:cxnSp>
          <p:nvCxnSpPr>
            <p:cNvPr id="11" name="Straight Arrow Connector 8">
              <a:extLst>
                <a:ext uri="{FF2B5EF4-FFF2-40B4-BE49-F238E27FC236}">
                  <a16:creationId xmlns:a16="http://schemas.microsoft.com/office/drawing/2014/main" xmlns="" id="{1FC7530F-F2BE-EF42-90EE-EFD312F284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70905" y="5944141"/>
              <a:ext cx="903339" cy="913967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</p:cxnSp>
        <p:cxnSp>
          <p:nvCxnSpPr>
            <p:cNvPr id="12" name="Straight Arrow Connector 10">
              <a:extLst>
                <a:ext uri="{FF2B5EF4-FFF2-40B4-BE49-F238E27FC236}">
                  <a16:creationId xmlns:a16="http://schemas.microsoft.com/office/drawing/2014/main" xmlns="" id="{9BF1C666-BE79-E045-8F23-DCC4A0BB90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70905" y="6013381"/>
              <a:ext cx="903339" cy="913967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B852A020-457C-D740-A77B-3E5F6FE713D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70905" y="5867977"/>
              <a:ext cx="903339" cy="913967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</p:cxnSp>
        <p:cxnSp>
          <p:nvCxnSpPr>
            <p:cNvPr id="14" name="Elbow Connector 14">
              <a:extLst>
                <a:ext uri="{FF2B5EF4-FFF2-40B4-BE49-F238E27FC236}">
                  <a16:creationId xmlns:a16="http://schemas.microsoft.com/office/drawing/2014/main" xmlns="" id="{3F7CE676-591F-2142-B53A-08014A7ACF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70905" y="5639486"/>
              <a:ext cx="903339" cy="913967"/>
            </a:xfrm>
            <a:prstGeom prst="bentConnector3">
              <a:avLst>
                <a:gd name="adj1" fmla="val 5000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</p:cxnSp>
        <p:cxnSp>
          <p:nvCxnSpPr>
            <p:cNvPr id="15" name="Straight Arrow Connector 16">
              <a:extLst>
                <a:ext uri="{FF2B5EF4-FFF2-40B4-BE49-F238E27FC236}">
                  <a16:creationId xmlns:a16="http://schemas.microsoft.com/office/drawing/2014/main" xmlns="" id="{B523AA21-3840-EB40-8E42-4330A40A47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997" y="6020305"/>
              <a:ext cx="903339" cy="913967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</p:cxnSp>
        <p:sp>
          <p:nvSpPr>
            <p:cNvPr id="16" name="Left Arrow 17">
              <a:extLst>
                <a:ext uri="{FF2B5EF4-FFF2-40B4-BE49-F238E27FC236}">
                  <a16:creationId xmlns:a16="http://schemas.microsoft.com/office/drawing/2014/main" xmlns="" id="{0178ECEF-7F06-E941-A82C-4302B95F5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997" y="5944141"/>
              <a:ext cx="966573" cy="484402"/>
            </a:xfrm>
            <a:prstGeom prst="leftArrow">
              <a:avLst>
                <a:gd name="adj1" fmla="val 50000"/>
                <a:gd name="adj2" fmla="val 50005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en-US" sz="3200"/>
            </a:p>
          </p:txBody>
        </p:sp>
        <p:cxnSp>
          <p:nvCxnSpPr>
            <p:cNvPr id="17" name="Straight Arrow Connector 19">
              <a:extLst>
                <a:ext uri="{FF2B5EF4-FFF2-40B4-BE49-F238E27FC236}">
                  <a16:creationId xmlns:a16="http://schemas.microsoft.com/office/drawing/2014/main" xmlns="" id="{205D1BC9-AC64-8D42-829F-902F44C645A3}"/>
                </a:ext>
              </a:extLst>
            </p:cNvPr>
            <p:cNvCxnSpPr>
              <a:cxnSpLocks noChangeShapeType="1"/>
              <a:endCxn id="9" idx="1"/>
            </p:cNvCxnSpPr>
            <p:nvPr/>
          </p:nvCxnSpPr>
          <p:spPr bwMode="auto">
            <a:xfrm>
              <a:off x="3195997" y="6013381"/>
              <a:ext cx="1405195" cy="1"/>
            </a:xfrm>
            <a:prstGeom prst="straightConnector1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29">
              <a:extLst>
                <a:ext uri="{FF2B5EF4-FFF2-40B4-BE49-F238E27FC236}">
                  <a16:creationId xmlns:a16="http://schemas.microsoft.com/office/drawing/2014/main" xmlns="" id="{532F0269-2A2B-804F-8952-EEAD8058651F}"/>
                </a:ext>
              </a:extLst>
            </p:cNvPr>
            <p:cNvCxnSpPr>
              <a:cxnSpLocks noChangeShapeType="1"/>
              <a:endCxn id="10" idx="2"/>
            </p:cNvCxnSpPr>
            <p:nvPr/>
          </p:nvCxnSpPr>
          <p:spPr bwMode="auto">
            <a:xfrm>
              <a:off x="6370233" y="6020305"/>
              <a:ext cx="828060" cy="0"/>
            </a:xfrm>
            <a:prstGeom prst="straightConnector1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32">
              <a:extLst>
                <a:ext uri="{FF2B5EF4-FFF2-40B4-BE49-F238E27FC236}">
                  <a16:creationId xmlns:a16="http://schemas.microsoft.com/office/drawing/2014/main" xmlns="" id="{4E403E62-2305-204B-8521-EC5A7D944909}"/>
                </a:ext>
              </a:extLst>
            </p:cNvPr>
            <p:cNvCxnSpPr>
              <a:cxnSpLocks noChangeShapeType="1"/>
              <a:endCxn id="9" idx="0"/>
            </p:cNvCxnSpPr>
            <p:nvPr/>
          </p:nvCxnSpPr>
          <p:spPr bwMode="auto">
            <a:xfrm>
              <a:off x="5466892" y="4988354"/>
              <a:ext cx="0" cy="498804"/>
            </a:xfrm>
            <a:prstGeom prst="straightConnector1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1E53661-CAB4-DD40-AA4C-ADE9C5517638}"/>
              </a:ext>
            </a:extLst>
          </p:cNvPr>
          <p:cNvSpPr/>
          <p:nvPr/>
        </p:nvSpPr>
        <p:spPr>
          <a:xfrm>
            <a:off x="849085" y="2305642"/>
            <a:ext cx="1151164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PCRTM utilizes the pre-saved matrix and optimized channel selected methodology to accelerate the radiative transfer simulation. The model also uses a hybrid steam discrete ordinate scheme to reduce the computational cost imposed by the multiple scattering calculation using large stream numbers. PCRTM is 3 to 4 orders faster than the 16- and/or 32-stream MODTRAN5 for the 8 nm Reflected Solar (RS) spectrum simulations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2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6DA992-2EAC-9C46-9DE9-E37B91D21EFA}"/>
              </a:ext>
            </a:extLst>
          </p:cNvPr>
          <p:cNvPicPr/>
          <p:nvPr/>
        </p:nvPicPr>
        <p:blipFill rotWithShape="1">
          <a:blip r:embed="rId2"/>
          <a:srcRect t="4110" r="5546"/>
          <a:stretch/>
        </p:blipFill>
        <p:spPr>
          <a:xfrm>
            <a:off x="-2" y="5575955"/>
            <a:ext cx="5943602" cy="41776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04EE08-2EFE-0141-B442-039E43885061}"/>
              </a:ext>
            </a:extLst>
          </p:cNvPr>
          <p:cNvSpPr txBox="1"/>
          <p:nvPr/>
        </p:nvSpPr>
        <p:spPr>
          <a:xfrm>
            <a:off x="2632079" y="1306539"/>
            <a:ext cx="844187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The use of simulator for spectral convolution error study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0" name="Picture 4" descr="Image result">
            <a:extLst>
              <a:ext uri="{FF2B5EF4-FFF2-40B4-BE49-F238E27FC236}">
                <a16:creationId xmlns:a16="http://schemas.microsoft.com/office/drawing/2014/main" xmlns="" id="{355D5C3F-8382-B049-AF4F-3E2357B3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4554CD3E-D98B-884D-BB9A-0B060DAD9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7D11ABD-6460-6E41-B3AA-2DC33F627104}"/>
              </a:ext>
            </a:extLst>
          </p:cNvPr>
          <p:cNvGrpSpPr/>
          <p:nvPr/>
        </p:nvGrpSpPr>
        <p:grpSpPr>
          <a:xfrm>
            <a:off x="1995264" y="4320357"/>
            <a:ext cx="9715500" cy="1276306"/>
            <a:chOff x="1940421" y="3462792"/>
            <a:chExt cx="8697120" cy="1276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3EEAD428-2EA6-4D4B-B846-0A15911576AA}"/>
                    </a:ext>
                  </a:extLst>
                </p:cNvPr>
                <p:cNvSpPr/>
                <p:nvPr/>
              </p:nvSpPr>
              <p:spPr>
                <a:xfrm>
                  <a:off x="1940421" y="3462792"/>
                  <a:ext cx="8422662" cy="4892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d>
                              <m:dPr>
                                <m:endChr m:val=""/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</m:d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)⊗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EEAD428-2EA6-4D4B-B846-0A15911576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0421" y="3462792"/>
                  <a:ext cx="8422662" cy="489236"/>
                </a:xfrm>
                <a:prstGeom prst="rect">
                  <a:avLst/>
                </a:prstGeom>
                <a:blipFill>
                  <a:blip r:embed="rId5"/>
                  <a:stretch>
                    <a:fillRect t="-115000" b="-17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10602D64-B646-EA48-8DF9-CC0871EB1D24}"/>
                    </a:ext>
                  </a:extLst>
                </p:cNvPr>
                <p:cNvSpPr/>
                <p:nvPr/>
              </p:nvSpPr>
              <p:spPr>
                <a:xfrm>
                  <a:off x="2353164" y="3887393"/>
                  <a:ext cx="3735472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</m:oMath>
                  </a14:m>
                  <a:r>
                    <a:rPr lang="en-US" dirty="0"/>
                    <a:t> - 1cm </a:t>
                  </a:r>
                  <a:r>
                    <a:rPr lang="en-US" baseline="30000" dirty="0"/>
                    <a:t>-1 </a:t>
                  </a:r>
                  <a:r>
                    <a:rPr lang="en-US" dirty="0"/>
                    <a:t>resolution spectra</a:t>
                  </a:r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r>
                    <a:rPr lang="en-US" dirty="0"/>
                    <a:t> - CPF spectra</a:t>
                  </a:r>
                  <a:endParaRPr lang="en-US" baseline="30000" dirty="0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0602D64-B646-EA48-8DF9-CC0871EB1D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3164" y="3887393"/>
                  <a:ext cx="3735472" cy="830997"/>
                </a:xfrm>
                <a:prstGeom prst="rect">
                  <a:avLst/>
                </a:prstGeom>
                <a:blipFill>
                  <a:blip r:embed="rId6"/>
                  <a:stretch>
                    <a:fillRect t="-4545" r="-1818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3DD83C40-63A4-C843-82DE-CC0D52618FA6}"/>
                    </a:ext>
                  </a:extLst>
                </p:cNvPr>
                <p:cNvSpPr/>
                <p:nvPr/>
              </p:nvSpPr>
              <p:spPr>
                <a:xfrm>
                  <a:off x="6406476" y="3908101"/>
                  <a:ext cx="4231065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a14:m>
                  <a:r>
                    <a:rPr lang="en-US" dirty="0"/>
                    <a:t> - CPF SRF    </a:t>
                  </a:r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a14:m>
                  <a:r>
                    <a:rPr lang="en-US" dirty="0"/>
                    <a:t> - VIIRS (CERES) SRF</a:t>
                  </a: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DD83C40-63A4-C843-82DE-CC0D52618F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6476" y="3908101"/>
                  <a:ext cx="4231065" cy="830997"/>
                </a:xfrm>
                <a:prstGeom prst="rect">
                  <a:avLst/>
                </a:prstGeom>
                <a:blipFill>
                  <a:blip r:embed="rId7"/>
                  <a:stretch>
                    <a:fillRect t="-2985" b="-149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F3384D4-6F12-8444-B6C1-07A63F98901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139103" y="7022742"/>
            <a:ext cx="3203575" cy="24028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15C8FA2-0895-AA44-AAAB-AC5312FD439B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9077318" y="5863581"/>
            <a:ext cx="3656965" cy="2742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E26F4388-6AB7-E942-818D-C00483663EFB}"/>
                  </a:ext>
                </a:extLst>
              </p:cNvPr>
              <p:cNvSpPr txBox="1"/>
              <p:nvPr/>
            </p:nvSpPr>
            <p:spPr>
              <a:xfrm>
                <a:off x="112505" y="2508726"/>
                <a:ext cx="12053197" cy="1579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342900" indent="-342900" algn="l">
                  <a:buFont typeface="Wingdings" pitchFamily="2" charset="2"/>
                  <a:buChar char="§"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rPr>
                  <a:t>When CPF is used to calibrate </a:t>
                </a:r>
                <a:r>
                  <a:rPr lang="en-US" dirty="0"/>
                  <a:t>VIIRS(CERES), 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rPr>
                  <a:t>the </a:t>
                </a:r>
                <a:r>
                  <a:rPr lang="en-US" dirty="0"/>
                  <a:t>CPF spectra are convoluted with VIIRS (CERES) SRFs to spectrally match the measurements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 algn="l">
                  <a:buFont typeface="Wingdings" pitchFamily="2" charset="2"/>
                  <a:buChar char="§"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414141"/>
                    </a:solidFill>
                    <a:effectLst/>
                    <a:uFillTx/>
                    <a:latin typeface="Palatino"/>
                    <a:ea typeface="Palatino"/>
                    <a:cs typeface="Palatino"/>
                    <a:sym typeface="Palatino"/>
                  </a:rPr>
                  <a:t>VIIRS (CERES)  measurements are indeed the convolution between the high resolution spectra and </a:t>
                </a:r>
                <a:r>
                  <a:rPr lang="en-US" dirty="0"/>
                  <a:t>VIIRS (CERES) SRFs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26F4388-6AB7-E942-818D-C00483663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5" y="2508726"/>
                <a:ext cx="12053197" cy="1579920"/>
              </a:xfrm>
              <a:prstGeom prst="rect">
                <a:avLst/>
              </a:prstGeom>
              <a:blipFill>
                <a:blip r:embed="rId10"/>
                <a:stretch>
                  <a:fillRect l="-842" t="-4000" b="-72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4421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0C2535-F886-2842-9B78-C41E6F99EA9E}"/>
              </a:ext>
            </a:extLst>
          </p:cNvPr>
          <p:cNvSpPr txBox="1"/>
          <p:nvPr/>
        </p:nvSpPr>
        <p:spPr>
          <a:xfrm>
            <a:off x="1256852" y="594588"/>
            <a:ext cx="109088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CPF-VIIRS inter-</a:t>
            </a:r>
            <a:r>
              <a:rPr lang="en-US" sz="3600" dirty="0" err="1"/>
              <a:t>cal</a:t>
            </a:r>
            <a:r>
              <a:rPr lang="en-US" sz="3600" dirty="0"/>
              <a:t> convolution errors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ED9212-62E1-7047-B4C5-1EA8EA5D67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05924" y="2128565"/>
            <a:ext cx="5003800" cy="339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DBAC11-0DEE-1A46-AA3D-87445B1C513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89199" y="2128565"/>
            <a:ext cx="5054600" cy="338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4D8DDB-8A1B-B144-9998-685F02E5AB37}"/>
              </a:ext>
            </a:extLst>
          </p:cNvPr>
          <p:cNvPicPr/>
          <p:nvPr/>
        </p:nvPicPr>
        <p:blipFill rotWithShape="1">
          <a:blip r:embed="rId4"/>
          <a:srcRect l="8919" t="5835" r="7203" b="5578"/>
          <a:stretch/>
        </p:blipFill>
        <p:spPr bwMode="auto">
          <a:xfrm>
            <a:off x="7429500" y="5542734"/>
            <a:ext cx="3784599" cy="4120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591AEE-22E6-354E-A7EE-0CEA72B3AE60}"/>
              </a:ext>
            </a:extLst>
          </p:cNvPr>
          <p:cNvPicPr/>
          <p:nvPr/>
        </p:nvPicPr>
        <p:blipFill rotWithShape="1">
          <a:blip r:embed="rId5"/>
          <a:srcRect l="9017" t="6186" r="7580" b="5963"/>
          <a:stretch/>
        </p:blipFill>
        <p:spPr bwMode="auto">
          <a:xfrm>
            <a:off x="1585435" y="5635507"/>
            <a:ext cx="4044777" cy="41180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4" descr="Image result">
            <a:extLst>
              <a:ext uri="{FF2B5EF4-FFF2-40B4-BE49-F238E27FC236}">
                <a16:creationId xmlns:a16="http://schemas.microsoft.com/office/drawing/2014/main" xmlns="" id="{533B96B2-0417-7F44-BDED-4107B51C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C600DC8F-9480-1540-B2F7-7F9EADB82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266695FD-6E2A-154F-9926-4F31D0D41628}"/>
                  </a:ext>
                </a:extLst>
              </p:cNvPr>
              <p:cNvSpPr/>
              <p:nvPr/>
            </p:nvSpPr>
            <p:spPr>
              <a:xfrm>
                <a:off x="3759200" y="1400457"/>
                <a:ext cx="5130800" cy="489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endChr m:val="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)⊗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6695FD-6E2A-154F-9926-4F31D0D416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00" y="1400457"/>
                <a:ext cx="5130800" cy="489236"/>
              </a:xfrm>
              <a:prstGeom prst="rect">
                <a:avLst/>
              </a:prstGeom>
              <a:blipFill>
                <a:blip r:embed="rId8"/>
                <a:stretch>
                  <a:fillRect t="-115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D47FF538-4A46-1242-8065-70B9EADCFC22}"/>
                  </a:ext>
                </a:extLst>
              </p:cNvPr>
              <p:cNvSpPr/>
              <p:nvPr/>
            </p:nvSpPr>
            <p:spPr>
              <a:xfrm>
                <a:off x="2515464" y="1825058"/>
                <a:ext cx="41728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dirty="0"/>
                  <a:t> - 1cm </a:t>
                </a:r>
                <a:r>
                  <a:rPr lang="en-US" baseline="30000" dirty="0"/>
                  <a:t>-1 </a:t>
                </a:r>
                <a:r>
                  <a:rPr lang="en-US" dirty="0"/>
                  <a:t>resolution spectra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7FF538-4A46-1242-8065-70B9EADCFC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464" y="1825058"/>
                <a:ext cx="4172874" cy="461665"/>
              </a:xfrm>
              <a:prstGeom prst="rect">
                <a:avLst/>
              </a:prstGeom>
              <a:blipFill>
                <a:blip r:embed="rId9"/>
                <a:stretch>
                  <a:fillRect t="-11111" r="-1515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E406B55B-99F4-E541-85CB-A12CEC39EC67}"/>
                  </a:ext>
                </a:extLst>
              </p:cNvPr>
              <p:cNvSpPr/>
              <p:nvPr/>
            </p:nvSpPr>
            <p:spPr>
              <a:xfrm>
                <a:off x="6787476" y="1845766"/>
                <a:ext cx="423106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US" dirty="0"/>
                  <a:t> - CPF SRF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dirty="0"/>
                  <a:t> - VIIRS SRF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406B55B-99F4-E541-85CB-A12CEC39E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476" y="1845766"/>
                <a:ext cx="4231065" cy="461665"/>
              </a:xfrm>
              <a:prstGeom prst="rect">
                <a:avLst/>
              </a:prstGeom>
              <a:blipFill>
                <a:blip r:embed="rId10"/>
                <a:stretch>
                  <a:fillRect t="-5263" r="-2090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onut 13">
            <a:extLst>
              <a:ext uri="{FF2B5EF4-FFF2-40B4-BE49-F238E27FC236}">
                <a16:creationId xmlns:a16="http://schemas.microsoft.com/office/drawing/2014/main" xmlns="" id="{FFE323EA-561E-C248-8B6D-1608EB404510}"/>
              </a:ext>
            </a:extLst>
          </p:cNvPr>
          <p:cNvSpPr/>
          <p:nvPr/>
        </p:nvSpPr>
        <p:spPr>
          <a:xfrm>
            <a:off x="1778000" y="2705100"/>
            <a:ext cx="393700" cy="736600"/>
          </a:xfrm>
          <a:prstGeom prst="donut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dir="5400000" sx="1000" sy="1000" algn="ctr" rotWithShape="0">
              <a:srgbClr val="000000">
                <a:alpha val="43137"/>
              </a:srgbClr>
            </a:outerShdw>
            <a:softEdge rad="254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xmlns="" id="{B218FF53-459B-9A4F-AB1B-0E912C5EE983}"/>
              </a:ext>
            </a:extLst>
          </p:cNvPr>
          <p:cNvSpPr/>
          <p:nvPr/>
        </p:nvSpPr>
        <p:spPr>
          <a:xfrm>
            <a:off x="7175500" y="2767080"/>
            <a:ext cx="863600" cy="1474719"/>
          </a:xfrm>
          <a:prstGeom prst="donut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dir="5400000" sx="1000" sy="1000" algn="ctr" rotWithShape="0">
              <a:srgbClr val="000000">
                <a:alpha val="43137"/>
              </a:srgbClr>
            </a:outerShdw>
            <a:softEdge rad="762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xmlns="" id="{6D4068A3-3B40-7843-A3CE-A9AAC3F24A0D}"/>
              </a:ext>
            </a:extLst>
          </p:cNvPr>
          <p:cNvSpPr/>
          <p:nvPr/>
        </p:nvSpPr>
        <p:spPr>
          <a:xfrm>
            <a:off x="8991599" y="3276600"/>
            <a:ext cx="330199" cy="571500"/>
          </a:xfrm>
          <a:prstGeom prst="donut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dir="5400000" sx="1000" sy="1000" algn="ctr" rotWithShape="0">
              <a:srgbClr val="000000">
                <a:alpha val="43137"/>
              </a:srgbClr>
            </a:outerShdw>
            <a:softEdge rad="254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2104661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02264B-A059-4346-B8DD-4489AB42F613}"/>
              </a:ext>
            </a:extLst>
          </p:cNvPr>
          <p:cNvSpPr txBox="1"/>
          <p:nvPr/>
        </p:nvSpPr>
        <p:spPr>
          <a:xfrm>
            <a:off x="976320" y="568053"/>
            <a:ext cx="109088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CPF-VIIRS inter-</a:t>
            </a:r>
            <a:r>
              <a:rPr lang="en-US" sz="3600" dirty="0" err="1"/>
              <a:t>cal</a:t>
            </a:r>
            <a:r>
              <a:rPr lang="en-US" sz="3600" dirty="0"/>
              <a:t> wavelength shift errors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4" name="Picture 4" descr="Image result">
            <a:extLst>
              <a:ext uri="{FF2B5EF4-FFF2-40B4-BE49-F238E27FC236}">
                <a16:creationId xmlns:a16="http://schemas.microsoft.com/office/drawing/2014/main" xmlns="" id="{E84410A3-2B49-5A4A-94CE-68B8FE442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28D5DF3E-5068-814D-A7BE-C42F05CF9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FAC8A0-97EA-A84C-A5C7-74DCD0CB5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8" t="5469" r="8095" b="5579"/>
          <a:stretch/>
        </p:blipFill>
        <p:spPr>
          <a:xfrm>
            <a:off x="0" y="1077686"/>
            <a:ext cx="8654143" cy="8675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BEBE67-549E-464D-B51C-479A463C9F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89" r="4592"/>
          <a:stretch/>
        </p:blipFill>
        <p:spPr>
          <a:xfrm>
            <a:off x="8514700" y="1388319"/>
            <a:ext cx="4490100" cy="33711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2F5488-E7C3-584A-9B34-982AB11D9B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98" t="5824" r="8212"/>
          <a:stretch/>
        </p:blipFill>
        <p:spPr>
          <a:xfrm>
            <a:off x="8654144" y="4863685"/>
            <a:ext cx="4198476" cy="4889915"/>
          </a:xfrm>
          <a:prstGeom prst="rect">
            <a:avLst/>
          </a:prstGeom>
        </p:spPr>
      </p:pic>
      <p:sp>
        <p:nvSpPr>
          <p:cNvPr id="22" name="Donut 21">
            <a:extLst>
              <a:ext uri="{FF2B5EF4-FFF2-40B4-BE49-F238E27FC236}">
                <a16:creationId xmlns:a16="http://schemas.microsoft.com/office/drawing/2014/main" xmlns="" id="{96A034ED-B76B-D54F-9095-FAC52B25CEF3}"/>
              </a:ext>
            </a:extLst>
          </p:cNvPr>
          <p:cNvSpPr/>
          <p:nvPr/>
        </p:nvSpPr>
        <p:spPr>
          <a:xfrm>
            <a:off x="9125857" y="3073907"/>
            <a:ext cx="393700" cy="736600"/>
          </a:xfrm>
          <a:prstGeom prst="donut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dir="5400000" sx="1000" sy="1000" algn="ctr" rotWithShape="0">
              <a:srgbClr val="000000">
                <a:alpha val="43137"/>
              </a:srgbClr>
            </a:outerShdw>
            <a:softEdge rad="254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xmlns="" id="{DE1926E0-45F0-3047-A471-183115D3485E}"/>
              </a:ext>
            </a:extLst>
          </p:cNvPr>
          <p:cNvSpPr/>
          <p:nvPr/>
        </p:nvSpPr>
        <p:spPr>
          <a:xfrm>
            <a:off x="9125857" y="3810507"/>
            <a:ext cx="393700" cy="736600"/>
          </a:xfrm>
          <a:prstGeom prst="donut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dir="5400000" sx="1000" sy="1000" algn="ctr" rotWithShape="0">
              <a:srgbClr val="000000">
                <a:alpha val="43137"/>
              </a:srgbClr>
            </a:outerShdw>
            <a:softEdge rad="254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Donut 23">
            <a:extLst>
              <a:ext uri="{FF2B5EF4-FFF2-40B4-BE49-F238E27FC236}">
                <a16:creationId xmlns:a16="http://schemas.microsoft.com/office/drawing/2014/main" xmlns="" id="{10B4925B-7FD1-7046-9B7C-6552CDCB5AE4}"/>
              </a:ext>
            </a:extLst>
          </p:cNvPr>
          <p:cNvSpPr/>
          <p:nvPr/>
        </p:nvSpPr>
        <p:spPr>
          <a:xfrm>
            <a:off x="12165702" y="2198914"/>
            <a:ext cx="393700" cy="736600"/>
          </a:xfrm>
          <a:prstGeom prst="donut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dir="5400000" sx="1000" sy="1000" algn="ctr" rotWithShape="0">
              <a:srgbClr val="000000">
                <a:alpha val="43137"/>
              </a:srgbClr>
            </a:outerShdw>
            <a:softEdge rad="254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6CC48A-C3A1-E14A-A6F8-102EFE18E6DA}"/>
              </a:ext>
            </a:extLst>
          </p:cNvPr>
          <p:cNvSpPr txBox="1"/>
          <p:nvPr/>
        </p:nvSpPr>
        <p:spPr>
          <a:xfrm>
            <a:off x="9775178" y="1730633"/>
            <a:ext cx="239052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Shift by 0.6nm</a:t>
            </a:r>
          </a:p>
        </p:txBody>
      </p:sp>
    </p:spTree>
    <p:extLst>
      <p:ext uri="{BB962C8B-B14F-4D97-AF65-F5344CB8AC3E}">
        <p14:creationId xmlns:p14="http://schemas.microsoft.com/office/powerpoint/2010/main" val="1205561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D33A93-2CB5-5449-AB83-7C2A4BDA6620}"/>
              </a:ext>
            </a:extLst>
          </p:cNvPr>
          <p:cNvSpPr txBox="1"/>
          <p:nvPr/>
        </p:nvSpPr>
        <p:spPr>
          <a:xfrm>
            <a:off x="976320" y="568053"/>
            <a:ext cx="109088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CPF-VIIRS inter-</a:t>
            </a:r>
            <a:r>
              <a:rPr lang="en-US" sz="3600" dirty="0" err="1"/>
              <a:t>cal</a:t>
            </a:r>
            <a:r>
              <a:rPr lang="en-US" sz="3600" dirty="0"/>
              <a:t> change of SRF width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" name="Picture 4" descr="Image result">
            <a:extLst>
              <a:ext uri="{FF2B5EF4-FFF2-40B4-BE49-F238E27FC236}">
                <a16:creationId xmlns:a16="http://schemas.microsoft.com/office/drawing/2014/main" xmlns="" id="{5B5F041C-69F6-0744-ACFD-D9917E6C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C2DCD0C2-3115-C24D-A417-F75C52DAC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2DCD83-6C76-2048-8A2C-F4A1ACE83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9" t="3843" r="7966" b="4428"/>
          <a:stretch/>
        </p:blipFill>
        <p:spPr>
          <a:xfrm>
            <a:off x="0" y="1398515"/>
            <a:ext cx="13004800" cy="83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08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223B63-E6EE-484F-B482-7F9FC837F1F7}"/>
              </a:ext>
            </a:extLst>
          </p:cNvPr>
          <p:cNvSpPr txBox="1"/>
          <p:nvPr/>
        </p:nvSpPr>
        <p:spPr>
          <a:xfrm>
            <a:off x="1894114" y="747394"/>
            <a:ext cx="927742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Prediction and correction for angle mismatch inter-</a:t>
            </a:r>
            <a:r>
              <a:rPr lang="en-US" sz="3600" dirty="0" err="1"/>
              <a:t>cal</a:t>
            </a:r>
            <a:r>
              <a:rPr lang="en-US" sz="3600" dirty="0"/>
              <a:t> errors using the CPF simulator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" name="Picture 4" descr="Image result">
            <a:extLst>
              <a:ext uri="{FF2B5EF4-FFF2-40B4-BE49-F238E27FC236}">
                <a16:creationId xmlns:a16="http://schemas.microsoft.com/office/drawing/2014/main" xmlns="" id="{3830E132-3D2E-EB40-84BD-4C0715B2B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00381154-0183-BF4B-AA27-23203B523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30E221-7C93-3149-A55B-DE4380F85A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3875314"/>
            <a:ext cx="8833755" cy="5878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0C71ACE9-6E3D-8444-A00F-C9D1D9840604}"/>
                  </a:ext>
                </a:extLst>
              </p:cNvPr>
              <p:cNvSpPr/>
              <p:nvPr/>
            </p:nvSpPr>
            <p:spPr>
              <a:xfrm>
                <a:off x="742950" y="2008837"/>
                <a:ext cx="11830048" cy="1668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With a given viewing geometry, the off-axis CPF spectra,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can be predicted from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on-axis CPF spectra,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via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 regression relationship. The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regression relationship can be expressed as 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C71ACE9-6E3D-8444-A00F-C9D1D9840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2008837"/>
                <a:ext cx="11830048" cy="1668342"/>
              </a:xfrm>
              <a:prstGeom prst="rect">
                <a:avLst/>
              </a:prstGeom>
              <a:blipFill>
                <a:blip r:embed="rId5"/>
                <a:stretch>
                  <a:fillRect l="-858" t="-2256" r="-751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AA7CE03-E52A-D947-9255-A455C464D131}"/>
              </a:ext>
            </a:extLst>
          </p:cNvPr>
          <p:cNvGrpSpPr/>
          <p:nvPr/>
        </p:nvGrpSpPr>
        <p:grpSpPr>
          <a:xfrm>
            <a:off x="8553939" y="4891215"/>
            <a:ext cx="4386553" cy="3846483"/>
            <a:chOff x="5934236" y="1504363"/>
            <a:chExt cx="2752564" cy="2582722"/>
          </a:xfrm>
        </p:grpSpPr>
        <p:pic>
          <p:nvPicPr>
            <p:cNvPr id="9" name="Picture 4" descr="mage result for satellite">
              <a:extLst>
                <a:ext uri="{FF2B5EF4-FFF2-40B4-BE49-F238E27FC236}">
                  <a16:creationId xmlns:a16="http://schemas.microsoft.com/office/drawing/2014/main" xmlns="" id="{B737399E-E618-C34E-AB15-29F4BF57C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7019" y="1800565"/>
              <a:ext cx="691889" cy="454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56CE533-1B4D-BD4D-B5DF-A738614D7F17}"/>
                </a:ext>
              </a:extLst>
            </p:cNvPr>
            <p:cNvGrpSpPr/>
            <p:nvPr/>
          </p:nvGrpSpPr>
          <p:grpSpPr>
            <a:xfrm>
              <a:off x="6745605" y="1504363"/>
              <a:ext cx="1941195" cy="2582722"/>
              <a:chOff x="0" y="0"/>
              <a:chExt cx="1941195" cy="258272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39849D55-62E7-514A-A991-243818B5F83D}"/>
                  </a:ext>
                </a:extLst>
              </p:cNvPr>
              <p:cNvCxnSpPr/>
              <p:nvPr/>
            </p:nvCxnSpPr>
            <p:spPr>
              <a:xfrm flipH="1">
                <a:off x="224852" y="1663908"/>
                <a:ext cx="348376" cy="225519"/>
              </a:xfrm>
              <a:prstGeom prst="line">
                <a:avLst/>
              </a:prstGeom>
              <a:ln w="952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98D4ED10-C8B9-BE42-8888-64CC0A69A024}"/>
                  </a:ext>
                </a:extLst>
              </p:cNvPr>
              <p:cNvGrpSpPr/>
              <p:nvPr/>
            </p:nvGrpSpPr>
            <p:grpSpPr>
              <a:xfrm>
                <a:off x="0" y="0"/>
                <a:ext cx="1941195" cy="2582722"/>
                <a:chOff x="0" y="0"/>
                <a:chExt cx="1941195" cy="2582722"/>
              </a:xfrm>
            </p:grpSpPr>
            <p:sp>
              <p:nvSpPr>
                <p:cNvPr id="15" name="Arc 14">
                  <a:extLst>
                    <a:ext uri="{FF2B5EF4-FFF2-40B4-BE49-F238E27FC236}">
                      <a16:creationId xmlns:a16="http://schemas.microsoft.com/office/drawing/2014/main" xmlns="" id="{2350598F-51E5-6940-AE37-0E23E2CAC27A}"/>
                    </a:ext>
                  </a:extLst>
                </p:cNvPr>
                <p:cNvSpPr/>
                <p:nvPr/>
              </p:nvSpPr>
              <p:spPr>
                <a:xfrm rot="21395035">
                  <a:off x="464695" y="1326629"/>
                  <a:ext cx="252095" cy="205740"/>
                </a:xfrm>
                <a:prstGeom prst="arc">
                  <a:avLst/>
                </a:prstGeom>
                <a:ln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 Box 39">
                      <a:extLst>
                        <a:ext uri="{FF2B5EF4-FFF2-40B4-BE49-F238E27FC236}">
                          <a16:creationId xmlns:a16="http://schemas.microsoft.com/office/drawing/2014/main" xmlns="" id="{51DC2866-53CC-7A4C-9672-3A3C92D530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0932" y="1093615"/>
                      <a:ext cx="412750" cy="2628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oMath>
                        </m:oMathPara>
                      </a14:m>
                      <a:endParaRPr lang="en-US" sz="1200" dirty="0">
                        <a:effectLst/>
                        <a:ea typeface="Calibri" charset="0"/>
                        <a:cs typeface="Times New Roman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p:txBody>
                </p:sp>
              </mc:Choice>
              <mc:Fallback xmlns="">
                <p:sp>
                  <p:nvSpPr>
                    <p:cNvPr id="16" name="Text Box 39">
                      <a:extLst>
                        <a:ext uri="{FF2B5EF4-FFF2-40B4-BE49-F238E27FC236}">
                          <a16:creationId xmlns:a16="http://schemas.microsoft.com/office/drawing/2014/main" id="{51DC2866-53CC-7A4C-9672-3A3C92D5308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0932" y="1093615"/>
                      <a:ext cx="412750" cy="26289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CC7B31F0-4862-1445-B79C-FC43FCAC2C0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41195" cy="2582722"/>
                  <a:chOff x="0" y="0"/>
                  <a:chExt cx="1941226" cy="2582722"/>
                </a:xfrm>
              </p:grpSpPr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xmlns="" id="{3952AFD1-097C-8D49-833E-175480B6E832}"/>
                      </a:ext>
                    </a:extLst>
                  </p:cNvPr>
                  <p:cNvCxnSpPr/>
                  <p:nvPr/>
                </p:nvCxnSpPr>
                <p:spPr>
                  <a:xfrm>
                    <a:off x="569626" y="1663908"/>
                    <a:ext cx="13716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xmlns="" id="{7765DE77-680B-F44A-BFDB-13ECDED247A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12426" y="1663908"/>
                    <a:ext cx="456992" cy="91881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xmlns="" id="{49B1C9DE-396C-E744-9C9F-1B3BA1CCE87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49705" y="757003"/>
                    <a:ext cx="112218" cy="916846"/>
                  </a:xfrm>
                  <a:prstGeom prst="straightConnector1">
                    <a:avLst/>
                  </a:prstGeom>
                  <a:ln w="12700">
                    <a:solidFill>
                      <a:schemeClr val="tx1">
                        <a:alpha val="98000"/>
                      </a:schemeClr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xmlns="" id="{36DED6BB-A9A2-AC40-893C-2802A2BD2FF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62131" y="0"/>
                    <a:ext cx="0" cy="171450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xmlns="" id="{AFE0F0A4-CD7F-6841-B974-68D044D8BCD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224853" y="869430"/>
                    <a:ext cx="340735" cy="79837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xmlns="" id="{8C530CE2-D92C-6F4F-BE2B-9CDD07C1517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24853" y="637082"/>
                    <a:ext cx="339725" cy="231140"/>
                  </a:xfrm>
                  <a:prstGeom prst="line">
                    <a:avLst/>
                  </a:prstGeom>
                  <a:ln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 Box 28">
                        <a:extLst>
                          <a:ext uri="{FF2B5EF4-FFF2-40B4-BE49-F238E27FC236}">
                            <a16:creationId xmlns:a16="http://schemas.microsoft.com/office/drawing/2014/main" xmlns="" id="{BB562D81-8907-FA41-B7AC-2BDD07AF645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92342" y="1731364"/>
                        <a:ext cx="202467" cy="185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non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oMath>
                          </m:oMathPara>
                        </a14:m>
                        <a:endParaRPr lang="en-US" sz="1200" dirty="0">
                          <a:effectLst/>
                          <a:ea typeface="Calibri" charset="0"/>
                          <a:cs typeface="Times New Roman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Text Box 28">
                        <a:extLst>
                          <a:ext uri="{FF2B5EF4-FFF2-40B4-BE49-F238E27FC236}">
                            <a16:creationId xmlns:a16="http://schemas.microsoft.com/office/drawing/2014/main" id="{BB562D81-8907-FA41-B7AC-2BDD07AF645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342" y="1731364"/>
                        <a:ext cx="202467" cy="185991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4545"/>
                        </a:stretch>
                      </a:blipFill>
                      <a:ln>
                        <a:noFill/>
                      </a:ln>
                      <a:effectLst/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5" name="Arc 24">
                    <a:extLst>
                      <a:ext uri="{FF2B5EF4-FFF2-40B4-BE49-F238E27FC236}">
                        <a16:creationId xmlns:a16="http://schemas.microsoft.com/office/drawing/2014/main" xmlns="" id="{BC961EFF-3CE4-AA48-A856-16D41F0DEE1F}"/>
                      </a:ext>
                    </a:extLst>
                  </p:cNvPr>
                  <p:cNvSpPr/>
                  <p:nvPr/>
                </p:nvSpPr>
                <p:spPr>
                  <a:xfrm rot="6377120">
                    <a:off x="329783" y="1446551"/>
                    <a:ext cx="463550" cy="351155"/>
                  </a:xfrm>
                  <a:prstGeom prst="arc">
                    <a:avLst>
                      <a:gd name="adj1" fmla="val 16200000"/>
                      <a:gd name="adj2" fmla="val 1606437"/>
                    </a:avLst>
                  </a:prstGeom>
                  <a:ln>
                    <a:headEnd type="triangle" w="sm" len="med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" name="Sun 25">
                    <a:extLst>
                      <a:ext uri="{FF2B5EF4-FFF2-40B4-BE49-F238E27FC236}">
                        <a16:creationId xmlns:a16="http://schemas.microsoft.com/office/drawing/2014/main" xmlns="" id="{E4E3CD66-BADF-D549-9613-85721794FCE4}"/>
                      </a:ext>
                    </a:extLst>
                  </p:cNvPr>
                  <p:cNvSpPr/>
                  <p:nvPr/>
                </p:nvSpPr>
                <p:spPr>
                  <a:xfrm>
                    <a:off x="1251679" y="659567"/>
                    <a:ext cx="234950" cy="234315"/>
                  </a:xfrm>
                  <a:prstGeom prst="sun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" name="Arc 26">
                    <a:extLst>
                      <a:ext uri="{FF2B5EF4-FFF2-40B4-BE49-F238E27FC236}">
                        <a16:creationId xmlns:a16="http://schemas.microsoft.com/office/drawing/2014/main" xmlns="" id="{66832071-5E2B-1C45-9069-B47E68C9D8E1}"/>
                      </a:ext>
                    </a:extLst>
                  </p:cNvPr>
                  <p:cNvSpPr/>
                  <p:nvPr/>
                </p:nvSpPr>
                <p:spPr>
                  <a:xfrm rot="19157669">
                    <a:off x="224853" y="1169233"/>
                    <a:ext cx="381000" cy="187325"/>
                  </a:xfrm>
                  <a:prstGeom prst="arc">
                    <a:avLst/>
                  </a:prstGeom>
                  <a:ln w="12700">
                    <a:headEnd type="triangle"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" name="Text Box 37">
                        <a:extLst>
                          <a:ext uri="{FF2B5EF4-FFF2-40B4-BE49-F238E27FC236}">
                            <a16:creationId xmlns:a16="http://schemas.microsoft.com/office/drawing/2014/main" xmlns="" id="{3FA898E9-CAC7-F046-AD09-238ADCF04D1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7200" y="869430"/>
                        <a:ext cx="463550" cy="341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oMath>
                          </m:oMathPara>
                        </a14:m>
                        <a:endParaRPr lang="en-US" sz="1200" dirty="0">
                          <a:effectLst/>
                          <a:ea typeface="Calibri" charset="0"/>
                          <a:cs typeface="Times New Roman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8" name="Text Box 37">
                        <a:extLst>
                          <a:ext uri="{FF2B5EF4-FFF2-40B4-BE49-F238E27FC236}">
                            <a16:creationId xmlns:a16="http://schemas.microsoft.com/office/drawing/2014/main" id="{3FA898E9-CAC7-F046-AD09-238ADCF04D1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57200" y="869430"/>
                        <a:ext cx="463550" cy="34163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  <a:ln>
                        <a:noFill/>
                      </a:ln>
                      <a:effectLst/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xmlns="" id="{1B6D66B2-E2B1-5640-82BA-BEA2C5D92259}"/>
                      </a:ext>
                    </a:extLst>
                  </p:cNvPr>
                  <p:cNvSpPr/>
                  <p:nvPr/>
                </p:nvSpPr>
                <p:spPr>
                  <a:xfrm rot="19685326">
                    <a:off x="14990" y="786984"/>
                    <a:ext cx="434340" cy="19939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xmlns="" id="{6BE89C61-F978-A844-954B-72272F00D37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0" y="981856"/>
                    <a:ext cx="585168" cy="68821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prstDash val="lg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xmlns="" id="{9A542B5E-6B70-BA43-BD1E-A34595884F3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23826" y="864533"/>
                    <a:ext cx="1031" cy="1027492"/>
                  </a:xfrm>
                  <a:prstGeom prst="line">
                    <a:avLst/>
                  </a:prstGeom>
                  <a:ln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11" name="Picture 10" descr="mage result for satellite">
              <a:extLst>
                <a:ext uri="{FF2B5EF4-FFF2-40B4-BE49-F238E27FC236}">
                  <a16:creationId xmlns:a16="http://schemas.microsoft.com/office/drawing/2014/main" xmlns="" id="{7C50E34E-24D2-C845-9AF2-4C701FD2E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236" y="2255163"/>
              <a:ext cx="765183" cy="33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681D2721-106D-E342-AA87-1EEA72C964A8}"/>
                </a:ext>
              </a:extLst>
            </p:cNvPr>
            <p:cNvCxnSpPr/>
            <p:nvPr/>
          </p:nvCxnSpPr>
          <p:spPr>
            <a:xfrm flipH="1">
              <a:off x="7305644" y="2367591"/>
              <a:ext cx="685610" cy="8000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80D56A3-4696-0248-A1C0-A1FF1947C1D0}"/>
              </a:ext>
            </a:extLst>
          </p:cNvPr>
          <p:cNvSpPr txBox="1"/>
          <p:nvPr/>
        </p:nvSpPr>
        <p:spPr>
          <a:xfrm>
            <a:off x="539756" y="7345378"/>
            <a:ext cx="135435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CERES 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SSF</a:t>
            </a:r>
            <a:endParaRPr kumimoji="0" lang="en-US" sz="1600" b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Palatino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723D217-9FBB-3B47-AD2E-0A485FBEC1A7}"/>
              </a:ext>
            </a:extLst>
          </p:cNvPr>
          <p:cNvSpPr/>
          <p:nvPr/>
        </p:nvSpPr>
        <p:spPr>
          <a:xfrm>
            <a:off x="124542" y="8754430"/>
            <a:ext cx="2967665" cy="338554"/>
          </a:xfrm>
          <a:prstGeom prst="rect">
            <a:avLst/>
          </a:prstGeom>
          <a:ln w="3175">
            <a:solidFill>
              <a:srgbClr val="414141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band radiance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098EC62-268C-7A49-A330-A9382106263D}"/>
              </a:ext>
            </a:extLst>
          </p:cNvPr>
          <p:cNvSpPr/>
          <p:nvPr/>
        </p:nvSpPr>
        <p:spPr>
          <a:xfrm>
            <a:off x="4218249" y="8732944"/>
            <a:ext cx="3259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convolution, spectral filling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6FD2F2B7-C33D-B441-85C9-A2C3CE3B86C3}"/>
              </a:ext>
            </a:extLst>
          </p:cNvPr>
          <p:cNvCxnSpPr>
            <a:cxnSpLocks/>
          </p:cNvCxnSpPr>
          <p:nvPr/>
        </p:nvCxnSpPr>
        <p:spPr>
          <a:xfrm flipH="1" flipV="1">
            <a:off x="6657975" y="9071498"/>
            <a:ext cx="559254" cy="123111"/>
          </a:xfrm>
          <a:prstGeom prst="straightConnector1">
            <a:avLst/>
          </a:prstGeom>
          <a:noFill/>
          <a:ln w="25400" cap="flat">
            <a:solidFill>
              <a:srgbClr val="414141"/>
            </a:solidFill>
            <a:prstDash val="solid"/>
            <a:miter lim="400000"/>
            <a:tailEnd type="triangle"/>
          </a:ln>
          <a:effectLst>
            <a:outerShdw blurRad="50800" dist="50800" dir="5400000" algn="ctr" rotWithShape="0">
              <a:srgbClr val="0070C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0CF3918-993C-0C4B-8727-64B1F61DB004}"/>
              </a:ext>
            </a:extLst>
          </p:cNvPr>
          <p:cNvCxnSpPr>
            <a:cxnSpLocks/>
          </p:cNvCxnSpPr>
          <p:nvPr/>
        </p:nvCxnSpPr>
        <p:spPr>
          <a:xfrm flipH="1">
            <a:off x="3200054" y="8902221"/>
            <a:ext cx="981665" cy="0"/>
          </a:xfrm>
          <a:prstGeom prst="straightConnector1">
            <a:avLst/>
          </a:prstGeom>
          <a:noFill/>
          <a:ln w="25400" cap="flat">
            <a:solidFill>
              <a:srgbClr val="414141"/>
            </a:solidFill>
            <a:prstDash val="solid"/>
            <a:miter lim="400000"/>
            <a:tailEnd type="triangle"/>
          </a:ln>
          <a:effectLst>
            <a:outerShdw blurRad="50800" dist="50800" dir="5400000" algn="ctr" rotWithShape="0">
              <a:srgbClr val="0070C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08917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80DE94-D212-0E47-9F71-DD7C0C5150B7}"/>
              </a:ext>
            </a:extLst>
          </p:cNvPr>
          <p:cNvSpPr txBox="1"/>
          <p:nvPr/>
        </p:nvSpPr>
        <p:spPr>
          <a:xfrm>
            <a:off x="2185317" y="863829"/>
            <a:ext cx="8441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dirty="0"/>
              <a:t>Off-angle inter-</a:t>
            </a:r>
            <a:r>
              <a:rPr lang="en-US" sz="3600" dirty="0" err="1"/>
              <a:t>cal</a:t>
            </a:r>
            <a:r>
              <a:rPr lang="en-US" sz="3600" dirty="0"/>
              <a:t> errors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E4D0F09-2CB6-4E43-8BAC-8740118D8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"/>
          <a:stretch/>
        </p:blipFill>
        <p:spPr>
          <a:xfrm>
            <a:off x="7180332" y="5683884"/>
            <a:ext cx="5755295" cy="4049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0FFFA8A6-1334-9C48-AA06-A3F88CD964FF}"/>
                  </a:ext>
                </a:extLst>
              </p:cNvPr>
              <p:cNvSpPr/>
              <p:nvPr/>
            </p:nvSpPr>
            <p:spPr>
              <a:xfrm>
                <a:off x="776946" y="2421644"/>
                <a:ext cx="65024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CPF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= 46.1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= 135.0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40.0</a:t>
                </a:r>
                <a:r>
                  <a:rPr lang="en-US" baseline="30000" dirty="0"/>
                  <a:t>o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FFFA8A6-1334-9C48-AA06-A3F88CD96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46" y="2421644"/>
                <a:ext cx="6502400" cy="461665"/>
              </a:xfrm>
              <a:prstGeom prst="rect">
                <a:avLst/>
              </a:prstGeom>
              <a:blipFill>
                <a:blip r:embed="rId3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0FD4E870-C26A-B249-B26D-45537F1101DA}"/>
                  </a:ext>
                </a:extLst>
              </p:cNvPr>
              <p:cNvSpPr/>
              <p:nvPr/>
            </p:nvSpPr>
            <p:spPr>
              <a:xfrm>
                <a:off x="815007" y="2968397"/>
                <a:ext cx="65024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CPF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= 49.0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= 140.0</a:t>
                </a:r>
                <a:r>
                  <a:rPr lang="en-US" baseline="30000" dirty="0"/>
                  <a:t>o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= 40.0</a:t>
                </a:r>
                <a:r>
                  <a:rPr lang="en-US" baseline="30000" dirty="0"/>
                  <a:t>o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FD4E870-C26A-B249-B26D-45537F110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007" y="2968397"/>
                <a:ext cx="6502400" cy="461665"/>
              </a:xfrm>
              <a:prstGeom prst="rect">
                <a:avLst/>
              </a:prstGeom>
              <a:blipFill>
                <a:blip r:embed="rId4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4" descr="Image result">
            <a:extLst>
              <a:ext uri="{FF2B5EF4-FFF2-40B4-BE49-F238E27FC236}">
                <a16:creationId xmlns:a16="http://schemas.microsoft.com/office/drawing/2014/main" xmlns="" id="{E8733BB1-427A-854F-86CF-2A3D22D1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605" y="0"/>
            <a:ext cx="1678195" cy="138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Science Systems and Applications, Inc. - Science and Technology with Passion">
            <a:extLst>
              <a:ext uri="{FF2B5EF4-FFF2-40B4-BE49-F238E27FC236}">
                <a16:creationId xmlns:a16="http://schemas.microsoft.com/office/drawing/2014/main" xmlns="" id="{85DB615B-EC9D-874A-8383-5261DCFEB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0" b="34062"/>
          <a:stretch/>
        </p:blipFill>
        <p:spPr bwMode="auto">
          <a:xfrm>
            <a:off x="0" y="20708"/>
            <a:ext cx="1485900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E4E8673-2F04-A04F-B166-3A30D93822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03" r="6807"/>
          <a:stretch/>
        </p:blipFill>
        <p:spPr>
          <a:xfrm>
            <a:off x="44452" y="3491823"/>
            <a:ext cx="7154749" cy="542961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6FB6F8A-CA88-274A-9F1F-874A9AAA7028}"/>
              </a:ext>
            </a:extLst>
          </p:cNvPr>
          <p:cNvSpPr txBox="1"/>
          <p:nvPr/>
        </p:nvSpPr>
        <p:spPr>
          <a:xfrm>
            <a:off x="7180331" y="1551299"/>
            <a:ext cx="5755295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The angle mismatch errors are both scene dependent and spectrally dependent. The correction for each VIIRS band measurement can be drastically different.</a:t>
            </a:r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The a</a:t>
            </a:r>
            <a:r>
              <a:rPr lang="en-US" dirty="0"/>
              <a:t>ngular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correction algorithm provides </a:t>
            </a:r>
            <a:r>
              <a:rPr lang="en-US" dirty="0"/>
              <a:t>corrections for each individual case. The application for CPF-CERES inter-</a:t>
            </a:r>
            <a:r>
              <a:rPr lang="en-US" dirty="0" err="1"/>
              <a:t>cal</a:t>
            </a:r>
            <a:r>
              <a:rPr lang="en-US" dirty="0"/>
              <a:t> can be validated using the CERES ADMs which provide the space-time averaged corrections. </a:t>
            </a:r>
          </a:p>
        </p:txBody>
      </p:sp>
    </p:spTree>
    <p:extLst>
      <p:ext uri="{BB962C8B-B14F-4D97-AF65-F5344CB8AC3E}">
        <p14:creationId xmlns:p14="http://schemas.microsoft.com/office/powerpoint/2010/main" val="118840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58986C518E994C865AB481FF65B688" ma:contentTypeVersion="16" ma:contentTypeDescription="Create a new document." ma:contentTypeScope="" ma:versionID="3b622424767f314ff178c13f72576214">
  <xsd:schema xmlns:xsd="http://www.w3.org/2001/XMLSchema" xmlns:xs="http://www.w3.org/2001/XMLSchema" xmlns:p="http://schemas.microsoft.com/office/2006/metadata/properties" xmlns:ns2="7d583c83-7f40-41e3-9f74-efc4f9579d08" xmlns:ns3="bf92dc9f-35a9-4d9c-811b-afe3d262b270" targetNamespace="http://schemas.microsoft.com/office/2006/metadata/properties" ma:root="true" ma:fieldsID="6e976e9f1a3ac3364c296181e5415330" ns2:_="" ns3:_="">
    <xsd:import namespace="7d583c83-7f40-41e3-9f74-efc4f9579d08"/>
    <xsd:import namespace="bf92dc9f-35a9-4d9c-811b-afe3d262b270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Data_x0020_Classification" minOccurs="0"/>
                <xsd:element ref="ns2:Handle" minOccurs="0"/>
                <xsd:element ref="ns2:Original_x0020_Filename" minOccurs="0"/>
                <xsd:element ref="ns2:Corporate_x0020_Author" minOccurs="0"/>
                <xsd:element ref="ns2:Creation_x0020_Date" minOccurs="0"/>
                <xsd:element ref="ns2:Summar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583c83-7f40-41e3-9f74-efc4f9579d08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Owner" ma:internalName="Owner">
      <xsd:simpleType>
        <xsd:restriction base="dms:Text">
          <xsd:maxLength value="255"/>
        </xsd:restriction>
      </xsd:simpleType>
    </xsd:element>
    <xsd:element name="Data_x0020_Classification" ma:index="9" nillable="true" ma:displayName="Data Classification" ma:internalName="Data_x0020_Classification">
      <xsd:simpleType>
        <xsd:restriction base="dms:Text">
          <xsd:maxLength value="255"/>
        </xsd:restriction>
      </xsd:simpleType>
    </xsd:element>
    <xsd:element name="Handle" ma:index="10" nillable="true" ma:displayName="Handle" ma:internalName="Handle">
      <xsd:simpleType>
        <xsd:restriction base="dms:Text">
          <xsd:maxLength value="255"/>
        </xsd:restriction>
      </xsd:simpleType>
    </xsd:element>
    <xsd:element name="Original_x0020_Filename" ma:index="11" nillable="true" ma:displayName="Original Filename" ma:internalName="Original_x0020_Filename">
      <xsd:simpleType>
        <xsd:restriction base="dms:Text">
          <xsd:maxLength value="255"/>
        </xsd:restriction>
      </xsd:simpleType>
    </xsd:element>
    <xsd:element name="Corporate_x0020_Author" ma:index="12" nillable="true" ma:displayName="Corporate Author" ma:internalName="Corporate_x0020_Author">
      <xsd:simpleType>
        <xsd:restriction base="dms:Text">
          <xsd:maxLength value="255"/>
        </xsd:restriction>
      </xsd:simpleType>
    </xsd:element>
    <xsd:element name="Creation_x0020_Date" ma:index="13" nillable="true" ma:displayName="Creation Date" ma:format="DateOnly" ma:internalName="Creation_x0020_Date">
      <xsd:simpleType>
        <xsd:restriction base="dms:DateTime"/>
      </xsd:simpleType>
    </xsd:element>
    <xsd:element name="Summary" ma:index="15" nillable="true" ma:displayName="Summary" ma:internalName="Summa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92dc9f-35a9-4d9c-811b-afe3d262b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7d583c83-7f40-41e3-9f74-efc4f9579d08" xsi:nil="true"/>
    <Data_x0020_Classification xmlns="7d583c83-7f40-41e3-9f74-efc4f9579d08" xsi:nil="true"/>
    <Original_x0020_Filename xmlns="7d583c83-7f40-41e3-9f74-efc4f9579d08" xsi:nil="true"/>
    <Creation_x0020_Date xmlns="7d583c83-7f40-41e3-9f74-efc4f9579d08" xsi:nil="true"/>
    <Corporate_x0020_Author xmlns="7d583c83-7f40-41e3-9f74-efc4f9579d08" xsi:nil="true"/>
    <Handle xmlns="7d583c83-7f40-41e3-9f74-efc4f9579d08" xsi:nil="true"/>
    <Summary xmlns="7d583c83-7f40-41e3-9f74-efc4f9579d08" xsi:nil="true"/>
  </documentManagement>
</p:properties>
</file>

<file path=customXml/itemProps1.xml><?xml version="1.0" encoding="utf-8"?>
<ds:datastoreItem xmlns:ds="http://schemas.openxmlformats.org/officeDocument/2006/customXml" ds:itemID="{0D12BD84-144D-4C93-B987-A016AA53B33E}"/>
</file>

<file path=customXml/itemProps2.xml><?xml version="1.0" encoding="utf-8"?>
<ds:datastoreItem xmlns:ds="http://schemas.openxmlformats.org/officeDocument/2006/customXml" ds:itemID="{7F06F0A2-DD74-44A2-B979-5532759B922F}"/>
</file>

<file path=customXml/itemProps3.xml><?xml version="1.0" encoding="utf-8"?>
<ds:datastoreItem xmlns:ds="http://schemas.openxmlformats.org/officeDocument/2006/customXml" ds:itemID="{A8106797-05E0-477C-BC50-DA78C32D39F1}"/>
</file>

<file path=docProps/app.xml><?xml version="1.0" encoding="utf-8"?>
<Properties xmlns="http://schemas.openxmlformats.org/officeDocument/2006/extended-properties" xmlns:vt="http://schemas.openxmlformats.org/officeDocument/2006/docPropsVTypes">
  <TotalTime>5359</TotalTime>
  <Words>1071</Words>
  <Application>Microsoft Macintosh PowerPoint</Application>
  <PresentationFormat>Custom</PresentationFormat>
  <Paragraphs>130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Bodoni SvtyTwo ITC TT-Book</vt:lpstr>
      <vt:lpstr>Calibri</vt:lpstr>
      <vt:lpstr>Cambria Math</vt:lpstr>
      <vt:lpstr>Helvetica</vt:lpstr>
      <vt:lpstr>Helvetica Neue</vt:lpstr>
      <vt:lpstr>ＭＳ Ｐゴシック</vt:lpstr>
      <vt:lpstr>Palatino</vt:lpstr>
      <vt:lpstr>Symbol</vt:lpstr>
      <vt:lpstr>Times</vt:lpstr>
      <vt:lpstr>Times New Roman</vt:lpstr>
      <vt:lpstr>Wingdings</vt:lpstr>
      <vt:lpstr>Zapf Dingbats</vt:lpstr>
      <vt:lpstr>New_Template4</vt:lpstr>
      <vt:lpstr>Recent Development of CLARREO Pathfinder Simulator and it’s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Development of CLARREO Pathfinder Simulator and it’s applications</dc:title>
  <cp:lastModifiedBy>Microsoft Office User</cp:lastModifiedBy>
  <cp:revision>147</cp:revision>
  <dcterms:modified xsi:type="dcterms:W3CDTF">2018-05-17T06:10:42Z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0x0101002658986C518E994C865AB481FF65B688</vt:lpwstr>
  </property>
</Properties>
</file>