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439" r:id="rId3"/>
    <p:sldId id="443" r:id="rId4"/>
    <p:sldId id="440" r:id="rId5"/>
    <p:sldId id="444" r:id="rId6"/>
    <p:sldId id="445" r:id="rId7"/>
    <p:sldId id="441" r:id="rId8"/>
    <p:sldId id="446" r:id="rId9"/>
    <p:sldId id="449" r:id="rId10"/>
    <p:sldId id="447" r:id="rId11"/>
    <p:sldId id="448" r:id="rId12"/>
    <p:sldId id="450" r:id="rId13"/>
    <p:sldId id="452" r:id="rId14"/>
    <p:sldId id="453" r:id="rId15"/>
  </p:sldIdLst>
  <p:sldSz cx="14630400" cy="8229600"/>
  <p:notesSz cx="6858000" cy="9144000"/>
  <p:defaultTextStyle>
    <a:defPPr>
      <a:defRPr lang="en-US"/>
    </a:defPPr>
    <a:lvl1pPr marL="0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145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295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439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585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736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879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8031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9176" algn="l" defTabSz="146229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73">
          <p15:clr>
            <a:srgbClr val="A4A3A4"/>
          </p15:clr>
        </p15:guide>
        <p15:guide id="2" pos="16129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  <p15:guide id="5" pos="161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42092"/>
    <a:srgbClr val="FF9300"/>
    <a:srgbClr val="2857A1"/>
    <a:srgbClr val="3CB4C8"/>
    <a:srgbClr val="996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0" autoAdjust="0"/>
    <p:restoredTop sz="93711" autoAdjust="0"/>
  </p:normalViewPr>
  <p:slideViewPr>
    <p:cSldViewPr snapToGrid="0">
      <p:cViewPr varScale="1">
        <p:scale>
          <a:sx n="70" d="100"/>
          <a:sy n="70" d="100"/>
        </p:scale>
        <p:origin x="-640" y="-104"/>
      </p:cViewPr>
      <p:guideLst>
        <p:guide orient="horz" pos="9073"/>
        <p:guide orient="horz" pos="2592"/>
        <p:guide pos="16129"/>
        <p:guide pos="4608"/>
        <p:guide pos="16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4BFA0-5F4C-4BD2-B64B-DA2EC9D69234}" type="datetimeFigureOut">
              <a:rPr lang="en-CA" smtClean="0"/>
              <a:t>11/16/17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CF25-D9B3-443D-83B2-420EE164598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27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90140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580272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870415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160555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450687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740826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030966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321103" algn="l" defTabSz="58027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</p:spPr>
        <p:txBody>
          <a:bodyPr lIns="26112" tIns="13061" rIns="26112" bIns="13061" anchor="ctr" anchorCtr="0"/>
          <a:lstStyle>
            <a:lvl1pPr>
              <a:defRPr lang="en-US" sz="39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822960"/>
            <a:ext cx="13411200" cy="1188720"/>
          </a:xfrm>
        </p:spPr>
        <p:txBody>
          <a:bodyPr/>
          <a:lstStyle>
            <a:lvl1pPr algn="ctr">
              <a:buNone/>
              <a:defRPr sz="3400">
                <a:solidFill>
                  <a:srgbClr val="C00000"/>
                </a:solidFill>
              </a:defRPr>
            </a:lvl1pPr>
            <a:lvl2pPr>
              <a:buNone/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13167360" cy="5303520"/>
          </a:xfrm>
        </p:spPr>
        <p:txBody>
          <a:bodyPr/>
          <a:lstStyle>
            <a:lvl1pPr>
              <a:buSzPct val="60000"/>
              <a:defRPr sz="2900" baseline="0">
                <a:latin typeface="Century Gothic" pitchFamily="34" charset="0"/>
              </a:defRPr>
            </a:lvl1pPr>
            <a:lvl2pPr>
              <a:buClr>
                <a:srgbClr val="005426"/>
              </a:buClr>
              <a:buSzPct val="60000"/>
              <a:defRPr sz="2900" baseline="0">
                <a:solidFill>
                  <a:srgbClr val="005426"/>
                </a:solidFill>
                <a:latin typeface="Century Gothic" pitchFamily="34" charset="0"/>
              </a:defRPr>
            </a:lvl2pPr>
            <a:lvl3pPr>
              <a:buSzPct val="60000"/>
              <a:defRPr sz="2900" baseline="0">
                <a:latin typeface="Century Gothic" pitchFamily="34" charset="0"/>
              </a:defRPr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lIns="26112" tIns="13061" rIns="26112" bIns="13061"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120"/>
            <a:ext cx="13167360" cy="5303520"/>
          </a:xfrm>
        </p:spPr>
        <p:txBody>
          <a:bodyPr/>
          <a:lstStyle>
            <a:lvl1pPr>
              <a:buSzPct val="60000"/>
              <a:defRPr sz="2900"/>
            </a:lvl1pPr>
            <a:lvl2pPr>
              <a:buClr>
                <a:srgbClr val="005426"/>
              </a:buClr>
              <a:buSzPct val="70000"/>
              <a:defRPr sz="2900">
                <a:solidFill>
                  <a:srgbClr val="005426"/>
                </a:solidFill>
              </a:defRPr>
            </a:lvl2pPr>
            <a:lvl3pPr>
              <a:buSzPct val="60000"/>
              <a:defRPr sz="2900"/>
            </a:lvl3pPr>
            <a:lvl4pPr>
              <a:defRPr sz="2900">
                <a:solidFill>
                  <a:srgbClr val="C00000"/>
                </a:solidFill>
              </a:defRPr>
            </a:lvl4pPr>
            <a:lvl5pPr>
              <a:defRPr sz="2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4630400" cy="822960"/>
          </a:xfrm>
          <a:prstGeom prst="rect">
            <a:avLst/>
          </a:prstGeom>
          <a:gradFill>
            <a:gsLst>
              <a:gs pos="0">
                <a:schemeClr val="bg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</a:gradFill>
        </p:spPr>
        <p:txBody>
          <a:bodyPr lIns="26112" tIns="13061" rIns="26112" bIns="13061"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9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4645642" cy="824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3" y="182880"/>
            <a:ext cx="5387341" cy="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87680" y="1737360"/>
            <a:ext cx="12070080" cy="2194560"/>
          </a:xfrm>
          <a:prstGeom prst="rect">
            <a:avLst/>
          </a:prstGeom>
        </p:spPr>
        <p:txBody>
          <a:bodyPr lIns="26112" tIns="13061" rIns="26112" bIns="13061"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206240"/>
            <a:ext cx="10850880" cy="118872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35680" y="6766560"/>
            <a:ext cx="10850880" cy="822960"/>
          </a:xfrm>
        </p:spPr>
        <p:txBody>
          <a:bodyPr/>
          <a:lstStyle>
            <a:lvl1pPr>
              <a:buNone/>
              <a:defRPr sz="210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dirty="0"/>
              <a:t>Affiliations</a:t>
            </a:r>
          </a:p>
        </p:txBody>
      </p:sp>
      <p:pic>
        <p:nvPicPr>
          <p:cNvPr id="8" name="Picture 25" descr="312312main_nasameatball_22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33120" y="4"/>
            <a:ext cx="1097280" cy="8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316736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6112" tIns="13061" rIns="26112" bIns="13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090476" y="7903031"/>
            <a:ext cx="431077" cy="241821"/>
          </a:xfrm>
          <a:prstGeom prst="rect">
            <a:avLst/>
          </a:prstGeom>
          <a:noFill/>
        </p:spPr>
        <p:txBody>
          <a:bodyPr wrap="square" lIns="26112" tIns="13061" rIns="26112" bIns="13061" rtlCol="0">
            <a:spAutoFit/>
          </a:bodyPr>
          <a:lstStyle/>
          <a:p>
            <a:pPr defTabSz="1096732"/>
            <a:fld id="{7C7E43AF-24BE-496F-8B53-C248C238CD36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defTabSz="1096732"/>
              <a:t>‹#›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NASA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5902" y="7384420"/>
            <a:ext cx="839574" cy="839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53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5pPr>
      <a:lvl6pPr marL="548368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6pPr>
      <a:lvl7pPr marL="1096732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7pPr>
      <a:lvl8pPr marL="1645096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8pPr>
      <a:lvl9pPr marL="2193460" algn="l" rtl="0" fontAlgn="base">
        <a:spcBef>
          <a:spcPct val="0"/>
        </a:spcBef>
        <a:spcAft>
          <a:spcPct val="0"/>
        </a:spcAft>
        <a:defRPr sz="3900" b="1">
          <a:solidFill>
            <a:srgbClr val="0000BE"/>
          </a:solidFill>
          <a:latin typeface="Arial" charset="0"/>
        </a:defRPr>
      </a:lvl9pPr>
    </p:titleStyle>
    <p:bodyStyle>
      <a:lvl1pPr marL="411278" indent="-41127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91097" indent="-342729" algn="l" rtl="0" eaLnBrk="0" fontAlgn="base" hangingPunct="0">
        <a:spcBef>
          <a:spcPct val="20000"/>
        </a:spcBef>
        <a:spcAft>
          <a:spcPct val="0"/>
        </a:spcAft>
        <a:buClr>
          <a:srgbClr val="008A3E"/>
        </a:buClr>
        <a:buSzPct val="90000"/>
        <a:buFont typeface="Wingdings" pitchFamily="2" charset="2"/>
        <a:buChar char="l"/>
        <a:defRPr sz="2900">
          <a:solidFill>
            <a:srgbClr val="008A3E"/>
          </a:solidFill>
          <a:latin typeface="+mn-lt"/>
        </a:defRPr>
      </a:lvl2pPr>
      <a:lvl3pPr marL="1370914" indent="-274185" algn="l" rtl="0" eaLnBrk="0" fontAlgn="base" hangingPunct="0">
        <a:spcBef>
          <a:spcPct val="20000"/>
        </a:spcBef>
        <a:spcAft>
          <a:spcPct val="0"/>
        </a:spcAft>
        <a:buClr>
          <a:srgbClr val="0000BE"/>
        </a:buClr>
        <a:buFont typeface="Wingdings" pitchFamily="2" charset="2"/>
        <a:buChar char="w"/>
        <a:defRPr sz="2900">
          <a:solidFill>
            <a:srgbClr val="0000BE"/>
          </a:solidFill>
          <a:latin typeface="+mn-lt"/>
        </a:defRPr>
      </a:lvl3pPr>
      <a:lvl4pPr marL="1919283" indent="-274185" algn="l" rtl="0" eaLnBrk="0" fontAlgn="base" hangingPunct="0">
        <a:spcBef>
          <a:spcPct val="20000"/>
        </a:spcBef>
        <a:spcAft>
          <a:spcPct val="0"/>
        </a:spcAft>
        <a:buClr>
          <a:srgbClr val="69235C"/>
        </a:buClr>
        <a:buSzPct val="80000"/>
        <a:buFont typeface="Wingdings" pitchFamily="2" charset="2"/>
        <a:buChar char="¨"/>
        <a:defRPr sz="2900">
          <a:solidFill>
            <a:srgbClr val="C00000"/>
          </a:solidFill>
          <a:latin typeface="+mn-lt"/>
        </a:defRPr>
      </a:lvl4pPr>
      <a:lvl5pPr marL="2467648" indent="-2741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tx1"/>
          </a:solidFill>
          <a:latin typeface="+mn-lt"/>
        </a:defRPr>
      </a:lvl5pPr>
      <a:lvl6pPr marL="3016018" indent="-27418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6pPr>
      <a:lvl7pPr marL="3564377" indent="-27418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7pPr>
      <a:lvl8pPr marL="4112743" indent="-27418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8pPr>
      <a:lvl9pPr marL="4661111" indent="-274185" algn="l" rtl="0" fontAlgn="base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¡"/>
        <a:defRPr sz="29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68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732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096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460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829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197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562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922" algn="l" defTabSz="10967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Landsat &amp; surface sites inter-calibration needs and priorities</a:t>
            </a:r>
            <a:endParaRPr lang="en-US" sz="4900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206243"/>
            <a:ext cx="10850880" cy="200752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900" dirty="0">
                <a:solidFill>
                  <a:schemeClr val="tx1"/>
                </a:solidFill>
              </a:rPr>
              <a:t>K. </a:t>
            </a:r>
            <a:r>
              <a:rPr lang="en-US" sz="3900" dirty="0" err="1">
                <a:solidFill>
                  <a:schemeClr val="tx1"/>
                </a:solidFill>
              </a:rPr>
              <a:t>Thome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CPF Intercalibration Workshop</a:t>
            </a:r>
          </a:p>
          <a:p>
            <a:r>
              <a:rPr lang="en-US" sz="2000" dirty="0"/>
              <a:t>16 November 2017	Hampton, VA</a:t>
            </a:r>
          </a:p>
        </p:txBody>
      </p:sp>
    </p:spTree>
    <p:extLst>
      <p:ext uri="{BB962C8B-B14F-4D97-AF65-F5344CB8AC3E}">
        <p14:creationId xmlns:p14="http://schemas.microsoft.com/office/powerpoint/2010/main" val="117584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DR-Namibia (2012-09)-N26663_pano (Kopie).jpg">
            <a:extLst>
              <a:ext uri="{FF2B5EF4-FFF2-40B4-BE49-F238E27FC236}">
                <a16:creationId xmlns:a16="http://schemas.microsoft.com/office/drawing/2014/main" xmlns="" id="{2377448A-073C-4F3E-8244-11DD9DB5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" y="7200620"/>
            <a:ext cx="7053056" cy="1032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RadCalNet</a:t>
            </a:r>
            <a:r>
              <a:rPr lang="en-US" dirty="0"/>
              <a:t> Sites so far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09799" y="393144"/>
            <a:ext cx="10426725" cy="7417353"/>
            <a:chOff x="540464" y="15633147"/>
            <a:chExt cx="10426725" cy="7417353"/>
          </a:xfrm>
        </p:grpSpPr>
        <p:grpSp>
          <p:nvGrpSpPr>
            <p:cNvPr id="26" name="Group 25"/>
            <p:cNvGrpSpPr/>
            <p:nvPr/>
          </p:nvGrpSpPr>
          <p:grpSpPr>
            <a:xfrm>
              <a:off x="540464" y="15633147"/>
              <a:ext cx="10426725" cy="7417353"/>
              <a:chOff x="540464" y="15633147"/>
              <a:chExt cx="10426725" cy="7417353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40464" y="15633147"/>
                <a:ext cx="10426725" cy="7417353"/>
                <a:chOff x="769064" y="13194747"/>
                <a:chExt cx="10426725" cy="7417353"/>
              </a:xfrm>
            </p:grpSpPr>
            <p:pic>
              <p:nvPicPr>
                <p:cNvPr id="39" name="Picture 38" descr="Screen Shot 2015-11-10 at 17.04.12 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7600" y="16078200"/>
                  <a:ext cx="5277578" cy="2743200"/>
                </a:xfrm>
                <a:prstGeom prst="rect">
                  <a:avLst/>
                </a:prstGeom>
              </p:spPr>
            </p:pic>
            <p:pic>
              <p:nvPicPr>
                <p:cNvPr id="40" name="Picture 39" descr="gbnm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07162" y="17710256"/>
                  <a:ext cx="2470801" cy="2901844"/>
                </a:xfrm>
                <a:prstGeom prst="rect">
                  <a:avLst/>
                </a:prstGeom>
              </p:spPr>
            </p:pic>
            <p:pic>
              <p:nvPicPr>
                <p:cNvPr id="41" name="Picture 40" descr="Screen Shot 2015-11-13 at 09.04.16 .png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712" b="33847"/>
                <a:stretch/>
              </p:blipFill>
              <p:spPr>
                <a:xfrm>
                  <a:off x="5211625" y="13194747"/>
                  <a:ext cx="3515136" cy="2963374"/>
                </a:xfrm>
                <a:prstGeom prst="rect">
                  <a:avLst/>
                </a:prstGeom>
              </p:spPr>
            </p:pic>
            <p:pic>
              <p:nvPicPr>
                <p:cNvPr id="42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1290" y="17501006"/>
                  <a:ext cx="3314499" cy="2326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42" descr="Screen Shot 2015-11-13 at 09.06.36 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9064" y="13491122"/>
                  <a:ext cx="3494793" cy="2927502"/>
                </a:xfrm>
                <a:prstGeom prst="rect">
                  <a:avLst/>
                </a:prstGeom>
              </p:spPr>
            </p:pic>
          </p:grpSp>
          <p:sp>
            <p:nvSpPr>
              <p:cNvPr id="32" name="TextBox 31"/>
              <p:cNvSpPr txBox="1"/>
              <p:nvPr/>
            </p:nvSpPr>
            <p:spPr>
              <a:xfrm>
                <a:off x="8153400" y="22555200"/>
                <a:ext cx="21336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dirty="0">
                    <a:solidFill>
                      <a:schemeClr val="bg1"/>
                    </a:solidFill>
                  </a:rPr>
                  <a:t>Baotou, China</a:t>
                </a: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 flipH="1">
              <a:off x="5668682" y="20246788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6142318" y="18745200"/>
              <a:ext cx="45720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7560236" y="19332388"/>
              <a:ext cx="22860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4116293" y="18812434"/>
              <a:ext cx="38100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4" name="Picture 23" descr="Screen Shot 2015-11-13 at 09.08.29 .png">
            <a:extLst>
              <a:ext uri="{FF2B5EF4-FFF2-40B4-BE49-F238E27FC236}">
                <a16:creationId xmlns:a16="http://schemas.microsoft.com/office/drawing/2014/main" xmlns="" id="{E67F4492-6FEB-46AC-9F7A-0709AA94E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3" y="1014847"/>
            <a:ext cx="2228830" cy="20698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C994055-B426-4FA8-AE74-0D397BC952D7}"/>
              </a:ext>
            </a:extLst>
          </p:cNvPr>
          <p:cNvSpPr/>
          <p:nvPr/>
        </p:nvSpPr>
        <p:spPr>
          <a:xfrm>
            <a:off x="-10529" y="3572428"/>
            <a:ext cx="51582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solidFill>
                  <a:schemeClr val="bg2"/>
                </a:solidFill>
              </a:rPr>
              <a:t>Railroad Valley Playa, USA</a:t>
            </a:r>
          </a:p>
          <a:p>
            <a:pPr marL="408134" indent="-408134" algn="just">
              <a:buFont typeface="Arial"/>
              <a:buChar char="•"/>
            </a:pPr>
            <a:r>
              <a:rPr lang="en-US" altLang="zh-CN" sz="2000" dirty="0"/>
              <a:t>&gt;20 years working experience on site</a:t>
            </a:r>
          </a:p>
          <a:p>
            <a:pPr marL="408134" indent="-408134" algn="just">
              <a:buFont typeface="Arial"/>
              <a:buChar char="•"/>
            </a:pPr>
            <a:r>
              <a:rPr lang="en-US" altLang="zh-CN" sz="2000" dirty="0"/>
              <a:t>4 radiometers, sun photometer, met station</a:t>
            </a:r>
          </a:p>
          <a:p>
            <a:pPr marL="408134" indent="-408134" algn="just">
              <a:buFont typeface="Arial"/>
              <a:buChar char="•"/>
            </a:pPr>
            <a:r>
              <a:rPr lang="en-US" altLang="zh-CN" sz="2000" dirty="0"/>
              <a:t>Dry lakebed</a:t>
            </a:r>
          </a:p>
        </p:txBody>
      </p:sp>
      <p:pic>
        <p:nvPicPr>
          <p:cNvPr id="44" name="Picture 43" descr="LaCrau.png">
            <a:extLst>
              <a:ext uri="{FF2B5EF4-FFF2-40B4-BE49-F238E27FC236}">
                <a16:creationId xmlns:a16="http://schemas.microsoft.com/office/drawing/2014/main" xmlns="" id="{3D395A75-A02F-44BF-90BC-728E6C4AB6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447" y="2555807"/>
            <a:ext cx="3712148" cy="1573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73EB7EA-0935-4899-BC5C-7F5E67D0EC8B}"/>
              </a:ext>
            </a:extLst>
          </p:cNvPr>
          <p:cNvSpPr/>
          <p:nvPr/>
        </p:nvSpPr>
        <p:spPr>
          <a:xfrm>
            <a:off x="10167496" y="344201"/>
            <a:ext cx="41390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La </a:t>
            </a:r>
            <a:r>
              <a:rPr lang="en-US" altLang="zh-CN" sz="2000" b="1" dirty="0" err="1">
                <a:solidFill>
                  <a:schemeClr val="bg2"/>
                </a:solidFill>
              </a:rPr>
              <a:t>Crau</a:t>
            </a:r>
            <a:r>
              <a:rPr lang="en-US" altLang="zh-CN" sz="2000" b="1" dirty="0">
                <a:solidFill>
                  <a:schemeClr val="bg2"/>
                </a:solidFill>
              </a:rPr>
              <a:t>, France</a:t>
            </a:r>
          </a:p>
          <a:p>
            <a:pPr marL="408134" indent="-408134">
              <a:buFont typeface="Arial"/>
              <a:buChar char="•"/>
            </a:pPr>
            <a:r>
              <a:rPr lang="en-US" altLang="zh-CN" sz="2000" dirty="0"/>
              <a:t>CIMEL photometer (12 bands) </a:t>
            </a:r>
          </a:p>
          <a:p>
            <a:pPr marL="408134" indent="-408134">
              <a:buFont typeface="Arial"/>
              <a:buChar char="•"/>
            </a:pPr>
            <a:r>
              <a:rPr lang="en-US" altLang="zh-CN" sz="2000" dirty="0"/>
              <a:t>Pebbles and low vegetation</a:t>
            </a:r>
          </a:p>
          <a:p>
            <a:pPr marL="408134" indent="-408134">
              <a:buFont typeface="Arial"/>
              <a:buChar char="•"/>
            </a:pPr>
            <a:r>
              <a:rPr lang="en-US" altLang="zh-CN" sz="2000" dirty="0"/>
              <a:t>Site used since 1987 for calibration and instrumented since 1997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A36315-1386-47BA-B810-22A37820C1DC}"/>
              </a:ext>
            </a:extLst>
          </p:cNvPr>
          <p:cNvSpPr/>
          <p:nvPr/>
        </p:nvSpPr>
        <p:spPr>
          <a:xfrm>
            <a:off x="7338017" y="6726701"/>
            <a:ext cx="6949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>
                <a:solidFill>
                  <a:schemeClr val="bg2"/>
                </a:solidFill>
              </a:rPr>
              <a:t>Baotou, China</a:t>
            </a:r>
          </a:p>
          <a:p>
            <a:pPr marL="408134" indent="-408134" algn="just">
              <a:buFont typeface="Arial"/>
              <a:buChar char="•"/>
            </a:pPr>
            <a:r>
              <a:rPr lang="en-US" altLang="zh-CN" sz="2000" dirty="0"/>
              <a:t>Three automated spectrometers + sun photometer</a:t>
            </a:r>
          </a:p>
          <a:p>
            <a:pPr marL="408134" indent="-408134" algn="just">
              <a:buFont typeface="Arial"/>
              <a:buChar char="•"/>
            </a:pPr>
            <a:r>
              <a:rPr lang="en-US" altLang="zh-CN" sz="2000" dirty="0"/>
              <a:t>Artificial target (white, black, and gray)</a:t>
            </a:r>
          </a:p>
          <a:p>
            <a:pPr marL="408134" indent="-408134" algn="just">
              <a:buFont typeface="Arial"/>
              <a:buChar char="•"/>
            </a:pPr>
            <a:r>
              <a:rPr lang="en-US" altLang="zh-CN" sz="2000" dirty="0"/>
              <a:t>Operational since 2015</a:t>
            </a:r>
          </a:p>
        </p:txBody>
      </p:sp>
      <p:pic>
        <p:nvPicPr>
          <p:cNvPr id="51" name="图片 31">
            <a:extLst>
              <a:ext uri="{FF2B5EF4-FFF2-40B4-BE49-F238E27FC236}">
                <a16:creationId xmlns:a16="http://schemas.microsoft.com/office/drawing/2014/main" xmlns="" id="{1656A6E6-D27B-4B90-9AFA-43757AAFB3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41657" y="4129677"/>
            <a:ext cx="1824024" cy="215522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E593CC0-A4FB-48CF-878B-EA2CC2DCFDFB}"/>
              </a:ext>
            </a:extLst>
          </p:cNvPr>
          <p:cNvSpPr/>
          <p:nvPr/>
        </p:nvSpPr>
        <p:spPr>
          <a:xfrm>
            <a:off x="76536" y="5550370"/>
            <a:ext cx="48354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chemeClr val="bg2"/>
                </a:solidFill>
              </a:rPr>
              <a:t>Gobabeb</a:t>
            </a:r>
            <a:r>
              <a:rPr lang="en-US" altLang="zh-CN" sz="2000" b="1" dirty="0">
                <a:solidFill>
                  <a:schemeClr val="bg2"/>
                </a:solidFill>
              </a:rPr>
              <a:t>, Namibia</a:t>
            </a:r>
          </a:p>
          <a:p>
            <a:pPr marL="408134" indent="-408134">
              <a:buFont typeface="Arial"/>
              <a:buChar char="•"/>
            </a:pPr>
            <a:r>
              <a:rPr lang="en-US" altLang="zh-CN" sz="2000" dirty="0"/>
              <a:t>Sun photometer similar to La </a:t>
            </a:r>
            <a:r>
              <a:rPr lang="en-US" altLang="zh-CN" sz="2000" dirty="0" err="1"/>
              <a:t>Crau</a:t>
            </a:r>
            <a:r>
              <a:rPr lang="en-US" altLang="zh-CN" sz="2000" dirty="0"/>
              <a:t>) and met station</a:t>
            </a:r>
          </a:p>
          <a:p>
            <a:pPr marL="408134" indent="-408134">
              <a:buFont typeface="Arial"/>
              <a:buChar char="•"/>
            </a:pPr>
            <a:r>
              <a:rPr lang="en-US" altLang="zh-CN" sz="2000" dirty="0"/>
              <a:t>Sparse dry grass and gravel/sand</a:t>
            </a:r>
          </a:p>
          <a:p>
            <a:pPr marL="408134" indent="-408134">
              <a:buFont typeface="Arial"/>
              <a:buChar char="•"/>
            </a:pPr>
            <a:r>
              <a:rPr lang="en-US" altLang="zh-CN" sz="2000" dirty="0"/>
              <a:t>Installation in process</a:t>
            </a:r>
          </a:p>
        </p:txBody>
      </p:sp>
    </p:spTree>
    <p:extLst>
      <p:ext uri="{BB962C8B-B14F-4D97-AF65-F5344CB8AC3E}">
        <p14:creationId xmlns:p14="http://schemas.microsoft.com/office/powerpoint/2010/main" val="658208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D8D52-156C-45B1-9BCB-B782732C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RadCalNet</a:t>
            </a:r>
            <a:r>
              <a:rPr lang="en-US" dirty="0"/>
              <a:t> recently completed Beta Testing Phase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2807EF-7132-4844-810B-70004ABB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807040"/>
            <a:ext cx="8787874" cy="382163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D7BAA3C0-8FF3-48FE-ADC3-E09767843994}"/>
              </a:ext>
            </a:extLst>
          </p:cNvPr>
          <p:cNvSpPr txBox="1">
            <a:spLocks/>
          </p:cNvSpPr>
          <p:nvPr/>
        </p:nvSpPr>
        <p:spPr>
          <a:xfrm>
            <a:off x="147660" y="927608"/>
            <a:ext cx="5846739" cy="7137399"/>
          </a:xfrm>
          <a:prstGeom prst="rect">
            <a:avLst/>
          </a:prstGeom>
        </p:spPr>
        <p:txBody>
          <a:bodyPr lIns="91427" tIns="45713" rIns="91427" bIns="45713"/>
          <a:lstStyle>
            <a:lvl1pPr marL="411459" indent="-41145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n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1495" indent="-34288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A3E"/>
              </a:buClr>
              <a:buSzPct val="90000"/>
              <a:buFont typeface="Wingdings" pitchFamily="2" charset="2"/>
              <a:buChar char="l"/>
              <a:defRPr sz="2900">
                <a:solidFill>
                  <a:srgbClr val="008A3E"/>
                </a:solidFill>
                <a:latin typeface="+mn-lt"/>
              </a:defRPr>
            </a:lvl2pPr>
            <a:lvl3pPr marL="1371531" indent="-27430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BE"/>
              </a:buClr>
              <a:buFont typeface="Wingdings" pitchFamily="2" charset="2"/>
              <a:buChar char="w"/>
              <a:defRPr sz="2900">
                <a:solidFill>
                  <a:srgbClr val="0000BE"/>
                </a:solidFill>
                <a:latin typeface="+mn-lt"/>
              </a:defRPr>
            </a:lvl3pPr>
            <a:lvl4pPr marL="1920144" indent="-27430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235C"/>
              </a:buClr>
              <a:buSzPct val="80000"/>
              <a:buFont typeface="Wingdings" pitchFamily="2" charset="2"/>
              <a:buChar char="¨"/>
              <a:defRPr sz="2900">
                <a:solidFill>
                  <a:srgbClr val="C00000"/>
                </a:solidFill>
                <a:latin typeface="+mn-lt"/>
              </a:defRPr>
            </a:lvl4pPr>
            <a:lvl5pPr marL="2468757" indent="-27430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</a:defRPr>
            </a:lvl5pPr>
            <a:lvl6pPr marL="3017369" indent="-274306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6pPr>
            <a:lvl7pPr marL="3565982" indent="-274306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7pPr>
            <a:lvl8pPr marL="4114594" indent="-274306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8pPr>
            <a:lvl9pPr marL="4663207" indent="-274306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¡"/>
              <a:defRPr sz="29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dirty="0"/>
              <a:t>Multiple groups given access to </a:t>
            </a:r>
            <a:r>
              <a:rPr lang="en-GB" sz="2800" dirty="0" err="1"/>
              <a:t>RadCalNet</a:t>
            </a:r>
            <a:r>
              <a:rPr lang="en-GB" sz="2800" dirty="0"/>
              <a:t> data from Railroad Valley, La </a:t>
            </a:r>
            <a:r>
              <a:rPr lang="en-GB" sz="2800" dirty="0" err="1"/>
              <a:t>Crau</a:t>
            </a:r>
            <a:r>
              <a:rPr lang="en-GB" sz="2800" dirty="0"/>
              <a:t>, and Baotou</a:t>
            </a:r>
            <a:r>
              <a:rPr lang="en-GB" sz="2800" u="sng" dirty="0"/>
              <a:t> </a:t>
            </a:r>
          </a:p>
          <a:p>
            <a:pPr>
              <a:buFont typeface="Arial"/>
              <a:buChar char="•"/>
            </a:pPr>
            <a:r>
              <a:rPr lang="en-US" sz="2800" dirty="0"/>
              <a:t>Feedback extremely positive and productive</a:t>
            </a:r>
          </a:p>
          <a:p>
            <a:pPr>
              <a:buFont typeface="Arial"/>
              <a:buChar char="•"/>
            </a:pPr>
            <a:r>
              <a:rPr lang="en-US" sz="2800" dirty="0"/>
              <a:t>Improvements to </a:t>
            </a:r>
            <a:r>
              <a:rPr lang="en-US" sz="2800" dirty="0" err="1"/>
              <a:t>RadCalNet</a:t>
            </a:r>
            <a:r>
              <a:rPr lang="en-US" sz="2800" dirty="0"/>
              <a:t> portal are being implemented</a:t>
            </a:r>
            <a:endParaRPr lang="en-US" sz="2800" u="sng" dirty="0"/>
          </a:p>
          <a:p>
            <a:pPr marL="0" indent="0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dirty="0"/>
              <a:t>Beta testing demonstrated utility of the </a:t>
            </a:r>
            <a:r>
              <a:rPr lang="en-US" sz="2800" dirty="0" err="1"/>
              <a:t>RadCalNet</a:t>
            </a:r>
            <a:r>
              <a:rPr lang="en-US" sz="2800" dirty="0"/>
              <a:t> data sets</a:t>
            </a:r>
            <a:endParaRPr lang="en-GB" sz="2800" u="sng" dirty="0"/>
          </a:p>
          <a:p>
            <a:pPr>
              <a:buFont typeface="Arial"/>
              <a:buChar char="•"/>
            </a:pPr>
            <a:r>
              <a:rPr lang="en-US" sz="2800" dirty="0"/>
              <a:t>Results for two sensors from two of the sites shown here</a:t>
            </a:r>
          </a:p>
          <a:p>
            <a:pPr>
              <a:buFont typeface="Arial"/>
              <a:buChar char="•"/>
            </a:pPr>
            <a:r>
              <a:rPr lang="en-US" sz="2800" dirty="0"/>
              <a:t>Other results showed areas of study to understand the site uncertainties better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E14319-60B3-48FF-A66C-FAC63E936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4521792"/>
            <a:ext cx="8787874" cy="364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B51FA0-7910-4B45-B857-B6D08F3BB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935990"/>
            <a:ext cx="8432800" cy="50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A00AE-0A90-4286-BB91-742E6E1CB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CPF can help assess the site uncertainties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5B6CE-8F78-41E3-BB0B-54084176F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78700"/>
            <a:ext cx="6019800" cy="6507480"/>
          </a:xfrm>
        </p:spPr>
        <p:txBody>
          <a:bodyPr/>
          <a:lstStyle/>
          <a:p>
            <a:r>
              <a:rPr lang="en-US" dirty="0" err="1" smtClean="0"/>
              <a:t>RadCalNet</a:t>
            </a:r>
            <a:r>
              <a:rPr lang="en-US" dirty="0" smtClean="0"/>
              <a:t> is relying </a:t>
            </a:r>
            <a:r>
              <a:rPr lang="en-US" dirty="0"/>
              <a:t>on process outlined in NPL </a:t>
            </a:r>
            <a:r>
              <a:rPr lang="en-US" i="1" dirty="0"/>
              <a:t>Uncertainty Analysis for Earth Observation</a:t>
            </a:r>
            <a:r>
              <a:rPr lang="en-US" dirty="0"/>
              <a:t> course (www.meteoc.org/training.html)</a:t>
            </a:r>
          </a:p>
          <a:p>
            <a:r>
              <a:rPr lang="en-US" dirty="0"/>
              <a:t>Uncertainty budget includes: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Instrumentation accuracy and repeatability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Data 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Spatial homogeneity of site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Radiative transfer code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Sampling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Processing assumptions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061200" y="5967611"/>
            <a:ext cx="73152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Analysis performed using a combination of literature, laboratory results, Monte Carlo analysis, image analyses</a:t>
            </a:r>
          </a:p>
        </p:txBody>
      </p:sp>
    </p:spTree>
    <p:extLst>
      <p:ext uri="{BB962C8B-B14F-4D97-AF65-F5344CB8AC3E}">
        <p14:creationId xmlns:p14="http://schemas.microsoft.com/office/powerpoint/2010/main" val="263028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 Railroad Valley and </a:t>
            </a:r>
            <a:r>
              <a:rPr lang="en-US" dirty="0" err="1"/>
              <a:t>Gobabeb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Overall site areas are on the order of 10 km by 10 km and both sites are suitable at the 500 m CPF resolution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77902"/>
            <a:ext cx="13167360" cy="5628738"/>
          </a:xfrm>
        </p:spPr>
        <p:txBody>
          <a:bodyPr/>
          <a:lstStyle/>
          <a:p>
            <a:r>
              <a:rPr lang="en-US" dirty="0" smtClean="0"/>
              <a:t>Railroad Valley should offer many opportunities because of its higher latitude but suffers greater cloud contamination than </a:t>
            </a:r>
            <a:r>
              <a:rPr lang="en-US" dirty="0" err="1" smtClean="0"/>
              <a:t>Gobabeb</a:t>
            </a:r>
            <a:endParaRPr lang="en-US" dirty="0" smtClean="0"/>
          </a:p>
          <a:p>
            <a:r>
              <a:rPr lang="en-US" dirty="0" err="1" smtClean="0"/>
              <a:t>Gobabeb</a:t>
            </a:r>
            <a:r>
              <a:rPr lang="en-US" dirty="0" smtClean="0"/>
              <a:t> has limited history but has excellent spatial and climatological characteristics</a:t>
            </a:r>
          </a:p>
          <a:p>
            <a:r>
              <a:rPr lang="en-US" dirty="0" smtClean="0"/>
              <a:t>Recommend collection of these two sites whenever possible and pointing should be used to obtain multi-angle views</a:t>
            </a:r>
          </a:p>
          <a:p>
            <a:r>
              <a:rPr lang="en-US" dirty="0" smtClean="0"/>
              <a:t>Along-track acquisitions of 10 km will be sufficient</a:t>
            </a:r>
          </a:p>
          <a:p>
            <a:r>
              <a:rPr lang="en-US" dirty="0" smtClean="0"/>
              <a:t>Pointing accuracy not important so long as knowledge meets current requirements</a:t>
            </a:r>
          </a:p>
        </p:txBody>
      </p:sp>
      <p:pic>
        <p:nvPicPr>
          <p:cNvPr id="6" name="Picture 5" descr="DR-Namibia (2012-09)-N26663_pano (Kopie).jpg">
            <a:extLst>
              <a:ext uri="{FF2B5EF4-FFF2-40B4-BE49-F238E27FC236}">
                <a16:creationId xmlns:a16="http://schemas.microsoft.com/office/drawing/2014/main" xmlns="" id="{2377448A-073C-4F3E-8244-11DD9DB5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0" y="7196768"/>
            <a:ext cx="7053056" cy="1032832"/>
          </a:xfrm>
          <a:prstGeom prst="rect">
            <a:avLst/>
          </a:prstGeom>
        </p:spPr>
      </p:pic>
      <p:pic>
        <p:nvPicPr>
          <p:cNvPr id="7" name="Picture 6" descr="Screen Shot 2015-11-13 at 09.08.29 .png">
            <a:extLst>
              <a:ext uri="{FF2B5EF4-FFF2-40B4-BE49-F238E27FC236}">
                <a16:creationId xmlns:a16="http://schemas.microsoft.com/office/drawing/2014/main" xmlns="" id="{E67F4492-6FEB-46AC-9F7A-0709AA94E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52" y="6193436"/>
            <a:ext cx="2192543" cy="2036163"/>
          </a:xfrm>
          <a:prstGeom prst="rect">
            <a:avLst/>
          </a:prstGeom>
        </p:spPr>
      </p:pic>
      <p:pic>
        <p:nvPicPr>
          <p:cNvPr id="22" name="Picture 21" descr="Screen Shot 2015-11-13 at 09.06.36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44" y="5914244"/>
            <a:ext cx="2764024" cy="2315355"/>
          </a:xfrm>
          <a:prstGeom prst="rect">
            <a:avLst/>
          </a:prstGeom>
        </p:spPr>
      </p:pic>
      <p:pic>
        <p:nvPicPr>
          <p:cNvPr id="23" name="Picture 22" descr="gbnm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241" y="5769112"/>
            <a:ext cx="2090159" cy="24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2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Recommended three sites for CPF planning purposes </a:t>
            </a:r>
            <a:r>
              <a:rPr lang="en-US" dirty="0" smtClean="0"/>
              <a:t>– Libya4 PICS; Railroad </a:t>
            </a:r>
            <a:r>
              <a:rPr lang="en-US" dirty="0"/>
              <a:t>Valley </a:t>
            </a:r>
            <a:r>
              <a:rPr lang="en-US" dirty="0" err="1" smtClean="0"/>
              <a:t>RadCalNet</a:t>
            </a:r>
            <a:r>
              <a:rPr lang="en-US" dirty="0" smtClean="0"/>
              <a:t>; </a:t>
            </a:r>
            <a:r>
              <a:rPr lang="en-US" dirty="0" err="1" smtClean="0"/>
              <a:t>Gobabeb</a:t>
            </a:r>
            <a:r>
              <a:rPr lang="en-US" dirty="0" smtClean="0"/>
              <a:t> </a:t>
            </a:r>
            <a:r>
              <a:rPr lang="en-US" dirty="0" err="1" smtClean="0"/>
              <a:t>RadCalNet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03119"/>
            <a:ext cx="13167360" cy="5607169"/>
          </a:xfrm>
        </p:spPr>
        <p:txBody>
          <a:bodyPr/>
          <a:lstStyle/>
          <a:p>
            <a:r>
              <a:rPr lang="en-US" dirty="0" smtClean="0"/>
              <a:t>PICS will need square scenes with repeatable centers at the km scale</a:t>
            </a:r>
          </a:p>
          <a:p>
            <a:r>
              <a:rPr lang="en-US" dirty="0" err="1" smtClean="0"/>
              <a:t>RadCalNet</a:t>
            </a:r>
            <a:r>
              <a:rPr lang="en-US" dirty="0" smtClean="0"/>
              <a:t> sites will need 10-km along track samples with geometric knowledge of current CPF requirements</a:t>
            </a:r>
          </a:p>
          <a:p>
            <a:r>
              <a:rPr lang="en-US" dirty="0" smtClean="0"/>
              <a:t>Site </a:t>
            </a:r>
            <a:r>
              <a:rPr lang="en-US" dirty="0"/>
              <a:t>characterization does not provide the same accuracy as direct </a:t>
            </a:r>
            <a:r>
              <a:rPr lang="en-US" dirty="0" err="1"/>
              <a:t>interconsistency</a:t>
            </a:r>
            <a:r>
              <a:rPr lang="en-US" dirty="0"/>
              <a:t> approaches</a:t>
            </a:r>
          </a:p>
          <a:p>
            <a:pPr lvl="1"/>
            <a:r>
              <a:rPr lang="en-US" dirty="0"/>
              <a:t>Fortunately, some sensors do not require full accuracy of CLARREO</a:t>
            </a:r>
          </a:p>
          <a:p>
            <a:pPr lvl="1"/>
            <a:r>
              <a:rPr lang="en-US" dirty="0"/>
              <a:t>Currently-used test sites would be understood to a level that should allow absolute calibrations rather than only trend analysis</a:t>
            </a:r>
          </a:p>
          <a:p>
            <a:pPr lvl="1"/>
            <a:r>
              <a:rPr lang="en-US" dirty="0"/>
              <a:t>Clearer understanding of Instrumented test sites and uncertainties caused by atmospheric and surface bi-directional effects</a:t>
            </a:r>
          </a:p>
          <a:p>
            <a:pPr lvl="1"/>
            <a:r>
              <a:rPr lang="en-US" dirty="0"/>
              <a:t>Nadir views by CPF will help with sites beyond the three listed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3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6D11987-D269-407D-9DD1-702363A2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CPF and land sensors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C7CBEA-7217-4E2D-97F7-4A47D34415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CPF can provide </a:t>
            </a:r>
            <a:r>
              <a:rPr lang="en-US" dirty="0" err="1" smtClean="0"/>
              <a:t>intercalibration</a:t>
            </a:r>
            <a:r>
              <a:rPr lang="en-US" dirty="0" smtClean="0"/>
              <a:t> data, characterize test sites, provide high quality data for algorithm evaluation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3A8D857-E273-4326-BB9E-520FBF9E5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13167360" cy="5788588"/>
          </a:xfrm>
        </p:spPr>
        <p:txBody>
          <a:bodyPr/>
          <a:lstStyle/>
          <a:p>
            <a:r>
              <a:rPr lang="en-US" dirty="0" smtClean="0"/>
              <a:t>Key issues to consider</a:t>
            </a:r>
          </a:p>
          <a:p>
            <a:pPr lvl="1"/>
            <a:r>
              <a:rPr lang="en-US" dirty="0" smtClean="0"/>
              <a:t>Expected constellations of land sensors</a:t>
            </a:r>
          </a:p>
          <a:p>
            <a:pPr lvl="1"/>
            <a:r>
              <a:rPr lang="en-US" dirty="0" smtClean="0"/>
              <a:t>Difference between absolute and relative radiometric calibration</a:t>
            </a:r>
          </a:p>
          <a:p>
            <a:pPr lvl="1"/>
            <a:r>
              <a:rPr lang="en-US" dirty="0" smtClean="0"/>
              <a:t>Pointing versus non-pointing activities</a:t>
            </a:r>
          </a:p>
          <a:p>
            <a:r>
              <a:rPr lang="en-US" dirty="0" smtClean="0"/>
              <a:t>Most of the discussion will concentrate on pointing versus non-pointing</a:t>
            </a:r>
          </a:p>
          <a:p>
            <a:pPr lvl="1"/>
            <a:r>
              <a:rPr lang="en-US" dirty="0" err="1" smtClean="0"/>
              <a:t>Psuedo</a:t>
            </a:r>
            <a:r>
              <a:rPr lang="en-US" dirty="0" smtClean="0"/>
              <a:t> Invariant Calibration Sites (PICS)</a:t>
            </a:r>
          </a:p>
          <a:p>
            <a:pPr lvl="1"/>
            <a:r>
              <a:rPr lang="en-US" dirty="0" smtClean="0"/>
              <a:t>Instrumented vicarious calibration sites</a:t>
            </a:r>
          </a:p>
          <a:p>
            <a:r>
              <a:rPr lang="en-US" dirty="0" smtClean="0"/>
              <a:t>Calibration of land imagers with direct </a:t>
            </a:r>
            <a:r>
              <a:rPr lang="en-US" dirty="0" err="1" smtClean="0"/>
              <a:t>intercalibration</a:t>
            </a:r>
            <a:r>
              <a:rPr lang="en-US" dirty="0" smtClean="0"/>
              <a:t> to CPF is not recommended</a:t>
            </a:r>
          </a:p>
          <a:p>
            <a:r>
              <a:rPr lang="en-US" dirty="0" smtClean="0"/>
              <a:t>Ensuring support for the land community to access nadir-view CPF data for </a:t>
            </a:r>
            <a:r>
              <a:rPr lang="en-US" dirty="0" err="1" smtClean="0"/>
              <a:t>intercalibration</a:t>
            </a:r>
            <a:r>
              <a:rPr lang="en-US" dirty="0" smtClean="0"/>
              <a:t> is an important role for CPF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4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DB136D6-3C9C-4C97-BFA2-F102C949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CPF and land sensors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C493E1A-743D-43A0-9049-3182F9BAD9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Land imagers are well suited for inter-</a:t>
            </a:r>
            <a:r>
              <a:rPr lang="en-US" dirty="0" smtClean="0"/>
              <a:t>calibration due to wide </a:t>
            </a:r>
            <a:r>
              <a:rPr lang="en-US" dirty="0"/>
              <a:t>range of </a:t>
            </a:r>
            <a:r>
              <a:rPr lang="en-US" dirty="0" smtClean="0"/>
              <a:t>experience, near-nadir views, </a:t>
            </a:r>
            <a:r>
              <a:rPr lang="en-US" dirty="0"/>
              <a:t>narrow swath systems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894160-9FC7-4857-AC45-500162623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13167360" cy="5824872"/>
          </a:xfrm>
        </p:spPr>
        <p:txBody>
          <a:bodyPr/>
          <a:lstStyle/>
          <a:p>
            <a:r>
              <a:rPr lang="en-US" dirty="0" smtClean="0"/>
              <a:t>Coordinating </a:t>
            </a:r>
            <a:r>
              <a:rPr lang="en-US" dirty="0"/>
              <a:t>with additional sensor teams </a:t>
            </a:r>
            <a:r>
              <a:rPr lang="en-US" dirty="0" smtClean="0"/>
              <a:t>for direct </a:t>
            </a:r>
            <a:r>
              <a:rPr lang="en-US" dirty="0" err="1" smtClean="0"/>
              <a:t>intercalibration</a:t>
            </a:r>
            <a:r>
              <a:rPr lang="en-US" dirty="0" smtClean="0"/>
              <a:t> will require </a:t>
            </a:r>
            <a:r>
              <a:rPr lang="en-US" dirty="0"/>
              <a:t>additional resources</a:t>
            </a:r>
          </a:p>
          <a:p>
            <a:pPr lvl="1"/>
            <a:r>
              <a:rPr lang="en-US" dirty="0"/>
              <a:t>Loss of direct benchmark measurements</a:t>
            </a:r>
          </a:p>
          <a:p>
            <a:pPr lvl="1"/>
            <a:r>
              <a:rPr lang="en-US" dirty="0"/>
              <a:t>Conflicts with other sensors for inter-calibration</a:t>
            </a:r>
          </a:p>
          <a:p>
            <a:r>
              <a:rPr lang="en-US" dirty="0"/>
              <a:t>Alternate approach </a:t>
            </a:r>
            <a:r>
              <a:rPr lang="en-US" dirty="0" smtClean="0"/>
              <a:t>to direct </a:t>
            </a:r>
            <a:r>
              <a:rPr lang="en-US" dirty="0" err="1" smtClean="0"/>
              <a:t>intercalibration</a:t>
            </a:r>
            <a:r>
              <a:rPr lang="en-US" dirty="0" smtClean="0"/>
              <a:t> </a:t>
            </a:r>
            <a:r>
              <a:rPr lang="en-US" dirty="0" smtClean="0"/>
              <a:t>is to provide support for opportunistic nadir-view, near coincident cases</a:t>
            </a:r>
          </a:p>
          <a:p>
            <a:pPr lvl="1"/>
            <a:r>
              <a:rPr lang="en-US" dirty="0" smtClean="0"/>
              <a:t>Mid</a:t>
            </a:r>
            <a:r>
              <a:rPr lang="en-US" dirty="0"/>
              <a:t>-inclination orbit provides </a:t>
            </a:r>
            <a:r>
              <a:rPr lang="en-US" dirty="0" smtClean="0"/>
              <a:t>multiple opportunities</a:t>
            </a:r>
          </a:p>
          <a:p>
            <a:pPr lvl="1"/>
            <a:r>
              <a:rPr lang="en-US" dirty="0" smtClean="0"/>
              <a:t>Tools already exist to provide the community with knowledge of </a:t>
            </a:r>
            <a:r>
              <a:rPr lang="en-US" dirty="0" err="1" smtClean="0"/>
              <a:t>intercalibration</a:t>
            </a:r>
            <a:r>
              <a:rPr lang="en-US" dirty="0" smtClean="0"/>
              <a:t> opportunities (e.g., CEOS COVE tool)</a:t>
            </a:r>
            <a:endParaRPr lang="en-US" dirty="0"/>
          </a:p>
          <a:p>
            <a:pPr lvl="1"/>
            <a:r>
              <a:rPr lang="en-US" dirty="0" smtClean="0"/>
              <a:t>Providing tools for band convolution, image registration, atmospheric and solar view corrections will benefit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xmlns="" id="{8AD60F1E-0235-4D43-8531-4A7FF4C4A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Accuracies for Land Applications</a:t>
            </a:r>
            <a:endParaRPr lang="en-US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xmlns="" id="{3B7290C0-57DE-4689-B532-6B0A4A6B80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are no current land applications that have shown a need for absolute uncertainty &lt;3% (k=1)</a:t>
            </a:r>
            <a:endParaRPr lang="en-US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xmlns="" id="{CDE8EACE-42CE-45A9-87B3-C114626D5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5522876" cy="5303520"/>
          </a:xfrm>
        </p:spPr>
        <p:txBody>
          <a:bodyPr/>
          <a:lstStyle/>
          <a:p>
            <a:r>
              <a:rPr lang="en-US" dirty="0"/>
              <a:t>Best </a:t>
            </a:r>
            <a:r>
              <a:rPr lang="en-US" dirty="0" smtClean="0"/>
              <a:t>current sensors </a:t>
            </a:r>
            <a:r>
              <a:rPr lang="en-US" dirty="0"/>
              <a:t>have reflectance uncertainty of 3.6% (k=2) in mid-</a:t>
            </a:r>
            <a:r>
              <a:rPr lang="en-US" dirty="0" smtClean="0"/>
              <a:t>visible</a:t>
            </a:r>
          </a:p>
          <a:p>
            <a:r>
              <a:rPr lang="en-US" dirty="0" err="1" smtClean="0"/>
              <a:t>Interconsistency</a:t>
            </a:r>
            <a:r>
              <a:rPr lang="en-US" dirty="0" smtClean="0"/>
              <a:t> has traditionally played a bigger role</a:t>
            </a:r>
          </a:p>
          <a:p>
            <a:r>
              <a:rPr lang="en-US" dirty="0" smtClean="0"/>
              <a:t>Should be kept in mind that many users will want </a:t>
            </a:r>
            <a:r>
              <a:rPr lang="en-US" b="1" dirty="0" smtClean="0"/>
              <a:t>identical</a:t>
            </a:r>
            <a:r>
              <a:rPr lang="en-US" dirty="0" smtClean="0"/>
              <a:t> results from multiple sensors when viewing the </a:t>
            </a:r>
            <a:r>
              <a:rPr lang="en-US" b="1" dirty="0" smtClean="0"/>
              <a:t>same</a:t>
            </a:r>
            <a:r>
              <a:rPr lang="en-US" dirty="0" smtClean="0"/>
              <a:t> scene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208BFB11-B7CC-4050-B0A3-0270EF5C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576" y="1846220"/>
            <a:ext cx="8564824" cy="51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0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Harmonized Landsat / Sentinel-2 </a:t>
            </a:r>
            <a:r>
              <a:rPr lang="en-US" dirty="0" smtClean="0"/>
              <a:t>Products - Laramie </a:t>
            </a:r>
            <a:r>
              <a:rPr lang="en-US" dirty="0"/>
              <a:t>County, </a:t>
            </a:r>
            <a:r>
              <a:rPr lang="en-US" dirty="0" smtClean="0"/>
              <a:t>WY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" r="1703"/>
          <a:stretch/>
        </p:blipFill>
        <p:spPr>
          <a:xfrm>
            <a:off x="3546761" y="972857"/>
            <a:ext cx="11083639" cy="7184175"/>
          </a:xfrm>
        </p:spPr>
      </p:pic>
      <p:sp>
        <p:nvSpPr>
          <p:cNvPr id="5" name="Rectangle 4"/>
          <p:cNvSpPr/>
          <p:nvPr/>
        </p:nvSpPr>
        <p:spPr>
          <a:xfrm>
            <a:off x="18147" y="3858202"/>
            <a:ext cx="48805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Noise in the plot at right can be due to</a:t>
            </a:r>
          </a:p>
          <a:p>
            <a:r>
              <a:rPr lang="en-US" sz="2400" dirty="0" smtClean="0"/>
              <a:t> - </a:t>
            </a:r>
            <a:r>
              <a:rPr lang="en-US" sz="2400" dirty="0" err="1" smtClean="0"/>
              <a:t>Intercalibration</a:t>
            </a:r>
            <a:r>
              <a:rPr lang="en-US" sz="2400" dirty="0" smtClean="0"/>
              <a:t> differences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 Residual spectral effects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 BRDF effects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- Residual atmospheric impacts</a:t>
            </a:r>
          </a:p>
          <a:p>
            <a:endParaRPr lang="en-US" sz="2400" dirty="0"/>
          </a:p>
          <a:p>
            <a:r>
              <a:rPr lang="en-US" sz="2400" dirty="0" smtClean="0"/>
              <a:t>Users will often want the differences to be forced to zero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78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versus not pointing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Rest of discussion will concentrate on a list of sites recommended for evaluation for land applications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957983"/>
            <a:ext cx="13167360" cy="6042575"/>
          </a:xfrm>
        </p:spPr>
        <p:txBody>
          <a:bodyPr/>
          <a:lstStyle/>
          <a:p>
            <a:r>
              <a:rPr lang="en-US" dirty="0" smtClean="0"/>
              <a:t>Propose a minimum list</a:t>
            </a:r>
          </a:p>
          <a:p>
            <a:pPr lvl="1"/>
            <a:r>
              <a:rPr lang="en-US" dirty="0" smtClean="0"/>
              <a:t>Smaller </a:t>
            </a:r>
            <a:r>
              <a:rPr lang="en-US" dirty="0"/>
              <a:t>number of sites with more extensive </a:t>
            </a:r>
            <a:r>
              <a:rPr lang="en-US" dirty="0" smtClean="0"/>
              <a:t>measurements better than many </a:t>
            </a:r>
            <a:r>
              <a:rPr lang="en-US" dirty="0"/>
              <a:t>sites with fewer measurements</a:t>
            </a:r>
          </a:p>
          <a:p>
            <a:pPr lvl="1"/>
            <a:r>
              <a:rPr lang="en-US" dirty="0"/>
              <a:t>Selected site should be acquired whenever allowed within the </a:t>
            </a:r>
            <a:r>
              <a:rPr lang="en-US" dirty="0" err="1" smtClean="0"/>
              <a:t>conops</a:t>
            </a:r>
            <a:endParaRPr lang="en-US" dirty="0" smtClean="0"/>
          </a:p>
          <a:p>
            <a:r>
              <a:rPr lang="en-US" dirty="0" smtClean="0"/>
              <a:t>Goals of collections will be to provide data to evaluate key uncertainties for a small number of widely-used sites</a:t>
            </a:r>
          </a:p>
          <a:p>
            <a:pPr lvl="1"/>
            <a:r>
              <a:rPr lang="en-US" dirty="0" smtClean="0"/>
              <a:t>Spectral effects – both atmospheric and surface</a:t>
            </a:r>
          </a:p>
          <a:p>
            <a:pPr lvl="1"/>
            <a:r>
              <a:rPr lang="en-US" dirty="0" smtClean="0"/>
              <a:t>BRDF effects</a:t>
            </a:r>
          </a:p>
          <a:p>
            <a:r>
              <a:rPr lang="en-US" dirty="0" smtClean="0"/>
              <a:t>BRDF characterization will drive the pointing of CPF</a:t>
            </a:r>
          </a:p>
          <a:p>
            <a:r>
              <a:rPr lang="en-US" dirty="0"/>
              <a:t>ISS </a:t>
            </a:r>
            <a:r>
              <a:rPr lang="en-US" dirty="0" err="1"/>
              <a:t>precessing</a:t>
            </a:r>
            <a:r>
              <a:rPr lang="en-US" dirty="0"/>
              <a:t> orbit and </a:t>
            </a:r>
            <a:r>
              <a:rPr lang="en-US" dirty="0" smtClean="0"/>
              <a:t>CPF pointing </a:t>
            </a:r>
            <a:r>
              <a:rPr lang="en-US" dirty="0"/>
              <a:t>capability offer numerous benefits for test site </a:t>
            </a:r>
            <a:r>
              <a:rPr lang="en-US" dirty="0" smtClean="0"/>
              <a:t>characterization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BFB586-0257-4E92-BE2C-A37C1FB1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Pseudo-Invariant Calibration Sites (PICS)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46EA379-BCB5-418F-B0BB-16791F8C7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28" y="750392"/>
            <a:ext cx="12298341" cy="1188720"/>
          </a:xfrm>
        </p:spPr>
        <p:txBody>
          <a:bodyPr/>
          <a:lstStyle/>
          <a:p>
            <a:r>
              <a:rPr lang="en-US" dirty="0" smtClean="0"/>
              <a:t>PICS used for more than two decades for trending data from single sensors as well as </a:t>
            </a:r>
            <a:r>
              <a:rPr lang="en-US" dirty="0" err="1" smtClean="0"/>
              <a:t>intercalibration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F1B993E-10A4-4182-BBB5-C55C04FEE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314" y="1885415"/>
            <a:ext cx="13389844" cy="6097001"/>
          </a:xfrm>
        </p:spPr>
        <p:txBody>
          <a:bodyPr/>
          <a:lstStyle/>
          <a:p>
            <a:r>
              <a:rPr lang="en-US" dirty="0" smtClean="0"/>
              <a:t>Most applications down select the dat</a:t>
            </a:r>
            <a:r>
              <a:rPr lang="en-US" dirty="0" smtClean="0"/>
              <a:t>a they use</a:t>
            </a:r>
          </a:p>
          <a:p>
            <a:pPr lvl="1"/>
            <a:r>
              <a:rPr lang="en-US" dirty="0" smtClean="0"/>
              <a:t>Limit range of incide</a:t>
            </a:r>
            <a:r>
              <a:rPr lang="en-US" dirty="0" smtClean="0"/>
              <a:t>nt solar zenith angles</a:t>
            </a:r>
          </a:p>
          <a:p>
            <a:pPr lvl="1"/>
            <a:r>
              <a:rPr lang="en-US" dirty="0" smtClean="0"/>
              <a:t>Limit view angles</a:t>
            </a:r>
          </a:p>
          <a:p>
            <a:r>
              <a:rPr lang="en-US" dirty="0" smtClean="0"/>
              <a:t>Modeling efforts rely on empirical fits and CPF can provide much better data for these data sets</a:t>
            </a:r>
          </a:p>
          <a:p>
            <a:r>
              <a:rPr lang="en-US" dirty="0" smtClean="0"/>
              <a:t>Recommend that CPF plan to schedule a single PICS for full characterization</a:t>
            </a:r>
          </a:p>
          <a:p>
            <a:pPr lvl="1"/>
            <a:r>
              <a:rPr lang="en-US" dirty="0" smtClean="0"/>
              <a:t>Use Libya</a:t>
            </a:r>
            <a:r>
              <a:rPr lang="en-US" dirty="0"/>
              <a:t>-</a:t>
            </a:r>
            <a:r>
              <a:rPr lang="en-US" dirty="0" smtClean="0"/>
              <a:t>4 for planning purposes</a:t>
            </a:r>
            <a:endParaRPr lang="en-US" dirty="0"/>
          </a:p>
          <a:p>
            <a:pPr lvl="1"/>
            <a:r>
              <a:rPr lang="en-US" dirty="0"/>
              <a:t>Maintain contact with CEOS WGCV and </a:t>
            </a:r>
            <a:r>
              <a:rPr lang="en-US" dirty="0" smtClean="0"/>
              <a:t>GSICS for updates on test site usage and areal coverage</a:t>
            </a:r>
          </a:p>
          <a:p>
            <a:r>
              <a:rPr lang="en-US" dirty="0" smtClean="0"/>
              <a:t>Acquisitions should provide square scene and collections at multiple </a:t>
            </a:r>
          </a:p>
          <a:p>
            <a:r>
              <a:rPr lang="en-US" dirty="0" smtClean="0"/>
              <a:t>Pointing requirements are order of </a:t>
            </a:r>
            <a:r>
              <a:rPr lang="en-US" dirty="0" err="1" smtClean="0"/>
              <a:t>kms</a:t>
            </a:r>
            <a:r>
              <a:rPr lang="en-US" dirty="0" smtClean="0"/>
              <a:t> relative to center o the site</a:t>
            </a:r>
            <a:endParaRPr lang="en-US" dirty="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9BEE0AED-F02C-4A6D-B19C-BE21DBFD33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48900" y="145136"/>
            <a:ext cx="4381500" cy="3454200"/>
            <a:chOff x="2112" y="672"/>
            <a:chExt cx="3648" cy="2876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xmlns="" id="{ED99C5D3-D072-4E1A-8498-5980FC71B88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12" y="672"/>
              <a:ext cx="3648" cy="2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D0DDE66-4CAC-4AF4-8A30-98C253C2C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2" y="672"/>
              <a:ext cx="1896" cy="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A49F452D-6061-44E5-9119-6C275772F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12" y="2027"/>
              <a:ext cx="1302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0873BD84-876B-4736-8754-846ACCE19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2713"/>
              <a:ext cx="112" cy="131"/>
            </a:xfrm>
            <a:custGeom>
              <a:avLst/>
              <a:gdLst/>
              <a:ahLst/>
              <a:cxnLst>
                <a:cxn ang="0">
                  <a:pos x="9" y="113"/>
                </a:cxn>
                <a:cxn ang="0">
                  <a:pos x="93" y="113"/>
                </a:cxn>
                <a:cxn ang="0">
                  <a:pos x="93" y="19"/>
                </a:cxn>
                <a:cxn ang="0">
                  <a:pos x="9" y="19"/>
                </a:cxn>
                <a:cxn ang="0">
                  <a:pos x="9" y="0"/>
                </a:cxn>
                <a:cxn ang="0">
                  <a:pos x="112" y="0"/>
                </a:cxn>
                <a:cxn ang="0">
                  <a:pos x="112" y="131"/>
                </a:cxn>
                <a:cxn ang="0">
                  <a:pos x="0" y="131"/>
                </a:cxn>
                <a:cxn ang="0">
                  <a:pos x="0" y="122"/>
                </a:cxn>
                <a:cxn ang="0">
                  <a:pos x="9" y="113"/>
                </a:cxn>
              </a:cxnLst>
              <a:rect l="0" t="0" r="r" b="b"/>
              <a:pathLst>
                <a:path w="112" h="131">
                  <a:moveTo>
                    <a:pt x="9" y="113"/>
                  </a:moveTo>
                  <a:lnTo>
                    <a:pt x="93" y="113"/>
                  </a:lnTo>
                  <a:lnTo>
                    <a:pt x="93" y="19"/>
                  </a:lnTo>
                  <a:lnTo>
                    <a:pt x="9" y="19"/>
                  </a:lnTo>
                  <a:lnTo>
                    <a:pt x="9" y="0"/>
                  </a:lnTo>
                  <a:lnTo>
                    <a:pt x="112" y="0"/>
                  </a:lnTo>
                  <a:lnTo>
                    <a:pt x="112" y="131"/>
                  </a:lnTo>
                  <a:lnTo>
                    <a:pt x="0" y="131"/>
                  </a:lnTo>
                  <a:lnTo>
                    <a:pt x="0" y="122"/>
                  </a:lnTo>
                  <a:lnTo>
                    <a:pt x="9" y="113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71E2B9CA-781A-489B-A9C2-6FC5DC49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2713"/>
              <a:ext cx="18" cy="122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8" y="122"/>
                </a:cxn>
                <a:cxn ang="0">
                  <a:pos x="0" y="1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8" y="10"/>
                </a:cxn>
              </a:cxnLst>
              <a:rect l="0" t="0" r="r" b="b"/>
              <a:pathLst>
                <a:path w="18" h="122">
                  <a:moveTo>
                    <a:pt x="18" y="10"/>
                  </a:moveTo>
                  <a:lnTo>
                    <a:pt x="18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84392816-A549-4D49-8379-082EDD846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2022"/>
              <a:ext cx="1527" cy="69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527" y="677"/>
                </a:cxn>
                <a:cxn ang="0">
                  <a:pos x="1517" y="696"/>
                </a:cxn>
                <a:cxn ang="0">
                  <a:pos x="0" y="19"/>
                </a:cxn>
                <a:cxn ang="0">
                  <a:pos x="10" y="0"/>
                </a:cxn>
              </a:cxnLst>
              <a:rect l="0" t="0" r="r" b="b"/>
              <a:pathLst>
                <a:path w="1527" h="696">
                  <a:moveTo>
                    <a:pt x="10" y="0"/>
                  </a:moveTo>
                  <a:lnTo>
                    <a:pt x="1527" y="677"/>
                  </a:lnTo>
                  <a:lnTo>
                    <a:pt x="1517" y="696"/>
                  </a:lnTo>
                  <a:lnTo>
                    <a:pt x="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59F36064-995F-432A-8A4E-570EA0C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" y="2830"/>
              <a:ext cx="1508" cy="720"/>
            </a:xfrm>
            <a:custGeom>
              <a:avLst/>
              <a:gdLst/>
              <a:ahLst/>
              <a:cxnLst>
                <a:cxn ang="0">
                  <a:pos x="1508" y="19"/>
                </a:cxn>
                <a:cxn ang="0">
                  <a:pos x="9" y="720"/>
                </a:cxn>
                <a:cxn ang="0">
                  <a:pos x="0" y="701"/>
                </a:cxn>
                <a:cxn ang="0">
                  <a:pos x="1498" y="0"/>
                </a:cxn>
                <a:cxn ang="0">
                  <a:pos x="1508" y="19"/>
                </a:cxn>
              </a:cxnLst>
              <a:rect l="0" t="0" r="r" b="b"/>
              <a:pathLst>
                <a:path w="1508" h="720">
                  <a:moveTo>
                    <a:pt x="1508" y="19"/>
                  </a:moveTo>
                  <a:lnTo>
                    <a:pt x="9" y="720"/>
                  </a:lnTo>
                  <a:lnTo>
                    <a:pt x="0" y="701"/>
                  </a:lnTo>
                  <a:lnTo>
                    <a:pt x="1498" y="0"/>
                  </a:lnTo>
                  <a:lnTo>
                    <a:pt x="1508" y="19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37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89" y="1258080"/>
            <a:ext cx="2459062" cy="1633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RadCalNet</a:t>
            </a:r>
            <a:r>
              <a:rPr lang="en-US" dirty="0"/>
              <a:t> is a network of automated radiometric calibration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2873520"/>
            <a:ext cx="7552681" cy="443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7" y="2549121"/>
            <a:ext cx="2407053" cy="1829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3768141"/>
            <a:ext cx="4258743" cy="29558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33950" y="845731"/>
            <a:ext cx="9382945" cy="1877423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en-US" b="1" dirty="0">
                <a:solidFill>
                  <a:srgbClr val="1818FF"/>
                </a:solidFill>
              </a:rPr>
              <a:t>Committee on Earth Observation Satellites Working Group on Calibration and Validation is working to network automated radiometric calibration sites to provide predicted top-of-atmosphere reflectance</a:t>
            </a:r>
          </a:p>
        </p:txBody>
      </p:sp>
      <p:pic>
        <p:nvPicPr>
          <p:cNvPr id="10" name="Picture 9" descr="LaCrau.png">
            <a:extLst>
              <a:ext uri="{FF2B5EF4-FFF2-40B4-BE49-F238E27FC236}">
                <a16:creationId xmlns:a16="http://schemas.microsoft.com/office/drawing/2014/main" xmlns="" id="{781FD5F6-F0CB-43EF-A579-4B76FB0C84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" y="4685047"/>
            <a:ext cx="2793313" cy="1184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930A59-1A86-419F-8F01-7BFB4435A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3" y="5702842"/>
            <a:ext cx="1968500" cy="21244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E4103F7-3D75-4279-8469-5C0145BF41D7}"/>
              </a:ext>
            </a:extLst>
          </p:cNvPr>
          <p:cNvSpPr/>
          <p:nvPr/>
        </p:nvSpPr>
        <p:spPr>
          <a:xfrm>
            <a:off x="3276823" y="7499664"/>
            <a:ext cx="9382945" cy="538595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RadCalNet</a:t>
            </a:r>
            <a:r>
              <a:rPr lang="en-US" b="1" dirty="0">
                <a:solidFill>
                  <a:srgbClr val="C00000"/>
                </a:solidFill>
              </a:rPr>
              <a:t> - Radiometric Calibration Network</a:t>
            </a:r>
          </a:p>
        </p:txBody>
      </p:sp>
    </p:spTree>
    <p:extLst>
      <p:ext uri="{BB962C8B-B14F-4D97-AF65-F5344CB8AC3E}">
        <p14:creationId xmlns:p14="http://schemas.microsoft.com/office/powerpoint/2010/main" val="366514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FB5AF-205A-4C9F-9A2B-9C6B87E9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On-site measurements with people are hard</a:t>
            </a:r>
          </a:p>
        </p:txBody>
      </p:sp>
      <p:pic>
        <p:nvPicPr>
          <p:cNvPr id="5" name="Picture 4" descr="LaCrau.png">
            <a:extLst>
              <a:ext uri="{FF2B5EF4-FFF2-40B4-BE49-F238E27FC236}">
                <a16:creationId xmlns:a16="http://schemas.microsoft.com/office/drawing/2014/main" xmlns="" id="{C0243DC4-F778-47DD-A5DB-6673EF3F3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9" y="4998559"/>
            <a:ext cx="7290483" cy="3091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EB620F-51ED-4A69-8F18-FD5252EB1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06" y="1248208"/>
            <a:ext cx="5502051" cy="365434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0F2D0167-06B2-4958-8B2C-4DF09D8E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051" y="60875"/>
            <a:ext cx="3374216" cy="25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3417BD-93AD-4110-98C5-72723E997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813" y="5089598"/>
            <a:ext cx="4128843" cy="3000157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8FCD5AE-54FA-40B0-A295-5BB20179A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8319" y="5089598"/>
            <a:ext cx="4128844" cy="3000157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FDA00F-2AD6-4513-8AFB-87AEB148C3D3}"/>
              </a:ext>
            </a:extLst>
          </p:cNvPr>
          <p:cNvSpPr txBox="1"/>
          <p:nvPr/>
        </p:nvSpPr>
        <p:spPr>
          <a:xfrm>
            <a:off x="6693428" y="6746888"/>
            <a:ext cx="2611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lte DIN 1451 Mittelschrift" panose="020B0603020202020204" pitchFamily="34" charset="0"/>
              </a:rPr>
              <a:t>TOA Spectral Radiance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B5525E-76E5-47E5-9851-5DDEA26ECFF7}"/>
              </a:ext>
            </a:extLst>
          </p:cNvPr>
          <p:cNvSpPr txBox="1"/>
          <p:nvPr/>
        </p:nvSpPr>
        <p:spPr>
          <a:xfrm>
            <a:off x="11175944" y="6670688"/>
            <a:ext cx="192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lte DIN 1451 Mittelschrift" panose="020B0603020202020204" pitchFamily="34" charset="0"/>
              </a:rPr>
              <a:t>TOA Reflectance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DC0FF7-96DD-44A9-997A-4B4F9988FEA1}"/>
              </a:ext>
            </a:extLst>
          </p:cNvPr>
          <p:cNvSpPr txBox="1"/>
          <p:nvPr/>
        </p:nvSpPr>
        <p:spPr>
          <a:xfrm>
            <a:off x="6655328" y="5318198"/>
            <a:ext cx="2975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lte DIN 1451 Mittelschrift" panose="020B0603020202020204" pitchFamily="34" charset="0"/>
              </a:rPr>
              <a:t>Landsat 8 OLI 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72ADEB-62D4-4F30-8081-1361DD990395}"/>
              </a:ext>
            </a:extLst>
          </p:cNvPr>
          <p:cNvSpPr txBox="1"/>
          <p:nvPr/>
        </p:nvSpPr>
        <p:spPr>
          <a:xfrm>
            <a:off x="191739" y="980680"/>
            <a:ext cx="6501689" cy="1877423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Automated field collections have been shown to provide results of similar accuracy as on-site personnel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17CD75-26B7-4776-8FBC-8DB4123B00AC}"/>
              </a:ext>
            </a:extLst>
          </p:cNvPr>
          <p:cNvSpPr txBox="1"/>
          <p:nvPr/>
        </p:nvSpPr>
        <p:spPr>
          <a:xfrm>
            <a:off x="3281535" y="3516471"/>
            <a:ext cx="3132272" cy="98487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ROSAS at La </a:t>
            </a:r>
            <a:r>
              <a:rPr lang="en-US" b="1" dirty="0" err="1">
                <a:solidFill>
                  <a:srgbClr val="C00000"/>
                </a:solidFill>
              </a:rPr>
              <a:t>Crau</a:t>
            </a:r>
            <a:r>
              <a:rPr lang="en-US" b="1" dirty="0">
                <a:solidFill>
                  <a:srgbClr val="C00000"/>
                </a:solidFill>
              </a:rPr>
              <a:t>, France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7EA57E-77B0-438C-9D9B-C19B0D66CD3F}"/>
              </a:ext>
            </a:extLst>
          </p:cNvPr>
          <p:cNvSpPr txBox="1"/>
          <p:nvPr/>
        </p:nvSpPr>
        <p:spPr>
          <a:xfrm>
            <a:off x="11763457" y="2602291"/>
            <a:ext cx="2693706" cy="1877423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RadCaTS</a:t>
            </a:r>
            <a:r>
              <a:rPr lang="en-US" b="1" dirty="0">
                <a:solidFill>
                  <a:srgbClr val="C00000"/>
                </a:solidFill>
              </a:rPr>
              <a:t> at Railroad Valley Playa, USA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A58888C-5B52-4905-9DD9-CD15341EBC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40" y="3008125"/>
            <a:ext cx="3078747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58316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ustom 1">
      <a:majorFont>
        <a:latin typeface="Calibri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39959</TotalTime>
  <Words>1107</Words>
  <Application>Microsoft Macintosh PowerPoint</Application>
  <PresentationFormat>Custom</PresentationFormat>
  <Paragraphs>120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Pixel</vt:lpstr>
      <vt:lpstr>Landsat &amp; surface sites inter-calibration needs and priorities</vt:lpstr>
      <vt:lpstr>CPF and land sensors</vt:lpstr>
      <vt:lpstr>CPF and land sensors</vt:lpstr>
      <vt:lpstr>Required Accuracies for Land Applications</vt:lpstr>
      <vt:lpstr>Harmonized Landsat / Sentinel-2 Products - Laramie County, WY</vt:lpstr>
      <vt:lpstr>Pointing versus not pointing</vt:lpstr>
      <vt:lpstr>Pseudo-Invariant Calibration Sites (PICS)</vt:lpstr>
      <vt:lpstr>RadCalNet is a network of automated radiometric calibration sites</vt:lpstr>
      <vt:lpstr>On-site measurements with people are hard</vt:lpstr>
      <vt:lpstr>RadCalNet Sites so far</vt:lpstr>
      <vt:lpstr>RadCalNet recently completed Beta Testing Phase</vt:lpstr>
      <vt:lpstr>CPF can help assess the site uncertainties</vt:lpstr>
      <vt:lpstr>Recommend Railroad Valley and Gobabeb</vt:lpstr>
      <vt:lpstr>Conclusions</vt:lpstr>
    </vt:vector>
  </TitlesOfParts>
  <Company>ASC-CSA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Heynen, Denis (ASC/CSA)</dc:creator>
  <cp:lastModifiedBy>Thome , Kurtis J. (GSFC-6180)</cp:lastModifiedBy>
  <cp:revision>640</cp:revision>
  <dcterms:created xsi:type="dcterms:W3CDTF">2016-06-07T18:36:13Z</dcterms:created>
  <dcterms:modified xsi:type="dcterms:W3CDTF">2017-11-16T13:31:32Z</dcterms:modified>
</cp:coreProperties>
</file>