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30" r:id="rId3"/>
    <p:sldId id="331" r:id="rId4"/>
    <p:sldId id="332" r:id="rId5"/>
    <p:sldId id="333" r:id="rId6"/>
    <p:sldId id="334" r:id="rId7"/>
    <p:sldId id="307" r:id="rId8"/>
    <p:sldId id="308" r:id="rId9"/>
    <p:sldId id="309" r:id="rId10"/>
    <p:sldId id="303" r:id="rId11"/>
    <p:sldId id="320" r:id="rId12"/>
    <p:sldId id="310" r:id="rId13"/>
    <p:sldId id="321" r:id="rId14"/>
    <p:sldId id="328" r:id="rId15"/>
    <p:sldId id="322" r:id="rId16"/>
    <p:sldId id="327" r:id="rId17"/>
    <p:sldId id="324" r:id="rId18"/>
    <p:sldId id="325" r:id="rId19"/>
    <p:sldId id="335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A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F215-D41B-443A-BB65-2E48AB22B3C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6575-51E4-4C38-A541-85432E40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F215-D41B-443A-BB65-2E48AB22B3C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6575-51E4-4C38-A541-85432E40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2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F215-D41B-443A-BB65-2E48AB22B3C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6575-51E4-4C38-A541-85432E40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6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F215-D41B-443A-BB65-2E48AB22B3C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6575-51E4-4C38-A541-85432E40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1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F215-D41B-443A-BB65-2E48AB22B3C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6575-51E4-4C38-A541-85432E40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0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F215-D41B-443A-BB65-2E48AB22B3C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6575-51E4-4C38-A541-85432E40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F215-D41B-443A-BB65-2E48AB22B3C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6575-51E4-4C38-A541-85432E40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9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F215-D41B-443A-BB65-2E48AB22B3C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6575-51E4-4C38-A541-85432E40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0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F215-D41B-443A-BB65-2E48AB22B3C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6575-51E4-4C38-A541-85432E40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F215-D41B-443A-BB65-2E48AB22B3C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6575-51E4-4C38-A541-85432E40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2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F215-D41B-443A-BB65-2E48AB22B3C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6575-51E4-4C38-A541-85432E40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F215-D41B-443A-BB65-2E48AB22B3C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6575-51E4-4C38-A541-85432E40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5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image" Target="../media/image3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7.jpeg"/><Relationship Id="rId7" Type="http://schemas.openxmlformats.org/officeDocument/2006/relationships/image" Target="../media/image14.wmf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1648900" y="1171778"/>
            <a:ext cx="9117643" cy="16002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Developing spectral polarization distribution models (PDMs) </a:t>
            </a:r>
            <a:r>
              <a:rPr lang="en-US" altLang="en-US" sz="32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for CLARREO inter-calibration applications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473975" y="2861208"/>
            <a:ext cx="480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dirty="0"/>
              <a:t>Wenbo Sun, Bruce Wielicki, and Constantine Lukashin</a:t>
            </a:r>
            <a:endParaRPr lang="en-US" altLang="en-US" sz="1400" dirty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21"/>
          <p:cNvSpPr txBox="1">
            <a:spLocks noChangeArrowheads="1"/>
          </p:cNvSpPr>
          <p:nvPr/>
        </p:nvSpPr>
        <p:spPr bwMode="auto">
          <a:xfrm>
            <a:off x="2215788" y="3416069"/>
            <a:ext cx="7239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FF"/>
                </a:solidFill>
              </a:rPr>
              <a:t>  Introduction</a:t>
            </a:r>
          </a:p>
          <a:p>
            <a:pPr eaLnBrk="1" hangingPunct="1"/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FF"/>
                </a:solidFill>
              </a:rPr>
              <a:t>  Radiation polarization fundamentals</a:t>
            </a:r>
          </a:p>
          <a:p>
            <a:pPr eaLnBrk="1" hangingPunct="1"/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FF"/>
                </a:solidFill>
                <a:cs typeface="Arial" panose="020B0604020202020204" pitchFamily="34" charset="0"/>
              </a:rPr>
              <a:t>  Correction of measurement errors caused by polarization of light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FF"/>
                </a:solidFill>
              </a:rPr>
              <a:t>  The adding-doubling radiative transfer model (ADRTM)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FF"/>
                </a:solidFill>
              </a:rPr>
              <a:t>  Modeling polarized radiation for various scene 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types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600" b="1" dirty="0" smtClean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 Procedure </a:t>
            </a:r>
            <a:r>
              <a:rPr lang="en-US" altLang="en-US" sz="1600" b="1" dirty="0">
                <a:solidFill>
                  <a:srgbClr val="0000FF"/>
                </a:solidFill>
              </a:rPr>
              <a:t>for correction of satellite data with PDMs</a:t>
            </a:r>
          </a:p>
          <a:p>
            <a:pPr eaLnBrk="1" hangingPunct="1"/>
            <a:endParaRPr lang="en-US" altLang="en-US" sz="16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FF"/>
                </a:solidFill>
              </a:rPr>
              <a:t>  Summary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0911" y="1347958"/>
            <a:ext cx="9628755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CLARREO Pathfinder Inter-calibration Workshop November </a:t>
            </a: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14-16, 2017 in Hampton, VA. </a:t>
            </a:r>
            <a:endParaRPr lang="en-US" sz="1200" i="1" dirty="0">
              <a:solidFill>
                <a:srgbClr val="FF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35756" y="1103627"/>
            <a:ext cx="991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Comparing model results with satellite data at a wavelength of 490 </a:t>
            </a:r>
            <a:r>
              <a:rPr lang="en-US" sz="1600" b="1" dirty="0">
                <a:solidFill>
                  <a:srgbClr val="0000FF"/>
                </a:solidFill>
              </a:rPr>
              <a:t>nm </a:t>
            </a:r>
            <a:r>
              <a:rPr lang="en-US" sz="1600" b="1" dirty="0" smtClean="0">
                <a:solidFill>
                  <a:srgbClr val="0000FF"/>
                </a:solidFill>
              </a:rPr>
              <a:t>and a SZA of 27.57 </a:t>
            </a:r>
            <a:r>
              <a:rPr lang="en-US" sz="1600" b="1" dirty="0" err="1" smtClean="0">
                <a:solidFill>
                  <a:srgbClr val="0000FF"/>
                </a:solidFill>
              </a:rPr>
              <a:t>deg</a:t>
            </a:r>
            <a:r>
              <a:rPr lang="en-US" sz="1600" b="1" dirty="0" smtClean="0">
                <a:solidFill>
                  <a:srgbClr val="0000FF"/>
                </a:solidFill>
              </a:rPr>
              <a:t> for evergreen broad-leaf trees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068414"/>
              </p:ext>
            </p:extLst>
          </p:nvPr>
        </p:nvGraphicFramePr>
        <p:xfrm>
          <a:off x="751075" y="3899499"/>
          <a:ext cx="2913083" cy="223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2" name="Graph" r:id="rId3" imgW="3901320" imgH="2986920" progId="Origin50.Graph">
                  <p:embed/>
                </p:oleObj>
              </mc:Choice>
              <mc:Fallback>
                <p:oleObj name="Graph" r:id="rId3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075" y="3899499"/>
                        <a:ext cx="2913083" cy="223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014673"/>
              </p:ext>
            </p:extLst>
          </p:nvPr>
        </p:nvGraphicFramePr>
        <p:xfrm>
          <a:off x="3314884" y="3927823"/>
          <a:ext cx="2942938" cy="225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3" name="Graph" r:id="rId5" imgW="3901320" imgH="2986920" progId="Origin50.Graph">
                  <p:embed/>
                </p:oleObj>
              </mc:Choice>
              <mc:Fallback>
                <p:oleObj name="Graph" r:id="rId5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4884" y="3927823"/>
                        <a:ext cx="2942938" cy="2253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102227"/>
              </p:ext>
            </p:extLst>
          </p:nvPr>
        </p:nvGraphicFramePr>
        <p:xfrm>
          <a:off x="5935663" y="3942515"/>
          <a:ext cx="2960742" cy="226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4" name="Graph" r:id="rId7" imgW="3901320" imgH="2986920" progId="Origin50.Graph">
                  <p:embed/>
                </p:oleObj>
              </mc:Choice>
              <mc:Fallback>
                <p:oleObj name="Graph" r:id="rId7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35663" y="3942515"/>
                        <a:ext cx="2960742" cy="2266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478592"/>
              </p:ext>
            </p:extLst>
          </p:nvPr>
        </p:nvGraphicFramePr>
        <p:xfrm>
          <a:off x="704330" y="1739585"/>
          <a:ext cx="2979930" cy="228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5" name="Graph" r:id="rId9" imgW="3901320" imgH="2986920" progId="Origin50.Graph">
                  <p:embed/>
                </p:oleObj>
              </mc:Choice>
              <mc:Fallback>
                <p:oleObj name="Graph" r:id="rId9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4330" y="1739585"/>
                        <a:ext cx="2979930" cy="2281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305457"/>
              </p:ext>
            </p:extLst>
          </p:nvPr>
        </p:nvGraphicFramePr>
        <p:xfrm>
          <a:off x="3314883" y="1739585"/>
          <a:ext cx="2979931" cy="228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6" name="Graph" r:id="rId11" imgW="3901320" imgH="2986920" progId="Origin50.Graph">
                  <p:embed/>
                </p:oleObj>
              </mc:Choice>
              <mc:Fallback>
                <p:oleObj name="Graph" r:id="rId11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14883" y="1739585"/>
                        <a:ext cx="2979931" cy="2281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862429"/>
              </p:ext>
            </p:extLst>
          </p:nvPr>
        </p:nvGraphicFramePr>
        <p:xfrm>
          <a:off x="5931120" y="1739585"/>
          <a:ext cx="2965285" cy="227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7" name="Graph" r:id="rId13" imgW="3901320" imgH="2986920" progId="Origin50.Graph">
                  <p:embed/>
                </p:oleObj>
              </mc:Choice>
              <mc:Fallback>
                <p:oleObj name="Graph" r:id="rId13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31120" y="1739585"/>
                        <a:ext cx="2965285" cy="227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142465"/>
              </p:ext>
            </p:extLst>
          </p:nvPr>
        </p:nvGraphicFramePr>
        <p:xfrm>
          <a:off x="8686800" y="1739585"/>
          <a:ext cx="4397077" cy="336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8" name="Graph" r:id="rId15" imgW="3901320" imgH="2986920" progId="Origin50.Graph">
                  <p:embed/>
                </p:oleObj>
              </mc:Choice>
              <mc:Fallback>
                <p:oleObj name="Graph" r:id="rId15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86800" y="1739585"/>
                        <a:ext cx="4397077" cy="3366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391818"/>
              </p:ext>
            </p:extLst>
          </p:nvPr>
        </p:nvGraphicFramePr>
        <p:xfrm>
          <a:off x="8686800" y="3920835"/>
          <a:ext cx="4429876" cy="339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69" name="Graph" r:id="rId17" imgW="3901320" imgH="2986920" progId="Origin50.Graph">
                  <p:embed/>
                </p:oleObj>
              </mc:Choice>
              <mc:Fallback>
                <p:oleObj name="Graph" r:id="rId17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686800" y="3920835"/>
                        <a:ext cx="4429876" cy="3391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4933" y="803721"/>
            <a:ext cx="9912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Comparing model results with satellite data at a wavelength of 670 </a:t>
            </a:r>
            <a:r>
              <a:rPr lang="en-US" sz="1600" b="1" dirty="0">
                <a:solidFill>
                  <a:srgbClr val="0000FF"/>
                </a:solidFill>
              </a:rPr>
              <a:t>nm </a:t>
            </a:r>
            <a:r>
              <a:rPr lang="en-US" sz="1600" b="1" dirty="0" smtClean="0">
                <a:solidFill>
                  <a:srgbClr val="0000FF"/>
                </a:solidFill>
              </a:rPr>
              <a:t>and a SZA of 43.61 </a:t>
            </a:r>
            <a:r>
              <a:rPr lang="en-US" sz="1600" b="1" dirty="0" err="1" smtClean="0">
                <a:solidFill>
                  <a:srgbClr val="0000FF"/>
                </a:solidFill>
              </a:rPr>
              <a:t>deg</a:t>
            </a:r>
            <a:r>
              <a:rPr lang="en-US" sz="1600" b="1" dirty="0" smtClean="0">
                <a:solidFill>
                  <a:srgbClr val="0000FF"/>
                </a:solidFill>
              </a:rPr>
              <a:t> for grassland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94" y="3471517"/>
            <a:ext cx="2930920" cy="2246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257" y="3471517"/>
            <a:ext cx="2930919" cy="2246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941" y="3472224"/>
            <a:ext cx="2929998" cy="2245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729" y="1225471"/>
            <a:ext cx="2831947" cy="2165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94" y="1144760"/>
            <a:ext cx="2930920" cy="2246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256" y="1144760"/>
            <a:ext cx="2930919" cy="2246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253" y="1170007"/>
            <a:ext cx="2873684" cy="2202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0729" y="3471517"/>
            <a:ext cx="2896204" cy="22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679737"/>
              </p:ext>
            </p:extLst>
          </p:nvPr>
        </p:nvGraphicFramePr>
        <p:xfrm>
          <a:off x="1739900" y="1219200"/>
          <a:ext cx="4737100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2" name="Graph" r:id="rId3" imgW="3901440" imgH="2987040" progId="Origin50.Graph">
                  <p:embed/>
                </p:oleObj>
              </mc:Choice>
              <mc:Fallback>
                <p:oleObj name="Graph" r:id="rId3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219200"/>
                        <a:ext cx="4737100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373617"/>
              </p:ext>
            </p:extLst>
          </p:nvPr>
        </p:nvGraphicFramePr>
        <p:xfrm>
          <a:off x="4581526" y="1219201"/>
          <a:ext cx="3082925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3" name="Graph" r:id="rId5" imgW="3901320" imgH="2986920" progId="Origin50.Graph">
                  <p:embed/>
                </p:oleObj>
              </mc:Choice>
              <mc:Fallback>
                <p:oleObj name="Graph" r:id="rId5" imgW="3901320" imgH="29869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6" y="1219201"/>
                        <a:ext cx="3082925" cy="251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3"/>
          <p:cNvGraphicFramePr>
            <a:graphicFrameLocks noChangeAspect="1"/>
          </p:cNvGraphicFramePr>
          <p:nvPr/>
        </p:nvGraphicFramePr>
        <p:xfrm>
          <a:off x="1739900" y="3648075"/>
          <a:ext cx="312420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4" name="Graph" r:id="rId7" imgW="3901440" imgH="2987040" progId="Origin50.Graph">
                  <p:embed/>
                </p:oleObj>
              </mc:Choice>
              <mc:Fallback>
                <p:oleObj name="Graph" r:id="rId7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3648075"/>
                        <a:ext cx="3124200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4"/>
          <p:cNvGraphicFramePr>
            <a:graphicFrameLocks noChangeAspect="1"/>
          </p:cNvGraphicFramePr>
          <p:nvPr/>
        </p:nvGraphicFramePr>
        <p:xfrm>
          <a:off x="4562476" y="3705226"/>
          <a:ext cx="3159125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5" name="Graph" r:id="rId9" imgW="3901440" imgH="2987040" progId="Origin50.Graph">
                  <p:embed/>
                </p:oleObj>
              </mc:Choice>
              <mc:Fallback>
                <p:oleObj name="Graph" r:id="rId9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6" y="3705226"/>
                        <a:ext cx="3159125" cy="251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13"/>
          <p:cNvGraphicFramePr>
            <a:graphicFrameLocks noChangeAspect="1"/>
          </p:cNvGraphicFramePr>
          <p:nvPr/>
        </p:nvGraphicFramePr>
        <p:xfrm>
          <a:off x="7302500" y="1192213"/>
          <a:ext cx="3441700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6" name="Graph" r:id="rId11" imgW="3901440" imgH="2987040" progId="Origin50.Graph">
                  <p:embed/>
                </p:oleObj>
              </mc:Choice>
              <mc:Fallback>
                <p:oleObj name="Graph" r:id="rId11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1192213"/>
                        <a:ext cx="3441700" cy="253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7"/>
          <p:cNvGraphicFramePr>
            <a:graphicFrameLocks noChangeAspect="1"/>
          </p:cNvGraphicFramePr>
          <p:nvPr/>
        </p:nvGraphicFramePr>
        <p:xfrm>
          <a:off x="7299326" y="3690939"/>
          <a:ext cx="3508375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7" name="Graph" r:id="rId13" imgW="3901440" imgH="2987040" progId="Origin50.Graph">
                  <p:embed/>
                </p:oleObj>
              </mc:Choice>
              <mc:Fallback>
                <p:oleObj name="Graph" r:id="rId13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6" y="3690939"/>
                        <a:ext cx="3508375" cy="255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028912" y="634424"/>
            <a:ext cx="8473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Comparing </a:t>
            </a:r>
            <a:r>
              <a:rPr lang="en-US" sz="1600" b="1" dirty="0" smtClean="0">
                <a:solidFill>
                  <a:srgbClr val="0000FF"/>
                </a:solidFill>
              </a:rPr>
              <a:t>ADRTM results </a:t>
            </a:r>
            <a:r>
              <a:rPr lang="en-US" sz="1600" b="1" dirty="0">
                <a:solidFill>
                  <a:srgbClr val="0000FF"/>
                </a:solidFill>
              </a:rPr>
              <a:t>with </a:t>
            </a:r>
            <a:r>
              <a:rPr lang="en-US" sz="1600" b="1" dirty="0" smtClean="0">
                <a:solidFill>
                  <a:srgbClr val="0000FF"/>
                </a:solidFill>
              </a:rPr>
              <a:t>PARASOL data </a:t>
            </a:r>
            <a:r>
              <a:rPr lang="en-US" sz="1600" b="1" dirty="0">
                <a:solidFill>
                  <a:srgbClr val="0000FF"/>
                </a:solidFill>
              </a:rPr>
              <a:t>at a wavelength of </a:t>
            </a:r>
            <a:r>
              <a:rPr lang="en-US" sz="1600" b="1" dirty="0" smtClean="0">
                <a:solidFill>
                  <a:srgbClr val="0000FF"/>
                </a:solidFill>
              </a:rPr>
              <a:t>865 </a:t>
            </a:r>
            <a:r>
              <a:rPr lang="en-US" sz="1600" b="1" dirty="0">
                <a:solidFill>
                  <a:srgbClr val="0000FF"/>
                </a:solidFill>
              </a:rPr>
              <a:t>nm and a SZA of 5</a:t>
            </a:r>
            <a:r>
              <a:rPr lang="en-US" sz="1600" b="1" dirty="0" smtClean="0">
                <a:solidFill>
                  <a:srgbClr val="0000FF"/>
                </a:solidFill>
              </a:rPr>
              <a:t>4 </a:t>
            </a:r>
            <a:r>
              <a:rPr lang="en-US" sz="1600" b="1" dirty="0" err="1">
                <a:solidFill>
                  <a:srgbClr val="0000FF"/>
                </a:solidFill>
              </a:rPr>
              <a:t>deg</a:t>
            </a:r>
            <a:r>
              <a:rPr lang="en-US" sz="1600" b="1" dirty="0">
                <a:solidFill>
                  <a:srgbClr val="0000FF"/>
                </a:solidFill>
              </a:rPr>
              <a:t> for </a:t>
            </a:r>
            <a:r>
              <a:rPr lang="en-US" sz="1600" b="1" dirty="0" smtClean="0">
                <a:solidFill>
                  <a:srgbClr val="0000FF"/>
                </a:solidFill>
              </a:rPr>
              <a:t>water clouds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4121" y="1229637"/>
            <a:ext cx="6163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Spectral reflectance and degree of polarization of solar radiation from </a:t>
            </a:r>
          </a:p>
          <a:p>
            <a:pPr algn="ctr"/>
            <a:r>
              <a:rPr lang="en-US" sz="1600" b="1" dirty="0" smtClean="0">
                <a:solidFill>
                  <a:srgbClr val="00B0F0"/>
                </a:solidFill>
              </a:rPr>
              <a:t>oceans </a:t>
            </a: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57" y="1576227"/>
            <a:ext cx="5114702" cy="3910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90" y="1576227"/>
            <a:ext cx="5185591" cy="39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4539" y="5190919"/>
            <a:ext cx="751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Phase function and degree of linear polarization of different natural particles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91" y="1882880"/>
            <a:ext cx="8791575" cy="2943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47621" y="6272014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(Stam et al. 2004)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90709" y="1255548"/>
            <a:ext cx="4745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Why upper layer molecules have strong polarization? 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0764" y="839968"/>
            <a:ext cx="6163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Spectral reflectance and degree of polarization of solar radiation from </a:t>
            </a:r>
          </a:p>
          <a:p>
            <a:pPr algn="ctr"/>
            <a:r>
              <a:rPr lang="en-US" sz="1600" b="1" dirty="0" smtClean="0">
                <a:solidFill>
                  <a:srgbClr val="FFC000"/>
                </a:solidFill>
              </a:rPr>
              <a:t>desert </a:t>
            </a:r>
            <a:endParaRPr lang="en-US" sz="16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89" y="1424743"/>
            <a:ext cx="5259414" cy="4021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662" y="1424743"/>
            <a:ext cx="5259414" cy="40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4805" y="1085821"/>
            <a:ext cx="6163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Spectral reflectance and degree of polarization of solar radiation from 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s</a:t>
            </a:r>
            <a:r>
              <a:rPr lang="en-US" sz="1600" b="1" dirty="0" smtClean="0">
                <a:solidFill>
                  <a:srgbClr val="00B050"/>
                </a:solidFill>
              </a:rPr>
              <a:t>ummer evergreen broad-leaf forest 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22" y="1802129"/>
            <a:ext cx="5190554" cy="396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01" y="1802128"/>
            <a:ext cx="5185592" cy="396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9627" y="1203808"/>
            <a:ext cx="6163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Spectral reflectance and degree of polarization of solar radiation from 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s</a:t>
            </a:r>
            <a:r>
              <a:rPr lang="en-US" sz="1600" b="1" dirty="0" smtClean="0">
                <a:solidFill>
                  <a:srgbClr val="00B050"/>
                </a:solidFill>
              </a:rPr>
              <a:t>ummer grassland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99" y="1788583"/>
            <a:ext cx="5159021" cy="3944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368" y="1788583"/>
            <a:ext cx="5159020" cy="39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2879" y="953194"/>
            <a:ext cx="6163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Spectral reflectance and degree of polarization of solar radiation from </a:t>
            </a:r>
          </a:p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hick water clouds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07" y="1537969"/>
            <a:ext cx="5917111" cy="45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504696" y="1466194"/>
            <a:ext cx="6791502" cy="4067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4515" y="1518424"/>
            <a:ext cx="3588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Data/File Structure of the PDMs</a:t>
            </a:r>
            <a:endParaRPr lang="en-US" sz="2000" b="1" dirty="0"/>
          </a:p>
        </p:txBody>
      </p:sp>
      <p:sp>
        <p:nvSpPr>
          <p:cNvPr id="3" name="Oval 2"/>
          <p:cNvSpPr/>
          <p:nvPr/>
        </p:nvSpPr>
        <p:spPr>
          <a:xfrm>
            <a:off x="3504695" y="3045048"/>
            <a:ext cx="1141281" cy="660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Scenetype</a:t>
            </a:r>
            <a:r>
              <a:rPr lang="en-US" dirty="0" smtClean="0"/>
              <a:t> 1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24043" y="3165016"/>
            <a:ext cx="472217" cy="10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9759" y="2972097"/>
            <a:ext cx="1349256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Program for </a:t>
            </a:r>
            <a:r>
              <a:rPr lang="en-US" dirty="0" err="1" smtClean="0"/>
              <a:t>PolCorrect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58107" y="3217817"/>
            <a:ext cx="225163" cy="1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36682" y="3551901"/>
            <a:ext cx="2251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153038" y="2806056"/>
            <a:ext cx="1141281" cy="660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SZA 1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251801" y="2908791"/>
            <a:ext cx="472217" cy="10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681499" y="2475907"/>
            <a:ext cx="1141281" cy="660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Band 1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832988" y="2591818"/>
            <a:ext cx="472217" cy="10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15413" y="2120967"/>
            <a:ext cx="1641826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VAZ ……….</a:t>
            </a:r>
            <a:endParaRPr lang="en-US" dirty="0"/>
          </a:p>
          <a:p>
            <a:r>
              <a:rPr lang="en-US" dirty="0" smtClean="0"/>
              <a:t>VZA  </a:t>
            </a:r>
            <a:r>
              <a:rPr lang="en-US" dirty="0" smtClean="0">
                <a:solidFill>
                  <a:srgbClr val="FF0000"/>
                </a:solidFill>
              </a:rPr>
              <a:t>DOP/AOLP</a:t>
            </a:r>
          </a:p>
          <a:p>
            <a:r>
              <a:rPr lang="en-US" dirty="0" smtClean="0"/>
              <a:t> ……  ………………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347449" y="3596991"/>
            <a:ext cx="752461" cy="423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SZA 2</a:t>
            </a:r>
            <a:endParaRPr lang="en-US" sz="1200" dirty="0"/>
          </a:p>
        </p:txBody>
      </p:sp>
      <p:sp>
        <p:nvSpPr>
          <p:cNvPr id="41" name="Oval 40"/>
          <p:cNvSpPr/>
          <p:nvPr/>
        </p:nvSpPr>
        <p:spPr>
          <a:xfrm>
            <a:off x="5574842" y="4240764"/>
            <a:ext cx="403522" cy="368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3" name="Oval 42"/>
          <p:cNvSpPr/>
          <p:nvPr/>
        </p:nvSpPr>
        <p:spPr>
          <a:xfrm>
            <a:off x="3699104" y="3823614"/>
            <a:ext cx="752461" cy="423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Scene type 2</a:t>
            </a:r>
            <a:endParaRPr lang="en-US" sz="1000" dirty="0"/>
          </a:p>
        </p:txBody>
      </p:sp>
      <p:sp>
        <p:nvSpPr>
          <p:cNvPr id="45" name="Oval 44"/>
          <p:cNvSpPr/>
          <p:nvPr/>
        </p:nvSpPr>
        <p:spPr>
          <a:xfrm>
            <a:off x="3976743" y="5037972"/>
            <a:ext cx="197181" cy="186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289070" y="3215247"/>
            <a:ext cx="559676" cy="196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877002" y="3285915"/>
            <a:ext cx="752461" cy="423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</a:t>
            </a:r>
            <a:r>
              <a:rPr lang="en-US" sz="900" dirty="0" smtClean="0"/>
              <a:t>and 2</a:t>
            </a:r>
            <a:endParaRPr lang="en-US" sz="900" dirty="0"/>
          </a:p>
        </p:txBody>
      </p:sp>
      <p:sp>
        <p:nvSpPr>
          <p:cNvPr id="51" name="Oval 50"/>
          <p:cNvSpPr/>
          <p:nvPr/>
        </p:nvSpPr>
        <p:spPr>
          <a:xfrm>
            <a:off x="6920591" y="3859358"/>
            <a:ext cx="624523" cy="387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B</a:t>
            </a:r>
            <a:r>
              <a:rPr lang="en-US" sz="600" dirty="0" smtClean="0"/>
              <a:t>and 3</a:t>
            </a:r>
            <a:endParaRPr lang="en-US" sz="600" dirty="0"/>
          </a:p>
        </p:txBody>
      </p:sp>
      <p:sp>
        <p:nvSpPr>
          <p:cNvPr id="52" name="Oval 51"/>
          <p:cNvSpPr/>
          <p:nvPr/>
        </p:nvSpPr>
        <p:spPr>
          <a:xfrm>
            <a:off x="5705407" y="4884538"/>
            <a:ext cx="197181" cy="186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8305205" y="3216307"/>
            <a:ext cx="1641826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VAZ ……….</a:t>
            </a:r>
            <a:endParaRPr lang="en-US" dirty="0"/>
          </a:p>
          <a:p>
            <a:r>
              <a:rPr lang="en-US" dirty="0" smtClean="0"/>
              <a:t>VZA  </a:t>
            </a:r>
            <a:r>
              <a:rPr lang="en-US" dirty="0" smtClean="0">
                <a:solidFill>
                  <a:srgbClr val="FF0000"/>
                </a:solidFill>
              </a:rPr>
              <a:t>DOP/AOLP</a:t>
            </a:r>
          </a:p>
          <a:p>
            <a:r>
              <a:rPr lang="en-US" dirty="0" smtClean="0"/>
              <a:t> ……  ………………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315413" y="4311647"/>
            <a:ext cx="1641826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VAZ ……….</a:t>
            </a:r>
            <a:endParaRPr lang="en-US" dirty="0"/>
          </a:p>
          <a:p>
            <a:r>
              <a:rPr lang="en-US" dirty="0" smtClean="0"/>
              <a:t>VZA  </a:t>
            </a:r>
            <a:r>
              <a:rPr lang="en-US" dirty="0" smtClean="0">
                <a:solidFill>
                  <a:srgbClr val="FF0000"/>
                </a:solidFill>
              </a:rPr>
              <a:t>DOP/AOLP</a:t>
            </a:r>
          </a:p>
          <a:p>
            <a:r>
              <a:rPr lang="en-US" dirty="0" smtClean="0"/>
              <a:t> ……  ………………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645311" y="3515649"/>
            <a:ext cx="659894" cy="36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535395" y="4137847"/>
            <a:ext cx="769810" cy="365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251801" y="3380759"/>
            <a:ext cx="668790" cy="505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873572" y="4450479"/>
            <a:ext cx="403522" cy="368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6" name="Oval 75"/>
          <p:cNvSpPr/>
          <p:nvPr/>
        </p:nvSpPr>
        <p:spPr>
          <a:xfrm>
            <a:off x="7074351" y="4431401"/>
            <a:ext cx="403522" cy="368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7" name="Oval 76"/>
          <p:cNvSpPr/>
          <p:nvPr/>
        </p:nvSpPr>
        <p:spPr>
          <a:xfrm>
            <a:off x="7177521" y="5061373"/>
            <a:ext cx="197181" cy="186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1908851" y="1550312"/>
            <a:ext cx="1349256" cy="86177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Reflectance</a:t>
            </a:r>
          </a:p>
          <a:p>
            <a:r>
              <a:rPr lang="en-US" sz="1000" dirty="0" err="1" smtClean="0"/>
              <a:t>SceneID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SZA</a:t>
            </a:r>
          </a:p>
          <a:p>
            <a:r>
              <a:rPr lang="en-US" sz="1000" dirty="0" smtClean="0"/>
              <a:t>Wavelength</a:t>
            </a:r>
          </a:p>
          <a:p>
            <a:r>
              <a:rPr lang="en-US" sz="1000" dirty="0" smtClean="0"/>
              <a:t>(VZA, VAZ)</a:t>
            </a:r>
            <a:endParaRPr lang="en-US" sz="1000" dirty="0"/>
          </a:p>
        </p:txBody>
      </p:sp>
      <p:cxnSp>
        <p:nvCxnSpPr>
          <p:cNvPr id="81" name="Straight Arrow Connector 80"/>
          <p:cNvCxnSpPr>
            <a:stCxn id="79" idx="2"/>
            <a:endCxn id="16" idx="0"/>
          </p:cNvCxnSpPr>
          <p:nvPr/>
        </p:nvCxnSpPr>
        <p:spPr>
          <a:xfrm>
            <a:off x="2583479" y="2412086"/>
            <a:ext cx="908" cy="56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908851" y="4526753"/>
            <a:ext cx="1349256" cy="86177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Corrected Reflectance</a:t>
            </a:r>
          </a:p>
          <a:p>
            <a:r>
              <a:rPr lang="en-US" sz="1000" dirty="0" err="1" smtClean="0"/>
              <a:t>SceneID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SZA</a:t>
            </a:r>
          </a:p>
          <a:p>
            <a:r>
              <a:rPr lang="en-US" sz="1000" dirty="0" smtClean="0"/>
              <a:t>Wavelength </a:t>
            </a:r>
          </a:p>
          <a:p>
            <a:r>
              <a:rPr lang="en-US" sz="1000" dirty="0" smtClean="0"/>
              <a:t>(VZA, VAZ)</a:t>
            </a:r>
            <a:endParaRPr lang="en-US" sz="1000" dirty="0"/>
          </a:p>
        </p:txBody>
      </p:sp>
      <p:cxnSp>
        <p:nvCxnSpPr>
          <p:cNvPr id="83" name="Straight Arrow Connector 82"/>
          <p:cNvCxnSpPr>
            <a:stCxn id="16" idx="2"/>
          </p:cNvCxnSpPr>
          <p:nvPr/>
        </p:nvCxnSpPr>
        <p:spPr>
          <a:xfrm>
            <a:off x="2584387" y="3895427"/>
            <a:ext cx="415" cy="622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428617" y="581678"/>
            <a:ext cx="7943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Procedure for correction of satellite data with PDMs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533401"/>
            <a:ext cx="8785225" cy="708025"/>
          </a:xfrm>
          <a:noFill/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  <a:endParaRPr lang="uk-UA" altLang="en-US" sz="2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483" name="Rectangle 13"/>
          <p:cNvSpPr>
            <a:spLocks noChangeArrowheads="1"/>
          </p:cNvSpPr>
          <p:nvPr/>
        </p:nvSpPr>
        <p:spPr bwMode="auto">
          <a:xfrm>
            <a:off x="1368162" y="1613952"/>
            <a:ext cx="8382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rgbClr val="002060"/>
                </a:solidFill>
              </a:rPr>
              <a:t>Climatology requires highly accurate solar radiation data for climate trend.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rgbClr val="002060"/>
                </a:solidFill>
              </a:rPr>
              <a:t>Solar radiation from the Earth is polarized by Earth-atmosphere system during reflection and scattering.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rgbClr val="002060"/>
                </a:solidFill>
              </a:rPr>
              <a:t>Many satellite sensors have some polarization dependence. To ensure the accuracy of data, Polarization Distribution Models (PDMs) are needed to correct the polarization-induced error in </a:t>
            </a:r>
            <a:r>
              <a:rPr lang="en-US" altLang="en-US" dirty="0" smtClean="0">
                <a:solidFill>
                  <a:srgbClr val="002060"/>
                </a:solidFill>
              </a:rPr>
              <a:t>measurements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rgbClr val="002060"/>
                </a:solidFill>
              </a:rPr>
              <a:t>Empirical PDMs based on PARASOL data only have 3 channels, cannot be applied to all solar/viewing angles and other wavelengths. 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endParaRPr lang="en-US" altLang="en-US" dirty="0">
              <a:solidFill>
                <a:srgbClr val="002060"/>
              </a:solidFill>
            </a:endParaRP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solidFill>
                  <a:srgbClr val="002060"/>
                </a:solidFill>
              </a:rPr>
              <a:t>PDMs, </a:t>
            </a:r>
            <a:r>
              <a:rPr lang="en-US" altLang="en-US" dirty="0">
                <a:solidFill>
                  <a:srgbClr val="002060"/>
                </a:solidFill>
              </a:rPr>
              <a:t>based on RT models </a:t>
            </a:r>
            <a:r>
              <a:rPr lang="en-US" altLang="en-US" dirty="0" smtClean="0">
                <a:solidFill>
                  <a:srgbClr val="002060"/>
                </a:solidFill>
              </a:rPr>
              <a:t>checked </a:t>
            </a:r>
            <a:r>
              <a:rPr lang="en-US" altLang="en-US" smtClean="0">
                <a:solidFill>
                  <a:srgbClr val="002060"/>
                </a:solidFill>
              </a:rPr>
              <a:t>by measurements</a:t>
            </a:r>
            <a:r>
              <a:rPr lang="en-US" altLang="en-US" dirty="0" smtClean="0">
                <a:solidFill>
                  <a:srgbClr val="002060"/>
                </a:solidFill>
              </a:rPr>
              <a:t>, over </a:t>
            </a:r>
            <a:r>
              <a:rPr lang="en-US" altLang="en-US" dirty="0">
                <a:solidFill>
                  <a:srgbClr val="002060"/>
                </a:solidFill>
              </a:rPr>
              <a:t>whole solar spectra and  all incidence and viewing geometries are </a:t>
            </a:r>
            <a:r>
              <a:rPr lang="en-US" altLang="en-US" dirty="0" smtClean="0">
                <a:solidFill>
                  <a:srgbClr val="002060"/>
                </a:solidFill>
              </a:rPr>
              <a:t>needed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>
                <a:solidFill>
                  <a:srgbClr val="002060"/>
                </a:solidFill>
              </a:rPr>
              <a:t>for correction of polarization-induced measurement errors.</a:t>
            </a:r>
          </a:p>
        </p:txBody>
      </p:sp>
    </p:spTree>
    <p:extLst>
      <p:ext uri="{BB962C8B-B14F-4D97-AF65-F5344CB8AC3E}">
        <p14:creationId xmlns:p14="http://schemas.microsoft.com/office/powerpoint/2010/main" val="15230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3695" y="369219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Conclusion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290" y="865260"/>
            <a:ext cx="103576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polarization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states of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reflected solar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spectra for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 Earth scenes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modeled for CLARREO PDMs.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 a special scene type, strongly polarizes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light.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all other scene types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CPF orbits only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strongly polarize light at wavelengths shorter than approximately 0.9 microns.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PDM programs are ready for CPF. Polarization correction program is also completed.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pectral PDMs reduce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risk of the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CPF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mission by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correcting measurement errors due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the polarization of spectrally-resolved reflected solar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radiation.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290" y="3512138"/>
            <a:ext cx="12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3290" y="3950222"/>
            <a:ext cx="99066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Wenbo Sun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Rosemary R. Baize,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Gorden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Videen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Yongxiang Hu, and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Qiang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Fu, “A method to retrieve super-thin cloud optical depth over ocean background with polarized sunlight”,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Atmos. Chem. Phys.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15, 11909-11918,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10.5194/acp-15-11909-2015 (2015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Wenbo Sun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Rosemary R. Baize, Constantine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Lukashin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and Yongxiang Hu, “Deriving polarization properties of desert-reflected solar spectra with PARASOL data”,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Atmos. Chem. Phys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.15, 7725-7734,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10.5194/acp-15-7725-2015 (2015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Wenbo Sun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Constantine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Lukashin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Rosemary R. Baize, and Daniel Goldin, “Modeling polarized solar radiation for CLARREO inter-calibration applications: Validation with PARASOL data,”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Quant. </a:t>
            </a:r>
            <a:r>
              <a:rPr lang="en-US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Spectrosc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Radiat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Transfer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150, 121-133 (2015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Wenbo Sun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Gorden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Videen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and Michael I.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Mishchenko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“Detecting super-thin clouds with polarized sunlight,” </a:t>
            </a:r>
            <a:r>
              <a:rPr lang="en-US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Geophy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Res. Lett.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41, 688-693,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10.1002/2013GL058840 (2014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Wenbo Sun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Constantine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Lukashin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“Modeling polarized solar radiation from ocean-atmosphere system for CLARREO inter-calibration applications,”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Atmos. Chem. Phys.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13, 10303-10324,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10.5194/acp-13-10303-2013 (2013)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5095876" y="5527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3"/>
          <a:stretch>
            <a:fillRect/>
          </a:stretch>
        </p:blipFill>
        <p:spPr bwMode="auto">
          <a:xfrm>
            <a:off x="2035175" y="1555751"/>
            <a:ext cx="45339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6705600" y="2971801"/>
            <a:ext cx="3810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Effect of measurement accuracy for reflected solar radiance on both climate trend accuracy (vertical axis) as well as the time to detect trends (horizontal axis).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(Wielicki et al. BAMS 2013).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The green vertical line for reflected solar shows the range of CMIP3 climate model simulations.</a:t>
            </a: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789" y="576264"/>
            <a:ext cx="8478837" cy="708025"/>
          </a:xfrm>
          <a:noFill/>
        </p:spPr>
        <p:txBody>
          <a:bodyPr/>
          <a:lstStyle/>
          <a:p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Climate trend detection needs highly accurate measurements</a:t>
            </a:r>
            <a:endParaRPr lang="uk-UA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1828800"/>
            <a:ext cx="5712045" cy="4386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2608943"/>
            <a:ext cx="3078747" cy="32799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599" y="776515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002060"/>
                </a:solidFill>
              </a:rPr>
              <a:t>Sensors with polarization dependence have errors in their measurements due to the polarization of incidence.</a:t>
            </a:r>
          </a:p>
        </p:txBody>
      </p:sp>
    </p:spTree>
    <p:extLst>
      <p:ext uri="{BB962C8B-B14F-4D97-AF65-F5344CB8AC3E}">
        <p14:creationId xmlns:p14="http://schemas.microsoft.com/office/powerpoint/2010/main" val="28912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220" t="16380" r="19626" b="16380"/>
          <a:stretch/>
        </p:blipFill>
        <p:spPr>
          <a:xfrm>
            <a:off x="1920195" y="3702050"/>
            <a:ext cx="2667000" cy="2590801"/>
          </a:xfrm>
          <a:prstGeom prst="rect">
            <a:avLst/>
          </a:prstGeom>
        </p:spPr>
      </p:pic>
      <p:sp>
        <p:nvSpPr>
          <p:cNvPr id="1031" name="TextBox 15"/>
          <p:cNvSpPr txBox="1">
            <a:spLocks noChangeArrowheads="1"/>
          </p:cNvSpPr>
          <p:nvPr/>
        </p:nvSpPr>
        <p:spPr bwMode="auto">
          <a:xfrm>
            <a:off x="2590800" y="990601"/>
            <a:ext cx="716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2060"/>
                </a:solidFill>
              </a:rPr>
              <a:t>Any arbitrarily polarized incoherent radiation can be represented by the linear sum of an unpolarized part and a 100% polarized part as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05200" y="1837532"/>
          <a:ext cx="4876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1" name="Equation" r:id="rId4" imgW="2882880" imgH="990360" progId="Equation.3">
                  <p:embed/>
                </p:oleObj>
              </mc:Choice>
              <mc:Fallback>
                <p:oleObj name="Equation" r:id="rId4" imgW="28828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837532"/>
                        <a:ext cx="48768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850721" y="3733801"/>
          <a:ext cx="36877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2" name="Equation" r:id="rId6" imgW="1955520" imgH="291960" progId="Equation.3">
                  <p:embed/>
                </p:oleObj>
              </mc:Choice>
              <mc:Fallback>
                <p:oleObj name="Equation" r:id="rId6" imgW="1955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721" y="3733801"/>
                        <a:ext cx="3687763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850721" y="4343401"/>
          <a:ext cx="47672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3" name="Equation" r:id="rId8" imgW="2527200" imgH="291960" progId="Equation.3">
                  <p:embed/>
                </p:oleObj>
              </mc:Choice>
              <mc:Fallback>
                <p:oleObj name="Equation" r:id="rId8" imgW="2527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721" y="4343401"/>
                        <a:ext cx="4767263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850720" y="5029200"/>
          <a:ext cx="30368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4" name="Equation" r:id="rId10" imgW="1600200" imgH="304560" progId="Equation.3">
                  <p:embed/>
                </p:oleObj>
              </mc:Choice>
              <mc:Fallback>
                <p:oleObj name="Equation" r:id="rId10" imgW="1600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720" y="5029200"/>
                        <a:ext cx="3036888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2"/>
          <p:cNvGraphicFramePr>
            <a:graphicFrameLocks noChangeAspect="1"/>
          </p:cNvGraphicFramePr>
          <p:nvPr/>
        </p:nvGraphicFramePr>
        <p:xfrm>
          <a:off x="4850721" y="5562600"/>
          <a:ext cx="14398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5" name="Equation" r:id="rId12" imgW="825480" imgH="419040" progId="Equation.3">
                  <p:embed/>
                </p:oleObj>
              </mc:Choice>
              <mc:Fallback>
                <p:oleObj name="Equation" r:id="rId12" imgW="82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721" y="5562600"/>
                        <a:ext cx="143986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Box 21"/>
          <p:cNvSpPr txBox="1">
            <a:spLocks noChangeArrowheads="1"/>
          </p:cNvSpPr>
          <p:nvPr/>
        </p:nvSpPr>
        <p:spPr bwMode="auto">
          <a:xfrm>
            <a:off x="2974049" y="318836"/>
            <a:ext cx="6396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Radiation polarization fundamentals</a:t>
            </a:r>
          </a:p>
        </p:txBody>
      </p:sp>
    </p:spTree>
    <p:extLst>
      <p:ext uri="{BB962C8B-B14F-4D97-AF65-F5344CB8AC3E}">
        <p14:creationId xmlns:p14="http://schemas.microsoft.com/office/powerpoint/2010/main" val="27827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itle 1"/>
          <p:cNvSpPr txBox="1">
            <a:spLocks/>
          </p:cNvSpPr>
          <p:nvPr/>
        </p:nvSpPr>
        <p:spPr bwMode="auto">
          <a:xfrm>
            <a:off x="1651907" y="287678"/>
            <a:ext cx="8743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Correction of measurement errors caused by polarization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3722688" y="1974851"/>
          <a:ext cx="233521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1" name="Equation" r:id="rId3" imgW="1498600" imgH="419100" progId="Equation.3">
                  <p:embed/>
                </p:oleObj>
              </mc:Choice>
              <mc:Fallback>
                <p:oleObj name="Equation" r:id="rId3" imgW="149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1974851"/>
                        <a:ext cx="2335212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381375" y="1509712"/>
            <a:ext cx="5424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Correction of polarization error in intensity is done as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733800" y="2743200"/>
          <a:ext cx="30289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2" name="Equation" r:id="rId5" imgW="1943100" imgH="482600" progId="Equation.3">
                  <p:embed/>
                </p:oleObj>
              </mc:Choice>
              <mc:Fallback>
                <p:oleObj name="Equation" r:id="rId5" imgW="1943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30289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3752851" y="4152900"/>
          <a:ext cx="36798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3" name="Equation" r:id="rId7" imgW="2336800" imgH="393700" progId="Equation.3">
                  <p:embed/>
                </p:oleObj>
              </mc:Choice>
              <mc:Fallback>
                <p:oleObj name="Equation" r:id="rId7" imgW="2336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1" y="4152900"/>
                        <a:ext cx="36798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381375" y="3616326"/>
            <a:ext cx="6096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Relative error of measured intensity due to polarization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2286000" y="4940301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Instruments with 3% of polarization dependence have ~1% uncertainty solely due to a 30% DOP of light!</a:t>
            </a:r>
          </a:p>
        </p:txBody>
      </p:sp>
    </p:spTree>
    <p:extLst>
      <p:ext uri="{BB962C8B-B14F-4D97-AF65-F5344CB8AC3E}">
        <p14:creationId xmlns:p14="http://schemas.microsoft.com/office/powerpoint/2010/main" val="14987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2607522" y="467359"/>
            <a:ext cx="7080250" cy="6136641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002060"/>
                </a:solidFill>
                <a:ea typeface="ＭＳ Ｐゴシック" pitchFamily="34" charset="-128"/>
              </a:rPr>
              <a:t>1. </a:t>
            </a:r>
            <a:r>
              <a:rPr lang="en-US" sz="1600" b="1" dirty="0">
                <a:solidFill>
                  <a:srgbClr val="002060"/>
                </a:solidFill>
                <a:ea typeface="ＭＳ Ｐゴシック" pitchFamily="34" charset="-128"/>
              </a:rPr>
              <a:t>ADRTM: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dirty="0">
                <a:solidFill>
                  <a:srgbClr val="002060"/>
                </a:solidFill>
                <a:ea typeface="ＭＳ Ｐゴシック" pitchFamily="34" charset="-128"/>
              </a:rPr>
              <a:t>    </a:t>
            </a: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This can calculate full Stokes parameters  (I, Q, U, V). 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2060"/>
                </a:solidFill>
                <a:ea typeface="ＭＳ Ｐゴシック" pitchFamily="34" charset="-128"/>
              </a:rPr>
              <a:t>2. Atmospheric profiles: 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dirty="0">
                <a:solidFill>
                  <a:srgbClr val="002060"/>
                </a:solidFill>
                <a:ea typeface="ＭＳ Ｐゴシック" pitchFamily="34" charset="-128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Any atmosphere profile.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2060"/>
                </a:solidFill>
                <a:ea typeface="ＭＳ Ｐゴシック" pitchFamily="34" charset="-128"/>
              </a:rPr>
              <a:t>3. Spectral gas absorption: 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     Line-by-Line and </a:t>
            </a:r>
            <a:r>
              <a:rPr lang="en-US" sz="1600" b="1" i="1" dirty="0">
                <a:solidFill>
                  <a:srgbClr val="00B050"/>
                </a:solidFill>
                <a:ea typeface="ＭＳ Ｐゴシック" pitchFamily="34" charset="-128"/>
              </a:rPr>
              <a:t>k</a:t>
            </a: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-distribution plus ozone cross-section table.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2060"/>
                </a:solidFill>
                <a:ea typeface="ＭＳ Ｐゴシック" pitchFamily="34" charset="-128"/>
              </a:rPr>
              <a:t>4. Molecular scattering: 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dirty="0">
                <a:solidFill>
                  <a:srgbClr val="0070C0"/>
                </a:solidFill>
                <a:ea typeface="ＭＳ Ｐゴシック" pitchFamily="34" charset="-128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Rayleigh with depolarization factor.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2060"/>
                </a:solidFill>
                <a:ea typeface="ＭＳ Ｐゴシック" pitchFamily="34" charset="-128"/>
              </a:rPr>
              <a:t>5. Particulate absorption and scattering:  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dirty="0">
                <a:solidFill>
                  <a:srgbClr val="002060"/>
                </a:solidFill>
                <a:ea typeface="ＭＳ Ｐゴシック" pitchFamily="34" charset="-128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Mie for water clouds (Gamma size distribution); 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dirty="0">
                <a:solidFill>
                  <a:srgbClr val="0070C0"/>
                </a:solidFill>
                <a:ea typeface="ＭＳ Ｐゴシック" pitchFamily="34" charset="-128"/>
              </a:rPr>
              <a:t>     </a:t>
            </a:r>
            <a:r>
              <a:rPr lang="en-US" sz="1600" b="1" dirty="0" smtClean="0">
                <a:solidFill>
                  <a:srgbClr val="00B050"/>
                </a:solidFill>
                <a:ea typeface="ＭＳ Ｐゴシック" pitchFamily="34" charset="-128"/>
              </a:rPr>
              <a:t>FDTD/DDA for </a:t>
            </a: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aerosols</a:t>
            </a:r>
            <a:r>
              <a:rPr lang="en-US" sz="1600" b="1" dirty="0" smtClean="0">
                <a:solidFill>
                  <a:srgbClr val="00B050"/>
                </a:solidFill>
                <a:ea typeface="ＭＳ Ｐゴシック" pitchFamily="34" charset="-128"/>
              </a:rPr>
              <a:t>;</a:t>
            </a:r>
            <a:endParaRPr lang="en-US" sz="160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dirty="0">
                <a:solidFill>
                  <a:srgbClr val="FF0000"/>
                </a:solidFill>
                <a:ea typeface="ＭＳ Ｐゴシック" pitchFamily="34" charset="-128"/>
              </a:rPr>
              <a:t>     </a:t>
            </a:r>
            <a:r>
              <a:rPr lang="en-US" sz="1600" b="1" dirty="0" smtClean="0">
                <a:solidFill>
                  <a:srgbClr val="00B050"/>
                </a:solidFill>
                <a:ea typeface="ＭＳ Ｐゴシック" pitchFamily="34" charset="-128"/>
              </a:rPr>
              <a:t>FDTD and GOM </a:t>
            </a: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for ice </a:t>
            </a:r>
            <a:r>
              <a:rPr lang="en-US" sz="1600" b="1" dirty="0" smtClean="0">
                <a:solidFill>
                  <a:srgbClr val="00B050"/>
                </a:solidFill>
                <a:ea typeface="ＭＳ Ｐゴシック" pitchFamily="34" charset="-128"/>
              </a:rPr>
              <a:t>clouds</a:t>
            </a: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ea typeface="ＭＳ Ｐゴシック" pitchFamily="34" charset="-128"/>
              </a:rPr>
              <a:t>(dataset from Baum).</a:t>
            </a:r>
            <a:endParaRPr lang="en-US" sz="1600" b="1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2060"/>
                </a:solidFill>
                <a:ea typeface="ＭＳ Ｐゴシック" pitchFamily="34" charset="-128"/>
              </a:rPr>
              <a:t>6. Surface reflection model: </a:t>
            </a:r>
            <a:endParaRPr lang="en-US" sz="1600" b="1" dirty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70C0"/>
                </a:solidFill>
                <a:ea typeface="ＭＳ Ｐゴシック" pitchFamily="34" charset="-128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Cox &amp; </a:t>
            </a:r>
            <a:r>
              <a:rPr lang="en-US" sz="1600" b="1" dirty="0" err="1">
                <a:solidFill>
                  <a:srgbClr val="00B050"/>
                </a:solidFill>
                <a:ea typeface="ＭＳ Ｐゴシック" pitchFamily="34" charset="-128"/>
              </a:rPr>
              <a:t>Munk</a:t>
            </a: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 with Gram-</a:t>
            </a:r>
            <a:r>
              <a:rPr lang="en-US" sz="1600" b="1" dirty="0" err="1">
                <a:solidFill>
                  <a:srgbClr val="00B050"/>
                </a:solidFill>
                <a:ea typeface="ＭＳ Ｐゴシック" pitchFamily="34" charset="-128"/>
              </a:rPr>
              <a:t>Charlier</a:t>
            </a: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 expansion plus foam for ocean;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     Wave shadowing effect is integrated in the ocean surface model;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     Lambert model for water-leaving radiance from ocean water </a:t>
            </a:r>
            <a:r>
              <a:rPr lang="en-US" sz="1600" b="1" dirty="0" smtClean="0">
                <a:solidFill>
                  <a:srgbClr val="00B050"/>
                </a:solidFill>
                <a:ea typeface="ＭＳ Ｐゴシック" pitchFamily="34" charset="-128"/>
              </a:rPr>
              <a:t>volume</a:t>
            </a: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;</a:t>
            </a:r>
            <a:endParaRPr lang="en-US" sz="16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FF0000"/>
                </a:solidFill>
                <a:ea typeface="ＭＳ Ｐゴシック" pitchFamily="34" charset="-128"/>
              </a:rPr>
              <a:t>     </a:t>
            </a:r>
            <a:r>
              <a:rPr lang="en-US" sz="1600" b="1" dirty="0" smtClean="0">
                <a:solidFill>
                  <a:srgbClr val="00B050"/>
                </a:solidFill>
                <a:ea typeface="ＭＳ Ｐゴシック" pitchFamily="34" charset="-128"/>
              </a:rPr>
              <a:t>Rough-surface model for desert/bare land;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ea typeface="ＭＳ Ｐゴシック" pitchFamily="34" charset="-128"/>
              </a:rPr>
              <a:t>    Rough-surface model for evergreen broad-leaf trees and grassland;</a:t>
            </a:r>
          </a:p>
          <a:p>
            <a:pPr marL="514350" indent="-514350" algn="l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1600" b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a typeface="ＭＳ Ｐゴシック" pitchFamily="34" charset="-128"/>
              </a:rPr>
              <a:t>   Models for other vegetation land and snow surface are under development.</a:t>
            </a:r>
          </a:p>
          <a:p>
            <a:pPr marL="514350" indent="-514350" algn="l">
              <a:lnSpc>
                <a:spcPct val="80000"/>
              </a:lnSpc>
              <a:defRPr/>
            </a:pPr>
            <a:endParaRPr lang="en-US" sz="16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514350" indent="-514350" algn="l">
              <a:lnSpc>
                <a:spcPct val="80000"/>
              </a:lnSpc>
              <a:defRPr/>
            </a:pPr>
            <a:endParaRPr lang="en-US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2070947" y="49107"/>
            <a:ext cx="815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FF"/>
                </a:solidFill>
                <a:cs typeface="Arial" panose="020B0604020202020204" pitchFamily="34" charset="0"/>
              </a:rPr>
              <a:t>Status of the adding-doubling radiative transfer model (ADRTM) </a:t>
            </a:r>
          </a:p>
        </p:txBody>
      </p:sp>
    </p:spTree>
    <p:extLst>
      <p:ext uri="{BB962C8B-B14F-4D97-AF65-F5344CB8AC3E}">
        <p14:creationId xmlns:p14="http://schemas.microsoft.com/office/powerpoint/2010/main" val="14254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61" y="1546094"/>
            <a:ext cx="3736400" cy="2455171"/>
          </a:xfrm>
          <a:prstGeom prst="rect">
            <a:avLst/>
          </a:prstGeom>
        </p:spPr>
      </p:pic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1333605" y="1402137"/>
            <a:ext cx="9542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 layer of super-thin cirrus </a:t>
            </a: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is </a:t>
            </a:r>
            <a:r>
              <a:rPr lang="en-US" alt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added in </a:t>
            </a: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ADRTM to approach to the PARASOL data for “clear” sky</a:t>
            </a:r>
            <a:endParaRPr lang="en-US" altLang="en-US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14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23954"/>
              </p:ext>
            </p:extLst>
          </p:nvPr>
        </p:nvGraphicFramePr>
        <p:xfrm>
          <a:off x="1059952" y="1571414"/>
          <a:ext cx="3420337" cy="240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62" name="Graph" r:id="rId4" imgW="3901440" imgH="2987040" progId="Origin50.Graph">
                  <p:embed/>
                </p:oleObj>
              </mc:Choice>
              <mc:Fallback>
                <p:oleObj name="Graph" r:id="rId4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952" y="1571414"/>
                        <a:ext cx="3420337" cy="2404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658287"/>
              </p:ext>
            </p:extLst>
          </p:nvPr>
        </p:nvGraphicFramePr>
        <p:xfrm>
          <a:off x="4373722" y="1571414"/>
          <a:ext cx="3420337" cy="240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63" name="Graph" r:id="rId6" imgW="3901440" imgH="2987040" progId="Origin50.Graph">
                  <p:embed/>
                </p:oleObj>
              </mc:Choice>
              <mc:Fallback>
                <p:oleObj name="Graph" r:id="rId6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722" y="1571414"/>
                        <a:ext cx="3420337" cy="2404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43016"/>
              </p:ext>
            </p:extLst>
          </p:nvPr>
        </p:nvGraphicFramePr>
        <p:xfrm>
          <a:off x="1059951" y="3895171"/>
          <a:ext cx="3420337" cy="2500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64" name="Graph" r:id="rId8" imgW="3901440" imgH="2987040" progId="Origin50.Graph">
                  <p:embed/>
                </p:oleObj>
              </mc:Choice>
              <mc:Fallback>
                <p:oleObj name="Graph" r:id="rId8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951" y="3895171"/>
                        <a:ext cx="3420337" cy="2500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153238"/>
              </p:ext>
            </p:extLst>
          </p:nvPr>
        </p:nvGraphicFramePr>
        <p:xfrm>
          <a:off x="4373721" y="3895171"/>
          <a:ext cx="3420337" cy="2500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65" name="Graph" r:id="rId10" imgW="3901440" imgH="2987040" progId="Origin50.Graph">
                  <p:embed/>
                </p:oleObj>
              </mc:Choice>
              <mc:Fallback>
                <p:oleObj name="Graph" r:id="rId10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721" y="3895171"/>
                        <a:ext cx="3420337" cy="2500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333605" y="1019483"/>
            <a:ext cx="9500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Comparing </a:t>
            </a:r>
            <a:r>
              <a:rPr lang="en-US" sz="1600" b="1" dirty="0" smtClean="0">
                <a:solidFill>
                  <a:srgbClr val="0000FF"/>
                </a:solidFill>
              </a:rPr>
              <a:t>ADRTM results </a:t>
            </a:r>
            <a:r>
              <a:rPr lang="en-US" sz="1600" b="1" dirty="0">
                <a:solidFill>
                  <a:srgbClr val="0000FF"/>
                </a:solidFill>
              </a:rPr>
              <a:t>with </a:t>
            </a:r>
            <a:r>
              <a:rPr lang="en-US" sz="1600" b="1" dirty="0" smtClean="0">
                <a:solidFill>
                  <a:srgbClr val="0000FF"/>
                </a:solidFill>
              </a:rPr>
              <a:t>PARASOL data </a:t>
            </a:r>
            <a:r>
              <a:rPr lang="en-US" sz="1600" b="1" dirty="0">
                <a:solidFill>
                  <a:srgbClr val="0000FF"/>
                </a:solidFill>
              </a:rPr>
              <a:t>at a wavelength of </a:t>
            </a:r>
            <a:r>
              <a:rPr lang="en-US" sz="1600" b="1" dirty="0" smtClean="0">
                <a:solidFill>
                  <a:srgbClr val="0000FF"/>
                </a:solidFill>
              </a:rPr>
              <a:t>670 </a:t>
            </a:r>
            <a:r>
              <a:rPr lang="en-US" sz="1600" b="1" dirty="0">
                <a:solidFill>
                  <a:srgbClr val="0000FF"/>
                </a:solidFill>
              </a:rPr>
              <a:t>nm and a SZA of </a:t>
            </a:r>
            <a:r>
              <a:rPr lang="en-US" sz="1600" b="1" dirty="0" smtClean="0">
                <a:solidFill>
                  <a:srgbClr val="0000FF"/>
                </a:solidFill>
              </a:rPr>
              <a:t>28 </a:t>
            </a:r>
            <a:r>
              <a:rPr lang="en-US" sz="1600" b="1" dirty="0" err="1">
                <a:solidFill>
                  <a:srgbClr val="0000FF"/>
                </a:solidFill>
              </a:rPr>
              <a:t>deg</a:t>
            </a:r>
            <a:r>
              <a:rPr lang="en-US" sz="1600" b="1" dirty="0">
                <a:solidFill>
                  <a:srgbClr val="0000FF"/>
                </a:solidFill>
              </a:rPr>
              <a:t> for </a:t>
            </a:r>
            <a:r>
              <a:rPr lang="en-US" sz="1600" b="1" dirty="0" smtClean="0">
                <a:solidFill>
                  <a:srgbClr val="0000FF"/>
                </a:solidFill>
              </a:rPr>
              <a:t>clear oceans.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60" y="3895171"/>
            <a:ext cx="3766880" cy="24821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3605" y="176467"/>
            <a:ext cx="9174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polarized radiation for various scene types</a:t>
            </a:r>
          </a:p>
        </p:txBody>
      </p:sp>
    </p:spTree>
    <p:extLst>
      <p:ext uri="{BB962C8B-B14F-4D97-AF65-F5344CB8AC3E}">
        <p14:creationId xmlns:p14="http://schemas.microsoft.com/office/powerpoint/2010/main" val="32278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1403"/>
              </p:ext>
            </p:extLst>
          </p:nvPr>
        </p:nvGraphicFramePr>
        <p:xfrm>
          <a:off x="1556916" y="1345249"/>
          <a:ext cx="4930775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50" name="Graph" r:id="rId3" imgW="3901440" imgH="2987040" progId="Origin50.Graph">
                  <p:embed/>
                </p:oleObj>
              </mc:Choice>
              <mc:Fallback>
                <p:oleObj name="Graph" r:id="rId3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916" y="1345249"/>
                        <a:ext cx="4930775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8897"/>
              </p:ext>
            </p:extLst>
          </p:nvPr>
        </p:nvGraphicFramePr>
        <p:xfrm>
          <a:off x="4342977" y="1373823"/>
          <a:ext cx="489585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51" name="Graph" r:id="rId5" imgW="3901440" imgH="2987040" progId="Origin50.Graph">
                  <p:embed/>
                </p:oleObj>
              </mc:Choice>
              <mc:Fallback>
                <p:oleObj name="Graph" r:id="rId5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2977" y="1373823"/>
                        <a:ext cx="489585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408211"/>
              </p:ext>
            </p:extLst>
          </p:nvPr>
        </p:nvGraphicFramePr>
        <p:xfrm>
          <a:off x="1556916" y="3626486"/>
          <a:ext cx="4930775" cy="377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52" name="Graph" r:id="rId7" imgW="3901440" imgH="2987040" progId="Origin50.Graph">
                  <p:embed/>
                </p:oleObj>
              </mc:Choice>
              <mc:Fallback>
                <p:oleObj name="Graph" r:id="rId7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916" y="3626486"/>
                        <a:ext cx="4930775" cy="377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14677"/>
              </p:ext>
            </p:extLst>
          </p:nvPr>
        </p:nvGraphicFramePr>
        <p:xfrm>
          <a:off x="4377903" y="3642361"/>
          <a:ext cx="4860925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53" name="Graph" r:id="rId9" imgW="3901440" imgH="2987040" progId="Origin50.Graph">
                  <p:embed/>
                </p:oleObj>
              </mc:Choice>
              <mc:Fallback>
                <p:oleObj name="Graph" r:id="rId9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903" y="3642361"/>
                        <a:ext cx="4860925" cy="372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551671"/>
              </p:ext>
            </p:extLst>
          </p:nvPr>
        </p:nvGraphicFramePr>
        <p:xfrm>
          <a:off x="7441354" y="1400705"/>
          <a:ext cx="3477260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54" name="Graph" r:id="rId11" imgW="3901440" imgH="2987040" progId="Origin50.Graph">
                  <p:embed/>
                </p:oleObj>
              </mc:Choice>
              <mc:Fallback>
                <p:oleObj name="Graph" r:id="rId11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354" y="1400705"/>
                        <a:ext cx="3477260" cy="253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857441"/>
              </p:ext>
            </p:extLst>
          </p:nvPr>
        </p:nvGraphicFramePr>
        <p:xfrm>
          <a:off x="7441354" y="3642360"/>
          <a:ext cx="3477260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55" name="Graph" r:id="rId13" imgW="3901440" imgH="2987040" progId="Origin50.Graph">
                  <p:embed/>
                </p:oleObj>
              </mc:Choice>
              <mc:Fallback>
                <p:oleObj name="Graph" r:id="rId13" imgW="3901440" imgH="2987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354" y="3642360"/>
                        <a:ext cx="3477260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852772" y="725549"/>
            <a:ext cx="8672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Comparing </a:t>
            </a:r>
            <a:r>
              <a:rPr lang="en-US" sz="1600" b="1" dirty="0" smtClean="0">
                <a:solidFill>
                  <a:srgbClr val="0000FF"/>
                </a:solidFill>
              </a:rPr>
              <a:t>ADRTM results </a:t>
            </a:r>
            <a:r>
              <a:rPr lang="en-US" sz="1600" b="1" dirty="0">
                <a:solidFill>
                  <a:srgbClr val="0000FF"/>
                </a:solidFill>
              </a:rPr>
              <a:t>with </a:t>
            </a:r>
            <a:r>
              <a:rPr lang="en-US" sz="1600" b="1" dirty="0" smtClean="0">
                <a:solidFill>
                  <a:srgbClr val="0000FF"/>
                </a:solidFill>
              </a:rPr>
              <a:t>PARASOL data </a:t>
            </a:r>
            <a:r>
              <a:rPr lang="en-US" sz="1600" b="1" dirty="0">
                <a:solidFill>
                  <a:srgbClr val="0000FF"/>
                </a:solidFill>
              </a:rPr>
              <a:t>at a wavelength of </a:t>
            </a:r>
            <a:r>
              <a:rPr lang="en-US" sz="1600" b="1" dirty="0" smtClean="0">
                <a:solidFill>
                  <a:srgbClr val="0000FF"/>
                </a:solidFill>
              </a:rPr>
              <a:t>490 </a:t>
            </a:r>
            <a:r>
              <a:rPr lang="en-US" sz="1600" b="1" dirty="0">
                <a:solidFill>
                  <a:srgbClr val="0000FF"/>
                </a:solidFill>
              </a:rPr>
              <a:t>nm and a SZA of </a:t>
            </a:r>
            <a:r>
              <a:rPr lang="en-US" sz="1600" b="1" dirty="0" smtClean="0">
                <a:solidFill>
                  <a:srgbClr val="0000FF"/>
                </a:solidFill>
              </a:rPr>
              <a:t>56.94 </a:t>
            </a:r>
            <a:r>
              <a:rPr lang="en-US" sz="1600" b="1" dirty="0" err="1">
                <a:solidFill>
                  <a:srgbClr val="0000FF"/>
                </a:solidFill>
              </a:rPr>
              <a:t>deg</a:t>
            </a:r>
            <a:r>
              <a:rPr lang="en-US" sz="1600" b="1" dirty="0">
                <a:solidFill>
                  <a:srgbClr val="0000FF"/>
                </a:solidFill>
              </a:rPr>
              <a:t> for </a:t>
            </a:r>
            <a:r>
              <a:rPr lang="en-US" sz="1600" b="1" dirty="0" smtClean="0">
                <a:solidFill>
                  <a:srgbClr val="0000FF"/>
                </a:solidFill>
              </a:rPr>
              <a:t>clear desert.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943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SimSun</vt:lpstr>
      <vt:lpstr>Arial</vt:lpstr>
      <vt:lpstr>Calibri</vt:lpstr>
      <vt:lpstr>Calibri Light</vt:lpstr>
      <vt:lpstr>Times New Roman</vt:lpstr>
      <vt:lpstr>Office Theme</vt:lpstr>
      <vt:lpstr>Equation</vt:lpstr>
      <vt:lpstr>Graph</vt:lpstr>
      <vt:lpstr>Developing spectral polarization distribution models (PDMs) for CLARREO inter-calibration applications</vt:lpstr>
      <vt:lpstr>Introduction</vt:lpstr>
      <vt:lpstr>Climate trend detection needs highly accurate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Sun, Wenbo (LARC-E302)[SCIENCE SYSTEMS AND APPLICATIONS, INC]</dc:creator>
  <cp:lastModifiedBy>Sun, Wenbo (LARC-E302)[SCIENCE SYSTEMS AND APPLICATIONS, INC]</cp:lastModifiedBy>
  <cp:revision>674</cp:revision>
  <dcterms:created xsi:type="dcterms:W3CDTF">2014-12-02T20:53:07Z</dcterms:created>
  <dcterms:modified xsi:type="dcterms:W3CDTF">2017-11-09T16:43:18Z</dcterms:modified>
</cp:coreProperties>
</file>