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null)" ContentType="image/x-emf"/>
  <Default Extension="tiff" ContentType="image/tiff"/>
  <Default Extension="jpg" ContentType="image/jpeg"/>
  <Override PartName="/ppt/presentation.xml" ContentType="application/vnd.openxmlformats-officedocument.presentationml.presentation.main+xml"/>
  <Override PartName="/ppt/slides/slide18.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20.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19.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1.xml" ContentType="application/vnd.openxmlformats-officedocument.presentationml.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28"/>
  </p:notesMasterIdLst>
  <p:sldIdLst>
    <p:sldId id="408" r:id="rId2"/>
    <p:sldId id="406" r:id="rId3"/>
    <p:sldId id="410" r:id="rId4"/>
    <p:sldId id="412" r:id="rId5"/>
    <p:sldId id="261" r:id="rId6"/>
    <p:sldId id="256" r:id="rId7"/>
    <p:sldId id="259" r:id="rId8"/>
    <p:sldId id="415" r:id="rId9"/>
    <p:sldId id="258" r:id="rId10"/>
    <p:sldId id="414" r:id="rId11"/>
    <p:sldId id="257" r:id="rId12"/>
    <p:sldId id="416" r:id="rId13"/>
    <p:sldId id="309" r:id="rId14"/>
    <p:sldId id="417" r:id="rId15"/>
    <p:sldId id="269" r:id="rId16"/>
    <p:sldId id="418" r:id="rId17"/>
    <p:sldId id="419" r:id="rId18"/>
    <p:sldId id="409" r:id="rId19"/>
    <p:sldId id="420" r:id="rId20"/>
    <p:sldId id="263" r:id="rId21"/>
    <p:sldId id="268" r:id="rId22"/>
    <p:sldId id="264" r:id="rId23"/>
    <p:sldId id="265" r:id="rId24"/>
    <p:sldId id="262" r:id="rId25"/>
    <p:sldId id="421" r:id="rId26"/>
    <p:sldId id="422" r:id="rId27"/>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108" charset="0"/>
        <a:ea typeface="+mn-ea"/>
        <a:cs typeface="+mn-cs"/>
      </a:defRPr>
    </a:lvl1pPr>
    <a:lvl2pPr marL="457200" algn="l" rtl="0" fontAlgn="base">
      <a:spcBef>
        <a:spcPct val="0"/>
      </a:spcBef>
      <a:spcAft>
        <a:spcPct val="0"/>
      </a:spcAft>
      <a:defRPr kern="1200">
        <a:solidFill>
          <a:schemeClr val="tx1"/>
        </a:solidFill>
        <a:latin typeface="Arial" pitchFamily="-108" charset="0"/>
        <a:ea typeface="+mn-ea"/>
        <a:cs typeface="+mn-cs"/>
      </a:defRPr>
    </a:lvl2pPr>
    <a:lvl3pPr marL="914400" algn="l" rtl="0" fontAlgn="base">
      <a:spcBef>
        <a:spcPct val="0"/>
      </a:spcBef>
      <a:spcAft>
        <a:spcPct val="0"/>
      </a:spcAft>
      <a:defRPr kern="1200">
        <a:solidFill>
          <a:schemeClr val="tx1"/>
        </a:solidFill>
        <a:latin typeface="Arial" pitchFamily="-108" charset="0"/>
        <a:ea typeface="+mn-ea"/>
        <a:cs typeface="+mn-cs"/>
      </a:defRPr>
    </a:lvl3pPr>
    <a:lvl4pPr marL="1371600" algn="l" rtl="0" fontAlgn="base">
      <a:spcBef>
        <a:spcPct val="0"/>
      </a:spcBef>
      <a:spcAft>
        <a:spcPct val="0"/>
      </a:spcAft>
      <a:defRPr kern="1200">
        <a:solidFill>
          <a:schemeClr val="tx1"/>
        </a:solidFill>
        <a:latin typeface="Arial" pitchFamily="-108" charset="0"/>
        <a:ea typeface="+mn-ea"/>
        <a:cs typeface="+mn-cs"/>
      </a:defRPr>
    </a:lvl4pPr>
    <a:lvl5pPr marL="1828800" algn="l" rtl="0" fontAlgn="base">
      <a:spcBef>
        <a:spcPct val="0"/>
      </a:spcBef>
      <a:spcAft>
        <a:spcPct val="0"/>
      </a:spcAft>
      <a:defRPr kern="1200">
        <a:solidFill>
          <a:schemeClr val="tx1"/>
        </a:solidFill>
        <a:latin typeface="Arial" pitchFamily="-108" charset="0"/>
        <a:ea typeface="+mn-ea"/>
        <a:cs typeface="+mn-cs"/>
      </a:defRPr>
    </a:lvl5pPr>
    <a:lvl6pPr marL="2286000" algn="l" defTabSz="457200" rtl="0" eaLnBrk="1" latinLnBrk="0" hangingPunct="1">
      <a:defRPr kern="1200">
        <a:solidFill>
          <a:schemeClr val="tx1"/>
        </a:solidFill>
        <a:latin typeface="Arial" pitchFamily="-108" charset="0"/>
        <a:ea typeface="+mn-ea"/>
        <a:cs typeface="+mn-cs"/>
      </a:defRPr>
    </a:lvl6pPr>
    <a:lvl7pPr marL="2743200" algn="l" defTabSz="457200" rtl="0" eaLnBrk="1" latinLnBrk="0" hangingPunct="1">
      <a:defRPr kern="1200">
        <a:solidFill>
          <a:schemeClr val="tx1"/>
        </a:solidFill>
        <a:latin typeface="Arial" pitchFamily="-108" charset="0"/>
        <a:ea typeface="+mn-ea"/>
        <a:cs typeface="+mn-cs"/>
      </a:defRPr>
    </a:lvl7pPr>
    <a:lvl8pPr marL="3200400" algn="l" defTabSz="457200" rtl="0" eaLnBrk="1" latinLnBrk="0" hangingPunct="1">
      <a:defRPr kern="1200">
        <a:solidFill>
          <a:schemeClr val="tx1"/>
        </a:solidFill>
        <a:latin typeface="Arial" pitchFamily="-108" charset="0"/>
        <a:ea typeface="+mn-ea"/>
        <a:cs typeface="+mn-cs"/>
      </a:defRPr>
    </a:lvl8pPr>
    <a:lvl9pPr marL="3657600" algn="l" defTabSz="457200" rtl="0" eaLnBrk="1" latinLnBrk="0" hangingPunct="1">
      <a:defRPr kern="1200">
        <a:solidFill>
          <a:schemeClr val="tx1"/>
        </a:solidFill>
        <a:latin typeface="Arial" pitchFamily="-10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2F17"/>
    <a:srgbClr val="D75E2E"/>
    <a:srgbClr val="709937"/>
    <a:srgbClr val="FFAA4E"/>
    <a:srgbClr val="FF9831"/>
    <a:srgbClr val="933444"/>
    <a:srgbClr val="D23719"/>
    <a:srgbClr val="96B525"/>
    <a:srgbClr val="D74D1D"/>
    <a:srgbClr val="B43F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07"/>
    <p:restoredTop sz="93583" autoAdjust="0"/>
  </p:normalViewPr>
  <p:slideViewPr>
    <p:cSldViewPr snapToGrid="0">
      <p:cViewPr varScale="1">
        <p:scale>
          <a:sx n="96" d="100"/>
          <a:sy n="96" d="100"/>
        </p:scale>
        <p:origin x="1072"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endParaRPr lang="en-US"/>
          </a:p>
        </p:txBody>
      </p:sp>
      <p:sp>
        <p:nvSpPr>
          <p:cNvPr id="409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endParaRPr lang="en-US"/>
          </a:p>
        </p:txBody>
      </p:sp>
      <p:sp>
        <p:nvSpPr>
          <p:cNvPr id="410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endParaRPr lang="en-US"/>
          </a:p>
        </p:txBody>
      </p:sp>
      <p:sp>
        <p:nvSpPr>
          <p:cNvPr id="4103"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fld id="{7C2D33D2-2398-084F-8B95-97676D1FFC10}" type="slidenum">
              <a:rPr lang="en-US"/>
              <a:pPr/>
              <a:t>‹#›</a:t>
            </a:fld>
            <a:endParaRPr lang="en-US"/>
          </a:p>
        </p:txBody>
      </p:sp>
    </p:spTree>
    <p:extLst>
      <p:ext uri="{BB962C8B-B14F-4D97-AF65-F5344CB8AC3E}">
        <p14:creationId xmlns:p14="http://schemas.microsoft.com/office/powerpoint/2010/main" val="37637409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108" charset="0"/>
        <a:ea typeface="+mn-ea"/>
        <a:cs typeface="+mn-cs"/>
      </a:defRPr>
    </a:lvl1pPr>
    <a:lvl2pPr marL="457200" algn="l" rtl="0" fontAlgn="base">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4400" algn="l" rtl="0" fontAlgn="base">
      <a:spcBef>
        <a:spcPct val="30000"/>
      </a:spcBef>
      <a:spcAft>
        <a:spcPct val="0"/>
      </a:spcAft>
      <a:defRPr sz="1200" kern="1200">
        <a:solidFill>
          <a:schemeClr val="tx1"/>
        </a:solidFill>
        <a:latin typeface="Arial" pitchFamily="-108" charset="0"/>
        <a:ea typeface="ＭＳ Ｐゴシック" pitchFamily="-108" charset="-128"/>
        <a:cs typeface="+mn-cs"/>
      </a:defRPr>
    </a:lvl3pPr>
    <a:lvl4pPr marL="1371600" algn="l" rtl="0" fontAlgn="base">
      <a:spcBef>
        <a:spcPct val="30000"/>
      </a:spcBef>
      <a:spcAft>
        <a:spcPct val="0"/>
      </a:spcAft>
      <a:defRPr sz="1200" kern="1200">
        <a:solidFill>
          <a:schemeClr val="tx1"/>
        </a:solidFill>
        <a:latin typeface="Arial" pitchFamily="-108" charset="0"/>
        <a:ea typeface="ＭＳ Ｐゴシック" pitchFamily="-108" charset="-128"/>
        <a:cs typeface="+mn-cs"/>
      </a:defRPr>
    </a:lvl4pPr>
    <a:lvl5pPr marL="1828800" algn="l" rtl="0" fontAlgn="base">
      <a:spcBef>
        <a:spcPct val="30000"/>
      </a:spcBef>
      <a:spcAft>
        <a:spcPct val="0"/>
      </a:spcAft>
      <a:defRPr sz="1200" kern="1200">
        <a:solidFill>
          <a:schemeClr val="tx1"/>
        </a:solidFill>
        <a:latin typeface="Arial"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lgn="r">
              <a:defRPr>
                <a:solidFill>
                  <a:srgbClr val="000000"/>
                </a:solidFill>
                <a:latin typeface="+mn-lt"/>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15865" y="76198"/>
            <a:ext cx="626605" cy="56369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195733" cy="570971"/>
          </a:xfrm>
          <a:prstGeom prst="rect">
            <a:avLst/>
          </a:prstGeom>
        </p:spPr>
        <p:txBody>
          <a:bodyPr vert="horz"/>
          <a:lstStyle>
            <a:lvl1pPr algn="l">
              <a:defRPr sz="2400">
                <a:solidFill>
                  <a:schemeClr val="tx1"/>
                </a:solidFill>
                <a:latin typeface="+mn-lt"/>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05379" y="1958446"/>
            <a:ext cx="7772400" cy="1500187"/>
          </a:xfrm>
          <a:prstGeom prst="rect">
            <a:avLst/>
          </a:prstGeom>
        </p:spPr>
        <p:txBody>
          <a:bodyPr vert="horz" anchor="b"/>
          <a:lstStyle>
            <a:lvl1pPr marL="0" indent="0">
              <a:buNone/>
              <a:defRPr sz="2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a:prstGeom prst="rect">
            <a:avLst/>
          </a:prstGeom>
        </p:spPr>
        <p:txBody>
          <a:bodyPr vert="horz"/>
          <a:lstStyle>
            <a:lvl1pPr algn="l">
              <a:defRPr sz="2400">
                <a:solidFill>
                  <a:srgbClr val="000000"/>
                </a:solidFill>
                <a:latin typeface="+mn-lt"/>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56675"/>
          </a:xfrm>
          <a:prstGeom prst="rect">
            <a:avLst/>
          </a:prstGeom>
        </p:spPr>
        <p:txBody>
          <a:bodyPr vert="horz"/>
          <a:lstStyle>
            <a:lvl1pPr algn="l">
              <a:defRPr sz="2400">
                <a:solidFill>
                  <a:srgbClr val="000000"/>
                </a:solidFill>
                <a:latin typeface="+mn-lt"/>
              </a:defRPr>
            </a:lvl1p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82" name="Text Box 10"/>
          <p:cNvSpPr txBox="1">
            <a:spLocks noChangeArrowheads="1"/>
          </p:cNvSpPr>
          <p:nvPr/>
        </p:nvSpPr>
        <p:spPr bwMode="auto">
          <a:xfrm>
            <a:off x="8679385" y="6648982"/>
            <a:ext cx="204788" cy="153888"/>
          </a:xfrm>
          <a:prstGeom prst="rect">
            <a:avLst/>
          </a:prstGeom>
          <a:noFill/>
          <a:ln w="9525">
            <a:noFill/>
            <a:miter lim="800000"/>
            <a:headEnd/>
            <a:tailEnd/>
          </a:ln>
          <a:effectLst/>
        </p:spPr>
        <p:txBody>
          <a:bodyPr lIns="0" tIns="0" rIns="0" bIns="0">
            <a:prstTxWarp prst="textNoShape">
              <a:avLst/>
            </a:prstTxWarp>
            <a:spAutoFit/>
          </a:bodyPr>
          <a:lstStyle/>
          <a:p>
            <a:pPr algn="r">
              <a:spcBef>
                <a:spcPct val="50000"/>
              </a:spcBef>
            </a:pPr>
            <a:fld id="{3A79C0EC-7A53-674E-90D5-71DB5135B36A}" type="slidenum">
              <a:rPr lang="en-US" sz="1000" b="0" smtClean="0">
                <a:solidFill>
                  <a:schemeClr val="tx1">
                    <a:lumMod val="65000"/>
                    <a:lumOff val="35000"/>
                  </a:schemeClr>
                </a:solidFill>
                <a:latin typeface="Arial Rounded MT Bold"/>
                <a:cs typeface="Arial Rounded MT Bold"/>
              </a:rPr>
              <a:pPr algn="r">
                <a:spcBef>
                  <a:spcPct val="50000"/>
                </a:spcBef>
              </a:pPr>
              <a:t>‹#›</a:t>
            </a:fld>
            <a:endParaRPr lang="en-US" sz="1000" b="0" dirty="0">
              <a:solidFill>
                <a:schemeClr val="tx1">
                  <a:lumMod val="65000"/>
                  <a:lumOff val="35000"/>
                </a:schemeClr>
              </a:solidFill>
              <a:latin typeface="Arial Rounded MT Bold"/>
              <a:cs typeface="Arial Rounded MT Bold"/>
            </a:endParaRPr>
          </a:p>
        </p:txBody>
      </p:sp>
      <p:sp>
        <p:nvSpPr>
          <p:cNvPr id="5" name="TextBox 4"/>
          <p:cNvSpPr txBox="1"/>
          <p:nvPr userDrawn="1"/>
        </p:nvSpPr>
        <p:spPr>
          <a:xfrm>
            <a:off x="141936" y="6594845"/>
            <a:ext cx="1778051" cy="246221"/>
          </a:xfrm>
          <a:prstGeom prst="rect">
            <a:avLst/>
          </a:prstGeom>
          <a:noFill/>
        </p:spPr>
        <p:txBody>
          <a:bodyPr wrap="none" rtlCol="0">
            <a:spAutoFit/>
          </a:bodyPr>
          <a:lstStyle/>
          <a:p>
            <a:r>
              <a:rPr lang="en-US" sz="1000" dirty="0">
                <a:solidFill>
                  <a:schemeClr val="tx1">
                    <a:lumMod val="65000"/>
                    <a:lumOff val="35000"/>
                  </a:schemeClr>
                </a:solidFill>
                <a:latin typeface="Arial Rounded MT Bold"/>
                <a:cs typeface="Arial Rounded MT Bold"/>
              </a:rPr>
              <a:t>CLARREO</a:t>
            </a:r>
            <a:r>
              <a:rPr lang="en-US" sz="1000" baseline="0" dirty="0">
                <a:solidFill>
                  <a:schemeClr val="tx1">
                    <a:lumMod val="65000"/>
                    <a:lumOff val="35000"/>
                  </a:schemeClr>
                </a:solidFill>
                <a:latin typeface="Arial Rounded MT Bold"/>
                <a:cs typeface="Arial Rounded MT Bold"/>
              </a:rPr>
              <a:t> SDT, May 2018</a:t>
            </a:r>
            <a:endParaRPr lang="en-US" sz="1000" dirty="0">
              <a:solidFill>
                <a:schemeClr val="tx1">
                  <a:lumMod val="65000"/>
                  <a:lumOff val="35000"/>
                </a:schemeClr>
              </a:solidFill>
              <a:latin typeface="Arial Rounded MT Bold"/>
              <a:cs typeface="Arial Rounded MT Bold"/>
            </a:endParaRPr>
          </a:p>
        </p:txBody>
      </p:sp>
      <p:pic>
        <p:nvPicPr>
          <p:cNvPr id="2" name="Picture 1" descr="nasa_logo.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8528" y="71702"/>
            <a:ext cx="623674" cy="536050"/>
          </a:xfrm>
          <a:prstGeom prst="rect">
            <a:avLst/>
          </a:prstGeom>
        </p:spPr>
      </p:pic>
      <p:sp>
        <p:nvSpPr>
          <p:cNvPr id="6" name="TextBox 5"/>
          <p:cNvSpPr txBox="1"/>
          <p:nvPr userDrawn="1"/>
        </p:nvSpPr>
        <p:spPr>
          <a:xfrm>
            <a:off x="694272" y="75511"/>
            <a:ext cx="2574067" cy="276999"/>
          </a:xfrm>
          <a:prstGeom prst="rect">
            <a:avLst/>
          </a:prstGeom>
          <a:noFill/>
        </p:spPr>
        <p:txBody>
          <a:bodyPr wrap="none" rtlCol="0">
            <a:spAutoFit/>
          </a:bodyPr>
          <a:lstStyle/>
          <a:p>
            <a:r>
              <a:rPr lang="en-US" sz="1200" baseline="0" dirty="0">
                <a:solidFill>
                  <a:schemeClr val="tx1">
                    <a:lumMod val="65000"/>
                    <a:lumOff val="35000"/>
                  </a:schemeClr>
                </a:solidFill>
                <a:latin typeface="Arial Rounded MT Bold"/>
                <a:cs typeface="Arial Rounded MT Bold"/>
              </a:rPr>
              <a:t>NASA Langley Research Center</a:t>
            </a:r>
            <a:endParaRPr lang="en-US" sz="1200" dirty="0">
              <a:solidFill>
                <a:schemeClr val="tx1">
                  <a:lumMod val="65000"/>
                  <a:lumOff val="35000"/>
                </a:schemeClr>
              </a:solidFill>
              <a:latin typeface="Arial Rounded MT Bold"/>
              <a:cs typeface="Arial Rounded MT Bold"/>
            </a:endParaRPr>
          </a:p>
        </p:txBody>
      </p:sp>
      <p:cxnSp>
        <p:nvCxnSpPr>
          <p:cNvPr id="7" name="Straight Connector 6"/>
          <p:cNvCxnSpPr/>
          <p:nvPr userDrawn="1"/>
        </p:nvCxnSpPr>
        <p:spPr>
          <a:xfrm flipV="1">
            <a:off x="795868" y="352510"/>
            <a:ext cx="7382932" cy="3098"/>
          </a:xfrm>
          <a:prstGeom prst="line">
            <a:avLst/>
          </a:prstGeom>
          <a:ln w="19050" cmpd="sng">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cxnSp>
        <p:nvCxnSpPr>
          <p:cNvPr id="13" name="Straight Connector 12"/>
          <p:cNvCxnSpPr/>
          <p:nvPr userDrawn="1"/>
        </p:nvCxnSpPr>
        <p:spPr>
          <a:xfrm flipV="1">
            <a:off x="228605" y="6604001"/>
            <a:ext cx="8686798" cy="2"/>
          </a:xfrm>
          <a:prstGeom prst="line">
            <a:avLst/>
          </a:prstGeom>
          <a:ln w="19050" cmpd="sng">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ftr="0" dt="0"/>
  <p:txStyles>
    <p:titleStyle>
      <a:lvl1pPr algn="ctr" rtl="0" fontAlgn="base">
        <a:spcBef>
          <a:spcPct val="0"/>
        </a:spcBef>
        <a:spcAft>
          <a:spcPct val="0"/>
        </a:spcAft>
        <a:defRPr sz="2600" b="1">
          <a:solidFill>
            <a:srgbClr val="0033CC"/>
          </a:solidFill>
          <a:latin typeface="+mj-lt"/>
          <a:ea typeface="+mj-ea"/>
          <a:cs typeface="+mj-cs"/>
        </a:defRPr>
      </a:lvl1pPr>
      <a:lvl2pPr algn="ctr" rtl="0" fontAlgn="base">
        <a:spcBef>
          <a:spcPct val="0"/>
        </a:spcBef>
        <a:spcAft>
          <a:spcPct val="0"/>
        </a:spcAft>
        <a:defRPr sz="2600" b="1">
          <a:solidFill>
            <a:srgbClr val="0033CC"/>
          </a:solidFill>
          <a:latin typeface="Times New Roman" pitchFamily="-108" charset="0"/>
        </a:defRPr>
      </a:lvl2pPr>
      <a:lvl3pPr algn="ctr" rtl="0" fontAlgn="base">
        <a:spcBef>
          <a:spcPct val="0"/>
        </a:spcBef>
        <a:spcAft>
          <a:spcPct val="0"/>
        </a:spcAft>
        <a:defRPr sz="2600" b="1">
          <a:solidFill>
            <a:srgbClr val="0033CC"/>
          </a:solidFill>
          <a:latin typeface="Times New Roman" pitchFamily="-108" charset="0"/>
        </a:defRPr>
      </a:lvl3pPr>
      <a:lvl4pPr algn="ctr" rtl="0" fontAlgn="base">
        <a:spcBef>
          <a:spcPct val="0"/>
        </a:spcBef>
        <a:spcAft>
          <a:spcPct val="0"/>
        </a:spcAft>
        <a:defRPr sz="2600" b="1">
          <a:solidFill>
            <a:srgbClr val="0033CC"/>
          </a:solidFill>
          <a:latin typeface="Times New Roman" pitchFamily="-108" charset="0"/>
        </a:defRPr>
      </a:lvl4pPr>
      <a:lvl5pPr algn="ctr" rtl="0" fontAlgn="base">
        <a:spcBef>
          <a:spcPct val="0"/>
        </a:spcBef>
        <a:spcAft>
          <a:spcPct val="0"/>
        </a:spcAft>
        <a:defRPr sz="2600" b="1">
          <a:solidFill>
            <a:srgbClr val="0033CC"/>
          </a:solidFill>
          <a:latin typeface="Times New Roman" pitchFamily="-108" charset="0"/>
        </a:defRPr>
      </a:lvl5pPr>
      <a:lvl6pPr marL="457200" algn="ctr" rtl="0" fontAlgn="base">
        <a:spcBef>
          <a:spcPct val="0"/>
        </a:spcBef>
        <a:spcAft>
          <a:spcPct val="0"/>
        </a:spcAft>
        <a:defRPr sz="2600" b="1">
          <a:solidFill>
            <a:srgbClr val="0033CC"/>
          </a:solidFill>
          <a:latin typeface="Times New Roman" pitchFamily="-108" charset="0"/>
        </a:defRPr>
      </a:lvl6pPr>
      <a:lvl7pPr marL="914400" algn="ctr" rtl="0" fontAlgn="base">
        <a:spcBef>
          <a:spcPct val="0"/>
        </a:spcBef>
        <a:spcAft>
          <a:spcPct val="0"/>
        </a:spcAft>
        <a:defRPr sz="2600" b="1">
          <a:solidFill>
            <a:srgbClr val="0033CC"/>
          </a:solidFill>
          <a:latin typeface="Times New Roman" pitchFamily="-108" charset="0"/>
        </a:defRPr>
      </a:lvl7pPr>
      <a:lvl8pPr marL="1371600" algn="ctr" rtl="0" fontAlgn="base">
        <a:spcBef>
          <a:spcPct val="0"/>
        </a:spcBef>
        <a:spcAft>
          <a:spcPct val="0"/>
        </a:spcAft>
        <a:defRPr sz="2600" b="1">
          <a:solidFill>
            <a:srgbClr val="0033CC"/>
          </a:solidFill>
          <a:latin typeface="Times New Roman" pitchFamily="-108" charset="0"/>
        </a:defRPr>
      </a:lvl8pPr>
      <a:lvl9pPr marL="1828800" algn="ctr" rtl="0" fontAlgn="base">
        <a:spcBef>
          <a:spcPct val="0"/>
        </a:spcBef>
        <a:spcAft>
          <a:spcPct val="0"/>
        </a:spcAft>
        <a:defRPr sz="2600" b="1">
          <a:solidFill>
            <a:srgbClr val="0033CC"/>
          </a:solidFill>
          <a:latin typeface="Times New Roman" pitchFamily="-108" charset="0"/>
        </a:defRPr>
      </a:lvl9pPr>
    </p:titleStyle>
    <p:bodyStyle>
      <a:lvl1pPr marL="231775" indent="-231775" algn="l" rtl="0" fontAlgn="base">
        <a:spcBef>
          <a:spcPct val="20000"/>
        </a:spcBef>
        <a:spcAft>
          <a:spcPct val="0"/>
        </a:spcAft>
        <a:buClr>
          <a:srgbClr val="950103"/>
        </a:buClr>
        <a:buSzPct val="75000"/>
        <a:buFont typeface="Wingdings" pitchFamily="-108" charset="2"/>
        <a:buChar char="Ø"/>
        <a:defRPr sz="2000" b="1">
          <a:solidFill>
            <a:schemeClr val="tx1"/>
          </a:solidFill>
          <a:latin typeface="+mn-lt"/>
          <a:ea typeface="+mn-ea"/>
          <a:cs typeface="+mn-cs"/>
        </a:defRPr>
      </a:lvl1pPr>
      <a:lvl2pPr marL="630238" indent="-284163" algn="l" rtl="0" fontAlgn="base">
        <a:spcBef>
          <a:spcPct val="20000"/>
        </a:spcBef>
        <a:spcAft>
          <a:spcPct val="0"/>
        </a:spcAft>
        <a:buClr>
          <a:srgbClr val="270094"/>
        </a:buClr>
        <a:buSzPct val="65000"/>
        <a:buFont typeface="Wingdings" pitchFamily="-108" charset="2"/>
        <a:buChar char="Ø"/>
        <a:defRPr i="1">
          <a:solidFill>
            <a:schemeClr val="tx1"/>
          </a:solidFill>
          <a:latin typeface="+mn-lt"/>
          <a:ea typeface="ＭＳ Ｐゴシック" pitchFamily="-108" charset="-128"/>
        </a:defRPr>
      </a:lvl2pPr>
      <a:lvl3pPr marL="973138" indent="-228600" algn="l" rtl="0" fontAlgn="base">
        <a:spcBef>
          <a:spcPct val="20000"/>
        </a:spcBef>
        <a:spcAft>
          <a:spcPct val="0"/>
        </a:spcAft>
        <a:buClr>
          <a:srgbClr val="359E11"/>
        </a:buClr>
        <a:buSzPct val="75000"/>
        <a:buFont typeface="Wingdings" pitchFamily="-108" charset="2"/>
        <a:buChar char="Ø"/>
        <a:defRPr sz="1600">
          <a:solidFill>
            <a:schemeClr val="tx1"/>
          </a:solidFill>
          <a:latin typeface="+mn-lt"/>
          <a:ea typeface="ＭＳ Ｐゴシック" pitchFamily="-108" charset="-128"/>
        </a:defRPr>
      </a:lvl3pPr>
      <a:lvl4pPr marL="1371600" indent="-284163" algn="l" rtl="0" fontAlgn="base">
        <a:spcBef>
          <a:spcPct val="20000"/>
        </a:spcBef>
        <a:spcAft>
          <a:spcPct val="0"/>
        </a:spcAft>
        <a:buFont typeface="Wingdings" pitchFamily="-108" charset="2"/>
        <a:buChar char="Ø"/>
        <a:defRPr sz="1400">
          <a:solidFill>
            <a:schemeClr val="tx1"/>
          </a:solidFill>
          <a:latin typeface="+mn-lt"/>
          <a:ea typeface="ＭＳ Ｐゴシック" pitchFamily="-108" charset="-128"/>
        </a:defRPr>
      </a:lvl4pPr>
      <a:lvl5pPr marL="1657350" indent="-171450" algn="l" rtl="0" fontAlgn="base">
        <a:spcBef>
          <a:spcPct val="20000"/>
        </a:spcBef>
        <a:spcAft>
          <a:spcPct val="0"/>
        </a:spcAft>
        <a:buFont typeface="Wingdings" pitchFamily="-108" charset="2"/>
        <a:buChar char="Ø"/>
        <a:defRPr sz="1200">
          <a:solidFill>
            <a:schemeClr val="tx1"/>
          </a:solidFill>
          <a:latin typeface="+mn-lt"/>
          <a:ea typeface="ＭＳ Ｐゴシック" pitchFamily="-108" charset="-128"/>
        </a:defRPr>
      </a:lvl5pPr>
      <a:lvl6pPr marL="2114550" indent="-171450" algn="l" rtl="0" fontAlgn="base">
        <a:spcBef>
          <a:spcPct val="20000"/>
        </a:spcBef>
        <a:spcAft>
          <a:spcPct val="0"/>
        </a:spcAft>
        <a:buFont typeface="Wingdings" pitchFamily="-108" charset="2"/>
        <a:buChar char="Ø"/>
        <a:defRPr sz="1200">
          <a:solidFill>
            <a:schemeClr val="tx1"/>
          </a:solidFill>
          <a:latin typeface="+mn-lt"/>
          <a:ea typeface="ＭＳ Ｐゴシック" pitchFamily="-108" charset="-128"/>
        </a:defRPr>
      </a:lvl6pPr>
      <a:lvl7pPr marL="2571750" indent="-171450" algn="l" rtl="0" fontAlgn="base">
        <a:spcBef>
          <a:spcPct val="20000"/>
        </a:spcBef>
        <a:spcAft>
          <a:spcPct val="0"/>
        </a:spcAft>
        <a:buFont typeface="Wingdings" pitchFamily="-108" charset="2"/>
        <a:buChar char="Ø"/>
        <a:defRPr sz="1200">
          <a:solidFill>
            <a:schemeClr val="tx1"/>
          </a:solidFill>
          <a:latin typeface="+mn-lt"/>
          <a:ea typeface="ＭＳ Ｐゴシック" pitchFamily="-108" charset="-128"/>
        </a:defRPr>
      </a:lvl7pPr>
      <a:lvl8pPr marL="3028950" indent="-171450" algn="l" rtl="0" fontAlgn="base">
        <a:spcBef>
          <a:spcPct val="20000"/>
        </a:spcBef>
        <a:spcAft>
          <a:spcPct val="0"/>
        </a:spcAft>
        <a:buFont typeface="Wingdings" pitchFamily="-108" charset="2"/>
        <a:buChar char="Ø"/>
        <a:defRPr sz="1200">
          <a:solidFill>
            <a:schemeClr val="tx1"/>
          </a:solidFill>
          <a:latin typeface="+mn-lt"/>
          <a:ea typeface="ＭＳ Ｐゴシック" pitchFamily="-108" charset="-128"/>
        </a:defRPr>
      </a:lvl8pPr>
      <a:lvl9pPr marL="3486150" indent="-171450" algn="l" rtl="0" fontAlgn="base">
        <a:spcBef>
          <a:spcPct val="20000"/>
        </a:spcBef>
        <a:spcAft>
          <a:spcPct val="0"/>
        </a:spcAft>
        <a:buFont typeface="Wingdings" pitchFamily="-108" charset="2"/>
        <a:buChar char="Ø"/>
        <a:defRPr sz="12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emf"/><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image" Target="../media/image19.emf"/><Relationship Id="rId1" Type="http://schemas.openxmlformats.org/officeDocument/2006/relationships/slideLayout" Target="../slideLayouts/slideLayout1.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nul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469" y="3085812"/>
            <a:ext cx="3302808" cy="2971230"/>
          </a:xfrm>
          <a:prstGeom prst="rect">
            <a:avLst/>
          </a:prstGeom>
        </p:spPr>
      </p:pic>
      <p:sp>
        <p:nvSpPr>
          <p:cNvPr id="7" name="TextBox 6"/>
          <p:cNvSpPr txBox="1"/>
          <p:nvPr/>
        </p:nvSpPr>
        <p:spPr>
          <a:xfrm>
            <a:off x="935660" y="683667"/>
            <a:ext cx="6906014" cy="2062103"/>
          </a:xfrm>
          <a:prstGeom prst="rect">
            <a:avLst/>
          </a:prstGeom>
          <a:noFill/>
        </p:spPr>
        <p:txBody>
          <a:bodyPr wrap="square" rtlCol="0">
            <a:spAutoFit/>
          </a:bodyPr>
          <a:lstStyle/>
          <a:p>
            <a:pPr algn="ctr"/>
            <a:r>
              <a:rPr lang="en-US" sz="2000" dirty="0">
                <a:solidFill>
                  <a:srgbClr val="AE2F17"/>
                </a:solidFill>
                <a:latin typeface="Arial Black" charset="0"/>
                <a:ea typeface="Arial Black" charset="0"/>
                <a:cs typeface="Arial Black" charset="0"/>
              </a:rPr>
              <a:t>CLARREO Pathfinder Inter-Calibration</a:t>
            </a:r>
          </a:p>
          <a:p>
            <a:pPr algn="ctr"/>
            <a:endParaRPr lang="en-US" sz="2000" dirty="0">
              <a:solidFill>
                <a:srgbClr val="AE2F17"/>
              </a:solidFill>
              <a:latin typeface="Arial Black" charset="0"/>
              <a:ea typeface="Arial Black" charset="0"/>
              <a:cs typeface="Arial Black" charset="0"/>
            </a:endParaRPr>
          </a:p>
          <a:p>
            <a:pPr algn="ctr"/>
            <a:r>
              <a:rPr lang="en-US" sz="2000" dirty="0">
                <a:solidFill>
                  <a:srgbClr val="AE2F17"/>
                </a:solidFill>
                <a:latin typeface="Arial Black" charset="0"/>
                <a:ea typeface="Arial Black" charset="0"/>
                <a:cs typeface="Arial Black" charset="0"/>
              </a:rPr>
              <a:t>STATUS </a:t>
            </a:r>
          </a:p>
          <a:p>
            <a:pPr algn="ctr"/>
            <a:endParaRPr lang="en-US" sz="2000" dirty="0">
              <a:solidFill>
                <a:srgbClr val="AE2F17"/>
              </a:solidFill>
              <a:latin typeface="Arial Black" charset="0"/>
              <a:ea typeface="Arial Black" charset="0"/>
              <a:cs typeface="Arial Black" charset="0"/>
            </a:endParaRPr>
          </a:p>
          <a:p>
            <a:pPr algn="ctr"/>
            <a:r>
              <a:rPr lang="en-US" sz="2000" dirty="0">
                <a:solidFill>
                  <a:schemeClr val="tx1">
                    <a:lumMod val="75000"/>
                    <a:lumOff val="25000"/>
                  </a:schemeClr>
                </a:solidFill>
                <a:latin typeface="Arial Rounded MT Bold" panose="020F0704030504030204" pitchFamily="34" charset="77"/>
                <a:ea typeface="Arial Black" charset="0"/>
                <a:cs typeface="Arial Black" charset="0"/>
              </a:rPr>
              <a:t>Constantine Lukashin</a:t>
            </a:r>
          </a:p>
          <a:p>
            <a:pPr algn="ctr"/>
            <a:endParaRPr lang="en-US" sz="800" dirty="0">
              <a:solidFill>
                <a:schemeClr val="tx1">
                  <a:lumMod val="75000"/>
                  <a:lumOff val="25000"/>
                </a:schemeClr>
              </a:solidFill>
              <a:latin typeface="Arial Rounded MT Bold" panose="020F0704030504030204" pitchFamily="34" charset="77"/>
              <a:ea typeface="Arial Black" charset="0"/>
              <a:cs typeface="Arial Black" charset="0"/>
            </a:endParaRPr>
          </a:p>
          <a:p>
            <a:pPr algn="ctr"/>
            <a:r>
              <a:rPr lang="en-US" sz="2000" dirty="0">
                <a:solidFill>
                  <a:schemeClr val="tx1">
                    <a:lumMod val="75000"/>
                    <a:lumOff val="25000"/>
                  </a:schemeClr>
                </a:solidFill>
                <a:latin typeface="Arial Rounded MT Bold" panose="020F0704030504030204" pitchFamily="34" charset="77"/>
                <a:ea typeface="Arial Black" charset="0"/>
                <a:cs typeface="Arial Black" charset="0"/>
              </a:rPr>
              <a:t>Inter-calibration and Data Management Teams</a:t>
            </a:r>
          </a:p>
        </p:txBody>
      </p:sp>
    </p:spTree>
    <p:extLst>
      <p:ext uri="{BB962C8B-B14F-4D97-AF65-F5344CB8AC3E}">
        <p14:creationId xmlns:p14="http://schemas.microsoft.com/office/powerpoint/2010/main" val="659716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735250-4901-AF44-9BBE-9687234820DC}"/>
              </a:ext>
            </a:extLst>
          </p:cNvPr>
          <p:cNvSpPr>
            <a:spLocks noGrp="1"/>
          </p:cNvSpPr>
          <p:nvPr>
            <p:ph type="title"/>
          </p:nvPr>
        </p:nvSpPr>
        <p:spPr>
          <a:xfrm>
            <a:off x="724903" y="392730"/>
            <a:ext cx="6844679" cy="707300"/>
          </a:xfrm>
        </p:spPr>
        <p:txBody>
          <a:bodyPr>
            <a:normAutofit/>
          </a:bodyPr>
          <a:lstStyle/>
          <a:p>
            <a:r>
              <a:rPr lang="en-US" sz="1800" b="0" dirty="0">
                <a:solidFill>
                  <a:srgbClr val="C00000"/>
                </a:solidFill>
                <a:latin typeface="Arial Black" panose="020B0604020202020204" pitchFamily="34" charset="0"/>
                <a:cs typeface="Arial Black" panose="020B0604020202020204" pitchFamily="34" charset="0"/>
              </a:rPr>
              <a:t>Algorithm Development of the Broadband Radiance Based on CPF Level-1B Data (Q. Yang)</a:t>
            </a:r>
          </a:p>
        </p:txBody>
      </p:sp>
      <p:sp>
        <p:nvSpPr>
          <p:cNvPr id="7" name="Content Placeholder 6">
            <a:extLst>
              <a:ext uri="{FF2B5EF4-FFF2-40B4-BE49-F238E27FC236}">
                <a16:creationId xmlns:a16="http://schemas.microsoft.com/office/drawing/2014/main" id="{B0FD66BC-456B-714F-A440-54DC3017C502}"/>
              </a:ext>
            </a:extLst>
          </p:cNvPr>
          <p:cNvSpPr>
            <a:spLocks noGrp="1"/>
          </p:cNvSpPr>
          <p:nvPr>
            <p:ph idx="1"/>
          </p:nvPr>
        </p:nvSpPr>
        <p:spPr>
          <a:xfrm>
            <a:off x="452145" y="1237634"/>
            <a:ext cx="8155590" cy="5094413"/>
          </a:xfrm>
        </p:spPr>
        <p:txBody>
          <a:bodyPr>
            <a:normAutofit fontScale="92500"/>
          </a:bodyPr>
          <a:lstStyle/>
          <a:p>
            <a:pPr>
              <a:buFont typeface="Wingdings" pitchFamily="2" charset="2"/>
              <a:buChar char="v"/>
            </a:pPr>
            <a:r>
              <a:rPr lang="en-US" sz="1700" b="0" dirty="0">
                <a:solidFill>
                  <a:srgbClr val="0070C0"/>
                </a:solidFill>
                <a:latin typeface="Arial Rounded MT Bold" panose="020F0704030504030204" pitchFamily="34" charset="77"/>
              </a:rPr>
              <a:t>A novel hyperspectral land surface BRDF model has been developed and new high resolution monochromatic radiances from 200 nm to 5,000 nm were simulated using new land surface BRDFs</a:t>
            </a:r>
          </a:p>
          <a:p>
            <a:pPr>
              <a:buFont typeface="Wingdings" pitchFamily="2" charset="2"/>
              <a:buChar char="v"/>
            </a:pPr>
            <a:r>
              <a:rPr lang="en-US" sz="1700" b="0" dirty="0">
                <a:solidFill>
                  <a:srgbClr val="0070C0"/>
                </a:solidFill>
                <a:latin typeface="Arial Rounded MT Bold" panose="020F0704030504030204" pitchFamily="34" charset="77"/>
              </a:rPr>
              <a:t>The new land surface data together with the ocean surface data were used for the CLARREO-CERES inter calibration</a:t>
            </a:r>
          </a:p>
          <a:p>
            <a:pPr>
              <a:buFont typeface="Wingdings" pitchFamily="2" charset="2"/>
              <a:buChar char="v"/>
            </a:pPr>
            <a:r>
              <a:rPr lang="en-US" sz="1700" b="0" dirty="0">
                <a:solidFill>
                  <a:srgbClr val="0070C0"/>
                </a:solidFill>
                <a:latin typeface="Arial Rounded MT Bold" panose="020F0704030504030204" pitchFamily="34" charset="77"/>
              </a:rPr>
              <a:t>New strategy was used to predict the CERES missing spectral coverage using CLARREO hyperspectral information</a:t>
            </a:r>
          </a:p>
          <a:p>
            <a:pPr lvl="1"/>
            <a:r>
              <a:rPr lang="en-US" sz="1600" dirty="0">
                <a:solidFill>
                  <a:schemeClr val="tx1">
                    <a:lumMod val="75000"/>
                    <a:lumOff val="25000"/>
                  </a:schemeClr>
                </a:solidFill>
                <a:latin typeface="Arial Rounded MT Bold" panose="020F0704030504030204" pitchFamily="34" charset="77"/>
              </a:rPr>
              <a:t>Previously, we predicted the UV (200 nm to 350 nm) and IR (2300 nm to 5000 nm) hyperspectral radiances using CLARREO available radiances, then convolved the radiances from 200 nm to 5000 nm to get the CERES signals.</a:t>
            </a:r>
          </a:p>
          <a:p>
            <a:pPr lvl="1"/>
            <a:r>
              <a:rPr lang="en-US" sz="1600" dirty="0">
                <a:solidFill>
                  <a:schemeClr val="tx1">
                    <a:lumMod val="75000"/>
                    <a:lumOff val="25000"/>
                  </a:schemeClr>
                </a:solidFill>
                <a:latin typeface="Arial Rounded MT Bold" panose="020F0704030504030204" pitchFamily="34" charset="77"/>
              </a:rPr>
              <a:t>Currently, we predict the broadband CERES signals in both UV and IR regions directly using the CLARREO available TOA radiances (350 nm to 2300 nm)</a:t>
            </a:r>
          </a:p>
          <a:p>
            <a:pPr lvl="1"/>
            <a:r>
              <a:rPr lang="en-US" sz="1600" dirty="0">
                <a:solidFill>
                  <a:schemeClr val="tx1">
                    <a:lumMod val="75000"/>
                    <a:lumOff val="25000"/>
                  </a:schemeClr>
                </a:solidFill>
                <a:latin typeface="Arial Rounded MT Bold" panose="020F0704030504030204" pitchFamily="34" charset="77"/>
              </a:rPr>
              <a:t>In the wavelength range of 350 nm to 2300 nm, the  CERES signals are obtained by convolving the CLARREO radiances with the corresponding spectral response function (???)</a:t>
            </a:r>
          </a:p>
          <a:p>
            <a:pPr lvl="1"/>
            <a:r>
              <a:rPr lang="en-US" sz="1600" dirty="0">
                <a:solidFill>
                  <a:schemeClr val="tx1">
                    <a:lumMod val="75000"/>
                    <a:lumOff val="25000"/>
                  </a:schemeClr>
                </a:solidFill>
                <a:latin typeface="Arial Rounded MT Bold" panose="020F0704030504030204" pitchFamily="34" charset="77"/>
              </a:rPr>
              <a:t>The major contribution (350 nm to 2300 nm) to the CERES signal is thus directly obtained from the CLARREO measurement, which is not related to the training result. The relatively small UV and IR parts are derived from the CLARREO data and the training coefficients.</a:t>
            </a:r>
          </a:p>
        </p:txBody>
      </p:sp>
    </p:spTree>
    <p:extLst>
      <p:ext uri="{BB962C8B-B14F-4D97-AF65-F5344CB8AC3E}">
        <p14:creationId xmlns:p14="http://schemas.microsoft.com/office/powerpoint/2010/main" val="1427840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A1D69-016B-F842-A929-D4B6ADB94F02}"/>
              </a:ext>
            </a:extLst>
          </p:cNvPr>
          <p:cNvSpPr>
            <a:spLocks noGrp="1"/>
          </p:cNvSpPr>
          <p:nvPr>
            <p:ph type="title"/>
          </p:nvPr>
        </p:nvSpPr>
        <p:spPr>
          <a:xfrm>
            <a:off x="718027" y="426803"/>
            <a:ext cx="7886700" cy="631976"/>
          </a:xfrm>
        </p:spPr>
        <p:txBody>
          <a:bodyPr>
            <a:noAutofit/>
          </a:bodyPr>
          <a:lstStyle/>
          <a:p>
            <a:r>
              <a:rPr lang="en-US" sz="1800" b="0" dirty="0">
                <a:solidFill>
                  <a:srgbClr val="C00000"/>
                </a:solidFill>
                <a:latin typeface="Arial Black" panose="020B0604020202020204" pitchFamily="34" charset="0"/>
                <a:cs typeface="Arial Black" panose="020B0604020202020204" pitchFamily="34" charset="0"/>
              </a:rPr>
              <a:t>Algorithm Development of the Broadband </a:t>
            </a:r>
            <a:br>
              <a:rPr lang="en-US" sz="1800" b="0" dirty="0">
                <a:solidFill>
                  <a:srgbClr val="C00000"/>
                </a:solidFill>
                <a:latin typeface="Arial Black" panose="020B0604020202020204" pitchFamily="34" charset="0"/>
                <a:cs typeface="Arial Black" panose="020B0604020202020204" pitchFamily="34" charset="0"/>
              </a:rPr>
            </a:br>
            <a:r>
              <a:rPr lang="en-US" sz="1800" b="0" dirty="0">
                <a:solidFill>
                  <a:srgbClr val="C00000"/>
                </a:solidFill>
                <a:latin typeface="Arial Black" panose="020B0604020202020204" pitchFamily="34" charset="0"/>
                <a:cs typeface="Arial Black" panose="020B0604020202020204" pitchFamily="34" charset="0"/>
              </a:rPr>
              <a:t>Radiance Based on CPF Level-1B Data</a:t>
            </a:r>
          </a:p>
        </p:txBody>
      </p:sp>
      <p:pic>
        <p:nvPicPr>
          <p:cNvPr id="7" name="Picture 6">
            <a:extLst>
              <a:ext uri="{FF2B5EF4-FFF2-40B4-BE49-F238E27FC236}">
                <a16:creationId xmlns:a16="http://schemas.microsoft.com/office/drawing/2014/main" id="{6FCF3441-C70B-A341-B5D9-D6A3DA9F5ABC}"/>
              </a:ext>
            </a:extLst>
          </p:cNvPr>
          <p:cNvPicPr>
            <a:picLocks/>
          </p:cNvPicPr>
          <p:nvPr/>
        </p:nvPicPr>
        <p:blipFill>
          <a:blip r:embed="rId2"/>
          <a:stretch>
            <a:fillRect/>
          </a:stretch>
        </p:blipFill>
        <p:spPr>
          <a:xfrm>
            <a:off x="5280563" y="2808175"/>
            <a:ext cx="3657600" cy="1828800"/>
          </a:xfrm>
          <a:prstGeom prst="rect">
            <a:avLst/>
          </a:prstGeom>
        </p:spPr>
      </p:pic>
      <p:pic>
        <p:nvPicPr>
          <p:cNvPr id="8" name="Picture 7">
            <a:extLst>
              <a:ext uri="{FF2B5EF4-FFF2-40B4-BE49-F238E27FC236}">
                <a16:creationId xmlns:a16="http://schemas.microsoft.com/office/drawing/2014/main" id="{C3A8770F-4139-BA4C-81EB-C3668E6F0771}"/>
              </a:ext>
            </a:extLst>
          </p:cNvPr>
          <p:cNvPicPr>
            <a:picLocks/>
          </p:cNvPicPr>
          <p:nvPr/>
        </p:nvPicPr>
        <p:blipFill>
          <a:blip r:embed="rId3"/>
          <a:stretch>
            <a:fillRect/>
          </a:stretch>
        </p:blipFill>
        <p:spPr>
          <a:xfrm>
            <a:off x="5280563" y="4636975"/>
            <a:ext cx="3657600" cy="1828800"/>
          </a:xfrm>
          <a:prstGeom prst="rect">
            <a:avLst/>
          </a:prstGeom>
        </p:spPr>
      </p:pic>
      <p:pic>
        <p:nvPicPr>
          <p:cNvPr id="3" name="Picture 2">
            <a:extLst>
              <a:ext uri="{FF2B5EF4-FFF2-40B4-BE49-F238E27FC236}">
                <a16:creationId xmlns:a16="http://schemas.microsoft.com/office/drawing/2014/main" id="{3F7655D8-B563-E74F-80E4-C2183EF55EDE}"/>
              </a:ext>
            </a:extLst>
          </p:cNvPr>
          <p:cNvPicPr>
            <a:picLocks/>
          </p:cNvPicPr>
          <p:nvPr/>
        </p:nvPicPr>
        <p:blipFill>
          <a:blip r:embed="rId4"/>
          <a:stretch>
            <a:fillRect/>
          </a:stretch>
        </p:blipFill>
        <p:spPr>
          <a:xfrm>
            <a:off x="5280563" y="1023383"/>
            <a:ext cx="3657600" cy="1828800"/>
          </a:xfrm>
          <a:prstGeom prst="rect">
            <a:avLst/>
          </a:prstGeom>
        </p:spPr>
      </p:pic>
      <p:sp>
        <p:nvSpPr>
          <p:cNvPr id="9" name="TextBox 8">
            <a:extLst>
              <a:ext uri="{FF2B5EF4-FFF2-40B4-BE49-F238E27FC236}">
                <a16:creationId xmlns:a16="http://schemas.microsoft.com/office/drawing/2014/main" id="{05A4FFD5-1594-5B42-931B-0241860F8BD5}"/>
              </a:ext>
            </a:extLst>
          </p:cNvPr>
          <p:cNvSpPr txBox="1"/>
          <p:nvPr/>
        </p:nvSpPr>
        <p:spPr>
          <a:xfrm>
            <a:off x="538082" y="1414251"/>
            <a:ext cx="4742481" cy="4616648"/>
          </a:xfrm>
          <a:prstGeom prst="rect">
            <a:avLst/>
          </a:prstGeom>
          <a:noFill/>
        </p:spPr>
        <p:txBody>
          <a:bodyPr wrap="square" rtlCol="0">
            <a:spAutoFit/>
          </a:bodyPr>
          <a:lstStyle/>
          <a:p>
            <a:pPr marL="285750" indent="-285750">
              <a:buFont typeface="Wingdings" pitchFamily="2" charset="2"/>
              <a:buChar char="v"/>
            </a:pPr>
            <a:r>
              <a:rPr lang="en-US" sz="1400" dirty="0">
                <a:solidFill>
                  <a:schemeClr val="tx1">
                    <a:lumMod val="75000"/>
                    <a:lumOff val="25000"/>
                  </a:schemeClr>
                </a:solidFill>
                <a:latin typeface="Arial Rounded MT Bold" panose="020F0704030504030204" pitchFamily="34" charset="77"/>
              </a:rPr>
              <a:t>There were 8392 samples used for training and 8391 samples used for validation.</a:t>
            </a:r>
          </a:p>
          <a:p>
            <a:pPr marL="285750" indent="-285750">
              <a:buFont typeface="Wingdings" pitchFamily="2" charset="2"/>
              <a:buChar char="v"/>
            </a:pPr>
            <a:r>
              <a:rPr lang="en-US" sz="1400" dirty="0">
                <a:solidFill>
                  <a:schemeClr val="tx1">
                    <a:lumMod val="75000"/>
                    <a:lumOff val="25000"/>
                  </a:schemeClr>
                </a:solidFill>
                <a:latin typeface="Arial Rounded MT Bold" panose="020F0704030504030204" pitchFamily="34" charset="77"/>
              </a:rPr>
              <a:t>The UV part of the CERES signal was obtained by convolving the blue part of the radiance with its corresponding spectral response function. The same procedure was used for the CLARREO available part and the IR part of the CERES signals.</a:t>
            </a:r>
          </a:p>
          <a:p>
            <a:pPr marL="285750" indent="-285750">
              <a:buFont typeface="Wingdings" pitchFamily="2" charset="2"/>
              <a:buChar char="v"/>
            </a:pPr>
            <a:r>
              <a:rPr lang="en-US" sz="1400" dirty="0">
                <a:solidFill>
                  <a:schemeClr val="tx1">
                    <a:lumMod val="75000"/>
                    <a:lumOff val="25000"/>
                  </a:schemeClr>
                </a:solidFill>
                <a:latin typeface="Arial Rounded MT Bold" panose="020F0704030504030204" pitchFamily="34" charset="77"/>
              </a:rPr>
              <a:t>Using the training data, the relationship between the UV or IR parts of the CERES signals and the CLARREO available radiances were found. This gave out the coefficient matrices.</a:t>
            </a:r>
          </a:p>
          <a:p>
            <a:pPr marL="285750" indent="-285750">
              <a:buFont typeface="Wingdings" pitchFamily="2" charset="2"/>
              <a:buChar char="v"/>
            </a:pPr>
            <a:r>
              <a:rPr lang="en-US" sz="1400" dirty="0">
                <a:solidFill>
                  <a:schemeClr val="tx1">
                    <a:lumMod val="75000"/>
                    <a:lumOff val="25000"/>
                  </a:schemeClr>
                </a:solidFill>
                <a:latin typeface="Arial Rounded MT Bold" panose="020F0704030504030204" pitchFamily="34" charset="77"/>
              </a:rPr>
              <a:t>Using the obtained coefficient matrices, the UV and IR parts of the CERES signal could be obtained directly from the CLARREO available radiances (not from the blue or red part any more). This was demonstrated using the validation data.</a:t>
            </a:r>
          </a:p>
          <a:p>
            <a:pPr marL="285750" indent="-285750">
              <a:buFont typeface="Wingdings" pitchFamily="2" charset="2"/>
              <a:buChar char="v"/>
            </a:pPr>
            <a:r>
              <a:rPr lang="en-US" sz="1400" dirty="0">
                <a:solidFill>
                  <a:schemeClr val="tx1">
                    <a:lumMod val="75000"/>
                    <a:lumOff val="25000"/>
                  </a:schemeClr>
                </a:solidFill>
                <a:latin typeface="Arial Rounded MT Bold" panose="020F0704030504030204" pitchFamily="34" charset="77"/>
              </a:rPr>
              <a:t>The percentage RMS errors due to this methodology were smaller than 0.3% for both training and validation data (0.025% FWHM)</a:t>
            </a:r>
          </a:p>
        </p:txBody>
      </p:sp>
    </p:spTree>
    <p:extLst>
      <p:ext uri="{BB962C8B-B14F-4D97-AF65-F5344CB8AC3E}">
        <p14:creationId xmlns:p14="http://schemas.microsoft.com/office/powerpoint/2010/main" val="2814513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EE43E6-E52C-A545-89CB-362CEE42C48D}"/>
              </a:ext>
            </a:extLst>
          </p:cNvPr>
          <p:cNvSpPr>
            <a:spLocks noGrp="1"/>
          </p:cNvSpPr>
          <p:nvPr>
            <p:ph idx="1"/>
          </p:nvPr>
        </p:nvSpPr>
        <p:spPr>
          <a:xfrm>
            <a:off x="334972" y="1419741"/>
            <a:ext cx="3771471" cy="4680585"/>
          </a:xfrm>
        </p:spPr>
        <p:txBody>
          <a:bodyPr>
            <a:normAutofit/>
          </a:bodyPr>
          <a:lstStyle/>
          <a:p>
            <a:r>
              <a:rPr lang="en-US" altLang="en-US" sz="1000" b="0" dirty="0">
                <a:latin typeface="Arial Rounded MT Bold" panose="020F0704030504030204" pitchFamily="34" charset="77"/>
                <a:ea typeface="ＭＳ Ｐゴシック" panose="020B0600070205080204" pitchFamily="34" charset="-128"/>
              </a:rPr>
              <a:t>The need for a CPF L1 simulator</a:t>
            </a:r>
          </a:p>
          <a:p>
            <a:pPr lvl="1"/>
            <a:r>
              <a:rPr lang="en-US" altLang="en-US" sz="1000" dirty="0">
                <a:latin typeface="Arial Rounded MT Bold" panose="020F0704030504030204" pitchFamily="34" charset="77"/>
                <a:ea typeface="ＭＳ Ｐゴシック" panose="020B0600070205080204" pitchFamily="34" charset="-128"/>
              </a:rPr>
              <a:t>Generate proxy data for algorithm development </a:t>
            </a:r>
          </a:p>
          <a:p>
            <a:pPr lvl="2"/>
            <a:r>
              <a:rPr lang="en-US" altLang="en-US" sz="1000" dirty="0">
                <a:latin typeface="Arial Rounded MT Bold" panose="020F0704030504030204" pitchFamily="34" charset="77"/>
                <a:ea typeface="ＭＳ Ｐゴシック" panose="020B0600070205080204" pitchFamily="34" charset="-128"/>
              </a:rPr>
              <a:t>Spectral gap filling – needed for CPF-CERES inter-</a:t>
            </a:r>
            <a:r>
              <a:rPr lang="en-US" altLang="en-US" sz="1000" dirty="0" err="1">
                <a:latin typeface="Arial Rounded MT Bold" panose="020F0704030504030204" pitchFamily="34" charset="77"/>
                <a:ea typeface="ＭＳ Ｐゴシック" panose="020B0600070205080204" pitchFamily="34" charset="-128"/>
              </a:rPr>
              <a:t>cal</a:t>
            </a:r>
            <a:endParaRPr lang="en-US" altLang="en-US" sz="1000" dirty="0">
              <a:latin typeface="Arial Rounded MT Bold" panose="020F0704030504030204" pitchFamily="34" charset="77"/>
              <a:ea typeface="ＭＳ Ｐゴシック" panose="020B0600070205080204" pitchFamily="34" charset="-128"/>
            </a:endParaRPr>
          </a:p>
          <a:p>
            <a:pPr lvl="2"/>
            <a:r>
              <a:rPr lang="en-US" altLang="en-US" sz="1000" dirty="0">
                <a:latin typeface="Arial Rounded MT Bold" panose="020F0704030504030204" pitchFamily="34" charset="77"/>
                <a:ea typeface="ＭＳ Ｐゴシック" panose="020B0600070205080204" pitchFamily="34" charset="-128"/>
              </a:rPr>
              <a:t>Angle </a:t>
            </a:r>
            <a:r>
              <a:rPr lang="en-US" altLang="en-US" sz="1000" dirty="0" err="1">
                <a:latin typeface="Arial Rounded MT Bold" panose="020F0704030504030204" pitchFamily="34" charset="77"/>
                <a:ea typeface="ＭＳ Ｐゴシック" panose="020B0600070205080204" pitchFamily="34" charset="-128"/>
              </a:rPr>
              <a:t>mis</a:t>
            </a:r>
            <a:r>
              <a:rPr lang="en-US" altLang="en-US" sz="1000" dirty="0">
                <a:latin typeface="Arial Rounded MT Bold" panose="020F0704030504030204" pitchFamily="34" charset="77"/>
                <a:ea typeface="ＭＳ Ｐゴシック" panose="020B0600070205080204" pitchFamily="34" charset="-128"/>
              </a:rPr>
              <a:t>-match correction – need for CPF-VIIRS inter-</a:t>
            </a:r>
            <a:r>
              <a:rPr lang="en-US" altLang="en-US" sz="1000" dirty="0" err="1">
                <a:latin typeface="Arial Rounded MT Bold" panose="020F0704030504030204" pitchFamily="34" charset="77"/>
                <a:ea typeface="ＭＳ Ｐゴシック" panose="020B0600070205080204" pitchFamily="34" charset="-128"/>
              </a:rPr>
              <a:t>cal</a:t>
            </a:r>
            <a:endParaRPr lang="en-US" altLang="en-US" sz="1000" dirty="0">
              <a:latin typeface="Arial Rounded MT Bold" panose="020F0704030504030204" pitchFamily="34" charset="77"/>
              <a:ea typeface="ＭＳ Ｐゴシック" panose="020B0600070205080204" pitchFamily="34" charset="-128"/>
            </a:endParaRPr>
          </a:p>
          <a:p>
            <a:pPr lvl="1"/>
            <a:r>
              <a:rPr lang="en-US" altLang="en-US" sz="1000" dirty="0">
                <a:latin typeface="Arial Rounded MT Bold" panose="020F0704030504030204" pitchFamily="34" charset="77"/>
                <a:ea typeface="ＭＳ Ｐゴシック" panose="020B0600070205080204" pitchFamily="34" charset="-128"/>
              </a:rPr>
              <a:t>Provide realistic tools for OSSE studies</a:t>
            </a:r>
          </a:p>
          <a:p>
            <a:pPr lvl="1"/>
            <a:r>
              <a:rPr lang="en-US" altLang="en-US" sz="1000" dirty="0">
                <a:latin typeface="Arial Rounded MT Bold" panose="020F0704030504030204" pitchFamily="34" charset="77"/>
                <a:ea typeface="ＭＳ Ｐゴシック" panose="020B0600070205080204" pitchFamily="34" charset="-128"/>
              </a:rPr>
              <a:t>Generate realistic proxy data for information content analysis</a:t>
            </a:r>
          </a:p>
          <a:p>
            <a:pPr lvl="1"/>
            <a:endParaRPr lang="en-US" altLang="en-US" sz="1000" dirty="0">
              <a:latin typeface="Arial Rounded MT Bold" panose="020F0704030504030204" pitchFamily="34" charset="77"/>
              <a:ea typeface="ＭＳ Ｐゴシック" panose="020B0600070205080204" pitchFamily="34" charset="-128"/>
            </a:endParaRPr>
          </a:p>
          <a:p>
            <a:r>
              <a:rPr lang="en-US" altLang="en-US" sz="1000" b="0" dirty="0">
                <a:latin typeface="Arial Rounded MT Bold" panose="020F0704030504030204" pitchFamily="34" charset="77"/>
                <a:ea typeface="ＭＳ Ｐゴシック" panose="020B0600070205080204" pitchFamily="34" charset="-128"/>
              </a:rPr>
              <a:t>Key components of the CPF simulator</a:t>
            </a:r>
          </a:p>
          <a:p>
            <a:pPr lvl="1"/>
            <a:r>
              <a:rPr lang="en-US" altLang="en-US" sz="1000" dirty="0">
                <a:latin typeface="Arial Rounded MT Bold" panose="020F0704030504030204" pitchFamily="34" charset="77"/>
                <a:ea typeface="ＭＳ Ｐゴシック" panose="020B0600070205080204" pitchFamily="34" charset="-128"/>
              </a:rPr>
              <a:t>Fast and accurate radiative transfer model</a:t>
            </a:r>
          </a:p>
          <a:p>
            <a:pPr lvl="1"/>
            <a:r>
              <a:rPr lang="en-US" altLang="en-US" sz="1000" dirty="0">
                <a:latin typeface="Arial Rounded MT Bold" panose="020F0704030504030204" pitchFamily="34" charset="77"/>
                <a:ea typeface="ＭＳ Ｐゴシック" panose="020B0600070205080204" pitchFamily="34" charset="-128"/>
              </a:rPr>
              <a:t>CPF orbital simulator</a:t>
            </a:r>
          </a:p>
          <a:p>
            <a:pPr lvl="1"/>
            <a:r>
              <a:rPr lang="en-US" altLang="en-US" sz="1000" dirty="0">
                <a:latin typeface="Arial Rounded MT Bold" panose="020F0704030504030204" pitchFamily="34" charset="77"/>
                <a:ea typeface="ＭＳ Ｐゴシック" panose="020B0600070205080204" pitchFamily="34" charset="-128"/>
              </a:rPr>
              <a:t>Geophysical atmospheric and surface parameters</a:t>
            </a:r>
          </a:p>
          <a:p>
            <a:pPr lvl="2"/>
            <a:r>
              <a:rPr lang="en-US" altLang="en-US" sz="1000" dirty="0">
                <a:latin typeface="Arial Rounded MT Bold" panose="020F0704030504030204" pitchFamily="34" charset="77"/>
                <a:ea typeface="ＭＳ Ｐゴシック" panose="020B0600070205080204" pitchFamily="34" charset="-128"/>
              </a:rPr>
              <a:t>VIIRS/MODIS L2 data</a:t>
            </a:r>
          </a:p>
          <a:p>
            <a:pPr lvl="2"/>
            <a:r>
              <a:rPr lang="en-US" altLang="en-US" sz="1000" dirty="0">
                <a:latin typeface="Arial Rounded MT Bold" panose="020F0704030504030204" pitchFamily="34" charset="77"/>
                <a:ea typeface="ＭＳ Ｐゴシック" panose="020B0600070205080204" pitchFamily="34" charset="-128"/>
              </a:rPr>
              <a:t>CERES SSF data</a:t>
            </a:r>
          </a:p>
          <a:p>
            <a:pPr lvl="2"/>
            <a:r>
              <a:rPr lang="en-US" altLang="en-US" sz="1000" dirty="0">
                <a:latin typeface="Arial Rounded MT Bold" panose="020F0704030504030204" pitchFamily="34" charset="77"/>
                <a:ea typeface="ＭＳ Ｐゴシック" panose="020B0600070205080204" pitchFamily="34" charset="-128"/>
              </a:rPr>
              <a:t>GCM or reanalysis data</a:t>
            </a:r>
          </a:p>
          <a:p>
            <a:pPr lvl="2"/>
            <a:endParaRPr lang="en-US" sz="1000" dirty="0">
              <a:latin typeface="Arial Rounded MT Bold" panose="020F0704030504030204" pitchFamily="34" charset="77"/>
            </a:endParaRPr>
          </a:p>
          <a:p>
            <a:r>
              <a:rPr lang="en-US" sz="1000" dirty="0">
                <a:latin typeface="Arial Rounded MT Bold" panose="020F0704030504030204" pitchFamily="34" charset="77"/>
              </a:rPr>
              <a:t>Current status</a:t>
            </a:r>
          </a:p>
          <a:p>
            <a:pPr lvl="1"/>
            <a:r>
              <a:rPr lang="en-US" sz="1000" dirty="0">
                <a:latin typeface="Arial Rounded MT Bold" panose="020F0704030504030204" pitchFamily="34" charset="77"/>
              </a:rPr>
              <a:t>The PCRTM simulator has been developed </a:t>
            </a:r>
          </a:p>
          <a:p>
            <a:pPr marL="342900" lvl="1" indent="0">
              <a:buNone/>
            </a:pPr>
            <a:r>
              <a:rPr lang="en-US" sz="1000" dirty="0">
                <a:latin typeface="Arial Rounded MT Bold" panose="020F0704030504030204" pitchFamily="34" charset="77"/>
              </a:rPr>
              <a:t>with MODIS data</a:t>
            </a:r>
          </a:p>
          <a:p>
            <a:pPr lvl="1"/>
            <a:r>
              <a:rPr lang="en-US" sz="1000" dirty="0">
                <a:latin typeface="Arial Rounded MT Bold" panose="020F0704030504030204" pitchFamily="34" charset="77"/>
              </a:rPr>
              <a:t>The PCRTM simulator has been extensively </a:t>
            </a:r>
          </a:p>
          <a:p>
            <a:pPr marL="342900" lvl="1" indent="0">
              <a:buNone/>
            </a:pPr>
            <a:r>
              <a:rPr lang="en-US" sz="1000" dirty="0">
                <a:latin typeface="Arial Rounded MT Bold" panose="020F0704030504030204" pitchFamily="34" charset="77"/>
              </a:rPr>
              <a:t>validated using MODIS data</a:t>
            </a:r>
          </a:p>
          <a:p>
            <a:pPr lvl="1"/>
            <a:endParaRPr lang="en-US" sz="1350" dirty="0"/>
          </a:p>
          <a:p>
            <a:pPr lvl="1"/>
            <a:endParaRPr lang="en-US" sz="1200" dirty="0"/>
          </a:p>
        </p:txBody>
      </p:sp>
      <p:pic>
        <p:nvPicPr>
          <p:cNvPr id="4" name="Picture 7">
            <a:extLst>
              <a:ext uri="{FF2B5EF4-FFF2-40B4-BE49-F238E27FC236}">
                <a16:creationId xmlns:a16="http://schemas.microsoft.com/office/drawing/2014/main" id="{0E843F22-BF20-A549-8A30-34D2A4B4BB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1431" y="780572"/>
            <a:ext cx="3394472" cy="2546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9FC2D0F-1802-4442-B8EA-9DD4BBEB99E6}"/>
              </a:ext>
            </a:extLst>
          </p:cNvPr>
          <p:cNvPicPr/>
          <p:nvPr/>
        </p:nvPicPr>
        <p:blipFill>
          <a:blip r:embed="rId3"/>
          <a:stretch>
            <a:fillRect/>
          </a:stretch>
        </p:blipFill>
        <p:spPr>
          <a:xfrm>
            <a:off x="4018697" y="4014643"/>
            <a:ext cx="2464605" cy="1692593"/>
          </a:xfrm>
          <a:prstGeom prst="rect">
            <a:avLst/>
          </a:prstGeom>
        </p:spPr>
      </p:pic>
      <p:pic>
        <p:nvPicPr>
          <p:cNvPr id="7" name="Picture 6">
            <a:extLst>
              <a:ext uri="{FF2B5EF4-FFF2-40B4-BE49-F238E27FC236}">
                <a16:creationId xmlns:a16="http://schemas.microsoft.com/office/drawing/2014/main" id="{A9592F66-B36A-854B-93EE-F7D7FB446569}"/>
              </a:ext>
            </a:extLst>
          </p:cNvPr>
          <p:cNvPicPr/>
          <p:nvPr/>
        </p:nvPicPr>
        <p:blipFill>
          <a:blip r:embed="rId4"/>
          <a:stretch>
            <a:fillRect/>
          </a:stretch>
        </p:blipFill>
        <p:spPr>
          <a:xfrm>
            <a:off x="6599847" y="4014642"/>
            <a:ext cx="2380641" cy="1692593"/>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CA8E6A9E-9C42-0E49-B9E1-74D2DCB384BC}"/>
                  </a:ext>
                </a:extLst>
              </p:cNvPr>
              <p:cNvSpPr/>
              <p:nvPr/>
            </p:nvSpPr>
            <p:spPr>
              <a:xfrm>
                <a:off x="4492227" y="3544609"/>
                <a:ext cx="3789045" cy="400110"/>
              </a:xfrm>
              <a:prstGeom prst="rect">
                <a:avLst/>
              </a:prstGeom>
            </p:spPr>
            <p:txBody>
              <a:bodyPr wrap="square">
                <a:spAutoFit/>
              </a:bodyPr>
              <a:lstStyle/>
              <a:p>
                <a:pPr algn="ctr"/>
                <a:r>
                  <a:rPr lang="en-US" sz="1000" dirty="0">
                    <a:solidFill>
                      <a:schemeClr val="tx1">
                        <a:lumMod val="75000"/>
                        <a:lumOff val="25000"/>
                      </a:schemeClr>
                    </a:solidFill>
                    <a:latin typeface="Arial Rounded MT Bold" panose="020F0704030504030204" pitchFamily="34" charset="77"/>
                    <a:ea typeface="Calibri" panose="020F0502020204030204" pitchFamily="34" charset="0"/>
                  </a:rPr>
                  <a:t>Global Reflectance (10km</a:t>
                </a:r>
                <a14:m>
                  <m:oMath xmlns:m="http://schemas.openxmlformats.org/officeDocument/2006/math">
                    <m:r>
                      <a:rPr lang="en-US" sz="1000" i="1">
                        <a:solidFill>
                          <a:schemeClr val="tx1">
                            <a:lumMod val="75000"/>
                            <a:lumOff val="25000"/>
                          </a:schemeClr>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1000" dirty="0">
                    <a:solidFill>
                      <a:schemeClr val="tx1">
                        <a:lumMod val="75000"/>
                        <a:lumOff val="25000"/>
                      </a:schemeClr>
                    </a:solidFill>
                    <a:latin typeface="Arial Rounded MT Bold" panose="020F0704030504030204" pitchFamily="34" charset="77"/>
                    <a:ea typeface="Calibri" panose="020F0502020204030204" pitchFamily="34" charset="0"/>
                  </a:rPr>
                  <a:t>10km spatial resolution) </a:t>
                </a:r>
              </a:p>
              <a:p>
                <a:pPr algn="ctr"/>
                <a:r>
                  <a:rPr lang="en-US" sz="1000" dirty="0">
                    <a:solidFill>
                      <a:schemeClr val="tx1">
                        <a:lumMod val="75000"/>
                        <a:lumOff val="25000"/>
                      </a:schemeClr>
                    </a:solidFill>
                    <a:latin typeface="Arial Rounded MT Bold" panose="020F0704030504030204" pitchFamily="34" charset="77"/>
                    <a:ea typeface="Calibri" panose="020F0502020204030204" pitchFamily="34" charset="0"/>
                  </a:rPr>
                  <a:t>of July 1</a:t>
                </a:r>
                <a:r>
                  <a:rPr lang="en-US" sz="1000" baseline="30000" dirty="0">
                    <a:solidFill>
                      <a:schemeClr val="tx1">
                        <a:lumMod val="75000"/>
                        <a:lumOff val="25000"/>
                      </a:schemeClr>
                    </a:solidFill>
                    <a:latin typeface="Arial Rounded MT Bold" panose="020F0704030504030204" pitchFamily="34" charset="77"/>
                    <a:ea typeface="Calibri" panose="020F0502020204030204" pitchFamily="34" charset="0"/>
                  </a:rPr>
                  <a:t>st</a:t>
                </a:r>
                <a:r>
                  <a:rPr lang="en-US" sz="1000" dirty="0">
                    <a:solidFill>
                      <a:schemeClr val="tx1">
                        <a:lumMod val="75000"/>
                        <a:lumOff val="25000"/>
                      </a:schemeClr>
                    </a:solidFill>
                    <a:latin typeface="Arial Rounded MT Bold" panose="020F0704030504030204" pitchFamily="34" charset="77"/>
                    <a:ea typeface="Calibri" panose="020F0502020204030204" pitchFamily="34" charset="0"/>
                  </a:rPr>
                  <a:t>, 2006</a:t>
                </a:r>
                <a:r>
                  <a:rPr lang="en-US" sz="1000" dirty="0">
                    <a:solidFill>
                      <a:schemeClr val="tx1">
                        <a:lumMod val="75000"/>
                        <a:lumOff val="25000"/>
                      </a:schemeClr>
                    </a:solidFill>
                    <a:effectLst/>
                    <a:latin typeface="Arial Rounded MT Bold" panose="020F0704030504030204" pitchFamily="34" charset="77"/>
                  </a:rPr>
                  <a:t> </a:t>
                </a:r>
                <a:endParaRPr lang="en-US" sz="1000" dirty="0">
                  <a:solidFill>
                    <a:schemeClr val="tx1">
                      <a:lumMod val="75000"/>
                      <a:lumOff val="25000"/>
                    </a:schemeClr>
                  </a:solidFill>
                  <a:latin typeface="Arial Rounded MT Bold" panose="020F0704030504030204" pitchFamily="34" charset="77"/>
                </a:endParaRPr>
              </a:p>
            </p:txBody>
          </p:sp>
        </mc:Choice>
        <mc:Fallback xmlns="">
          <p:sp>
            <p:nvSpPr>
              <p:cNvPr id="8" name="Rectangle 7">
                <a:extLst>
                  <a:ext uri="{FF2B5EF4-FFF2-40B4-BE49-F238E27FC236}">
                    <a16:creationId xmlns:a16="http://schemas.microsoft.com/office/drawing/2014/main" id="{CA8E6A9E-9C42-0E49-B9E1-74D2DCB384BC}"/>
                  </a:ext>
                </a:extLst>
              </p:cNvPr>
              <p:cNvSpPr>
                <a:spLocks noRot="1" noChangeAspect="1" noMove="1" noResize="1" noEditPoints="1" noAdjustHandles="1" noChangeArrowheads="1" noChangeShapeType="1" noTextEdit="1"/>
              </p:cNvSpPr>
              <p:nvPr/>
            </p:nvSpPr>
            <p:spPr>
              <a:xfrm>
                <a:off x="4492227" y="3544609"/>
                <a:ext cx="3789045" cy="400110"/>
              </a:xfrm>
              <a:prstGeom prst="rect">
                <a:avLst/>
              </a:prstGeom>
              <a:blipFill>
                <a:blip r:embed="rId5"/>
                <a:stretch>
                  <a:fillRect b="-3030"/>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35F8B280-536A-1D4E-BE8A-FB36CF02A8CC}"/>
              </a:ext>
            </a:extLst>
          </p:cNvPr>
          <p:cNvSpPr/>
          <p:nvPr/>
        </p:nvSpPr>
        <p:spPr>
          <a:xfrm>
            <a:off x="4303677" y="5777160"/>
            <a:ext cx="1571712" cy="523220"/>
          </a:xfrm>
          <a:prstGeom prst="rect">
            <a:avLst/>
          </a:prstGeom>
        </p:spPr>
        <p:txBody>
          <a:bodyPr wrap="none">
            <a:spAutoFit/>
          </a:bodyPr>
          <a:lstStyle/>
          <a:p>
            <a:pPr algn="ctr"/>
            <a:r>
              <a:rPr lang="en-US" sz="1400" dirty="0">
                <a:latin typeface="Times New Roman" panose="02020603050405020304" pitchFamily="18" charset="0"/>
                <a:ea typeface="Calibri" panose="020F0502020204030204" pitchFamily="34" charset="0"/>
              </a:rPr>
              <a:t>PCRTM simulated </a:t>
            </a:r>
          </a:p>
          <a:p>
            <a:pPr algn="ctr"/>
            <a:r>
              <a:rPr lang="en-US" sz="1400" dirty="0">
                <a:latin typeface="Times New Roman" panose="02020603050405020304" pitchFamily="18" charset="0"/>
                <a:ea typeface="Calibri" panose="020F0502020204030204" pitchFamily="34" charset="0"/>
              </a:rPr>
              <a:t>(@1638 nm) </a:t>
            </a:r>
            <a:endParaRPr lang="en-US" sz="1400" dirty="0"/>
          </a:p>
        </p:txBody>
      </p:sp>
      <p:sp>
        <p:nvSpPr>
          <p:cNvPr id="11" name="Rectangle 10">
            <a:extLst>
              <a:ext uri="{FF2B5EF4-FFF2-40B4-BE49-F238E27FC236}">
                <a16:creationId xmlns:a16="http://schemas.microsoft.com/office/drawing/2014/main" id="{C92E2618-001A-4243-929D-7B175EA992AC}"/>
              </a:ext>
            </a:extLst>
          </p:cNvPr>
          <p:cNvSpPr/>
          <p:nvPr/>
        </p:nvSpPr>
        <p:spPr>
          <a:xfrm>
            <a:off x="7048927" y="5838716"/>
            <a:ext cx="1292340" cy="523220"/>
          </a:xfrm>
          <a:prstGeom prst="rect">
            <a:avLst/>
          </a:prstGeom>
        </p:spPr>
        <p:txBody>
          <a:bodyPr wrap="none">
            <a:spAutoFit/>
          </a:bodyPr>
          <a:lstStyle/>
          <a:p>
            <a:pPr algn="ctr"/>
            <a:r>
              <a:rPr lang="en-US" sz="1400" dirty="0">
                <a:latin typeface="Times New Roman" panose="02020603050405020304" pitchFamily="18" charset="0"/>
                <a:ea typeface="Calibri" panose="020F0502020204030204" pitchFamily="34" charset="0"/>
              </a:rPr>
              <a:t>MODIS band 6</a:t>
            </a:r>
          </a:p>
          <a:p>
            <a:pPr algn="ctr"/>
            <a:r>
              <a:rPr lang="en-US" sz="1400" dirty="0">
                <a:latin typeface="Times New Roman" panose="02020603050405020304" pitchFamily="18" charset="0"/>
                <a:ea typeface="Calibri" panose="020F0502020204030204" pitchFamily="34" charset="0"/>
              </a:rPr>
              <a:t>Level-1</a:t>
            </a:r>
            <a:endParaRPr lang="en-US" sz="1400" dirty="0"/>
          </a:p>
        </p:txBody>
      </p:sp>
      <p:sp>
        <p:nvSpPr>
          <p:cNvPr id="2" name="TextBox 1">
            <a:extLst>
              <a:ext uri="{FF2B5EF4-FFF2-40B4-BE49-F238E27FC236}">
                <a16:creationId xmlns:a16="http://schemas.microsoft.com/office/drawing/2014/main" id="{F042C1D1-A23F-264E-BA7D-9736244F0DD2}"/>
              </a:ext>
            </a:extLst>
          </p:cNvPr>
          <p:cNvSpPr txBox="1"/>
          <p:nvPr/>
        </p:nvSpPr>
        <p:spPr>
          <a:xfrm>
            <a:off x="708622" y="452557"/>
            <a:ext cx="4806957" cy="646331"/>
          </a:xfrm>
          <a:prstGeom prst="rect">
            <a:avLst/>
          </a:prstGeom>
          <a:noFill/>
        </p:spPr>
        <p:txBody>
          <a:bodyPr wrap="none" rtlCol="0">
            <a:spAutoFit/>
          </a:bodyPr>
          <a:lstStyle/>
          <a:p>
            <a:r>
              <a:rPr lang="en-US" dirty="0">
                <a:solidFill>
                  <a:srgbClr val="C00000"/>
                </a:solidFill>
                <a:latin typeface="Arial Black" panose="020B0604020202020204" pitchFamily="34" charset="0"/>
                <a:cs typeface="Arial Black" panose="020B0604020202020204" pitchFamily="34" charset="0"/>
              </a:rPr>
              <a:t>Summary on the Simulator Angular </a:t>
            </a:r>
          </a:p>
          <a:p>
            <a:r>
              <a:rPr lang="en-US" dirty="0">
                <a:solidFill>
                  <a:srgbClr val="C00000"/>
                </a:solidFill>
                <a:latin typeface="Arial Black" panose="020B0604020202020204" pitchFamily="34" charset="0"/>
                <a:cs typeface="Arial Black" panose="020B0604020202020204" pitchFamily="34" charset="0"/>
              </a:rPr>
              <a:t>Cor. Algorithm Development (W. Wu)</a:t>
            </a:r>
          </a:p>
        </p:txBody>
      </p:sp>
    </p:spTree>
    <p:extLst>
      <p:ext uri="{BB962C8B-B14F-4D97-AF65-F5344CB8AC3E}">
        <p14:creationId xmlns:p14="http://schemas.microsoft.com/office/powerpoint/2010/main" val="3694333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BFC6B8-6C41-2746-8875-B8FA9B07DB33}"/>
              </a:ext>
            </a:extLst>
          </p:cNvPr>
          <p:cNvSpPr/>
          <p:nvPr/>
        </p:nvSpPr>
        <p:spPr>
          <a:xfrm>
            <a:off x="98605" y="459459"/>
            <a:ext cx="8243350" cy="1200329"/>
          </a:xfrm>
          <a:prstGeom prst="rect">
            <a:avLst/>
          </a:prstGeom>
        </p:spPr>
        <p:txBody>
          <a:bodyPr wrap="square">
            <a:spAutoFit/>
          </a:bodyPr>
          <a:lstStyle/>
          <a:p>
            <a:pPr marL="942975" lvl="2" indent="-257175">
              <a:buFont typeface="Wingdings" pitchFamily="2" charset="2"/>
              <a:buChar char="v"/>
            </a:pPr>
            <a:r>
              <a:rPr lang="en-US" altLang="en-US" sz="1200" dirty="0">
                <a:solidFill>
                  <a:schemeClr val="tx1">
                    <a:lumMod val="75000"/>
                    <a:lumOff val="25000"/>
                  </a:schemeClr>
                </a:solidFill>
                <a:latin typeface="Arial Rounded MT Bold" panose="020F0704030504030204" pitchFamily="34" charset="77"/>
                <a:ea typeface="ＭＳ Ｐゴシック" panose="020B0600070205080204" pitchFamily="34" charset="-128"/>
              </a:rPr>
              <a:t>The angular correction algorithm can be used to relax angle matching criteria to get more matching events. The approach can potentially Increase inter-</a:t>
            </a:r>
            <a:r>
              <a:rPr lang="en-US" altLang="en-US" sz="1200" dirty="0" err="1">
                <a:solidFill>
                  <a:schemeClr val="tx1">
                    <a:lumMod val="75000"/>
                    <a:lumOff val="25000"/>
                  </a:schemeClr>
                </a:solidFill>
                <a:latin typeface="Arial Rounded MT Bold" panose="020F0704030504030204" pitchFamily="34" charset="77"/>
                <a:ea typeface="ＭＳ Ｐゴシック" panose="020B0600070205080204" pitchFamily="34" charset="-128"/>
              </a:rPr>
              <a:t>cal</a:t>
            </a:r>
            <a:r>
              <a:rPr lang="en-US" altLang="en-US" sz="1200" dirty="0">
                <a:solidFill>
                  <a:schemeClr val="tx1">
                    <a:lumMod val="75000"/>
                    <a:lumOff val="25000"/>
                  </a:schemeClr>
                </a:solidFill>
                <a:latin typeface="Arial Rounded MT Bold" panose="020F0704030504030204" pitchFamily="34" charset="77"/>
                <a:ea typeface="ＭＳ Ｐゴシック" panose="020B0600070205080204" pitchFamily="34" charset="-128"/>
              </a:rPr>
              <a:t> accuracy CPF-VIIRS (CERES) using the same number of matching events</a:t>
            </a:r>
          </a:p>
          <a:p>
            <a:pPr marL="942975" lvl="2" indent="-257175">
              <a:buFont typeface="Wingdings" pitchFamily="2" charset="2"/>
              <a:buChar char="v"/>
            </a:pPr>
            <a:r>
              <a:rPr lang="en-US" altLang="en-US" sz="1200" dirty="0">
                <a:solidFill>
                  <a:schemeClr val="tx1">
                    <a:lumMod val="75000"/>
                    <a:lumOff val="25000"/>
                  </a:schemeClr>
                </a:solidFill>
                <a:latin typeface="Arial Rounded MT Bold" panose="020F0704030504030204" pitchFamily="34" charset="77"/>
                <a:ea typeface="ＭＳ Ｐゴシック" panose="020B0600070205080204" pitchFamily="34" charset="-128"/>
              </a:rPr>
              <a:t>Simulation study for CPF-VIIRS angular correction has been carried out.  </a:t>
            </a:r>
          </a:p>
          <a:p>
            <a:pPr marL="942975" lvl="2" indent="-257175">
              <a:buFont typeface="Wingdings" pitchFamily="2" charset="2"/>
              <a:buChar char="v"/>
            </a:pPr>
            <a:r>
              <a:rPr lang="en-US" altLang="en-US" sz="1200" dirty="0">
                <a:solidFill>
                  <a:schemeClr val="tx1">
                    <a:lumMod val="75000"/>
                    <a:lumOff val="25000"/>
                  </a:schemeClr>
                </a:solidFill>
                <a:latin typeface="Arial Rounded MT Bold" panose="020F0704030504030204" pitchFamily="34" charset="77"/>
                <a:ea typeface="ＭＳ Ｐゴシック" panose="020B0600070205080204" pitchFamily="34" charset="-128"/>
              </a:rPr>
              <a:t>The algorithm provides angular correction for each individual inter-</a:t>
            </a:r>
            <a:r>
              <a:rPr lang="en-US" altLang="en-US" sz="1200" dirty="0" err="1">
                <a:solidFill>
                  <a:schemeClr val="tx1">
                    <a:lumMod val="75000"/>
                    <a:lumOff val="25000"/>
                  </a:schemeClr>
                </a:solidFill>
                <a:latin typeface="Arial Rounded MT Bold" panose="020F0704030504030204" pitchFamily="34" charset="77"/>
                <a:ea typeface="ＭＳ Ｐゴシック" panose="020B0600070205080204" pitchFamily="34" charset="-128"/>
              </a:rPr>
              <a:t>cal</a:t>
            </a:r>
            <a:r>
              <a:rPr lang="en-US" altLang="en-US" sz="1200" dirty="0">
                <a:solidFill>
                  <a:schemeClr val="tx1">
                    <a:lumMod val="75000"/>
                    <a:lumOff val="25000"/>
                  </a:schemeClr>
                </a:solidFill>
                <a:latin typeface="Arial Rounded MT Bold" panose="020F0704030504030204" pitchFamily="34" charset="77"/>
                <a:ea typeface="ＭＳ Ｐゴシック" panose="020B0600070205080204" pitchFamily="34" charset="-128"/>
              </a:rPr>
              <a:t> event. The CPF-CERES correction can be validated using CERES ADMs on the climatological scale</a:t>
            </a:r>
            <a:endParaRPr lang="en-US" altLang="en-US" sz="1500" dirty="0">
              <a:ea typeface="ＭＳ Ｐゴシック" panose="020B0600070205080204" pitchFamily="34" charset="-128"/>
            </a:endParaRPr>
          </a:p>
        </p:txBody>
      </p:sp>
      <p:grpSp>
        <p:nvGrpSpPr>
          <p:cNvPr id="30" name="Group 29">
            <a:extLst>
              <a:ext uri="{FF2B5EF4-FFF2-40B4-BE49-F238E27FC236}">
                <a16:creationId xmlns:a16="http://schemas.microsoft.com/office/drawing/2014/main" id="{69C81CC5-9FF0-8F40-88BF-0787FE5B4C54}"/>
              </a:ext>
            </a:extLst>
          </p:cNvPr>
          <p:cNvGrpSpPr/>
          <p:nvPr/>
        </p:nvGrpSpPr>
        <p:grpSpPr>
          <a:xfrm>
            <a:off x="1158898" y="1983714"/>
            <a:ext cx="6768897" cy="4144111"/>
            <a:chOff x="2215963" y="1147385"/>
            <a:chExt cx="6591861" cy="4255544"/>
          </a:xfrm>
        </p:grpSpPr>
        <p:sp>
          <p:nvSpPr>
            <p:cNvPr id="34" name="Oval 33">
              <a:extLst>
                <a:ext uri="{FF2B5EF4-FFF2-40B4-BE49-F238E27FC236}">
                  <a16:creationId xmlns:a16="http://schemas.microsoft.com/office/drawing/2014/main" id="{B7B00EFF-AB18-9845-9B14-D2636D23470B}"/>
                </a:ext>
              </a:extLst>
            </p:cNvPr>
            <p:cNvSpPr/>
            <p:nvPr/>
          </p:nvSpPr>
          <p:spPr>
            <a:xfrm>
              <a:off x="2900924" y="2365842"/>
              <a:ext cx="1900797" cy="10757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74"/>
            </a:p>
          </p:txBody>
        </p:sp>
        <p:sp>
          <p:nvSpPr>
            <p:cNvPr id="35" name="Rectangle 34">
              <a:extLst>
                <a:ext uri="{FF2B5EF4-FFF2-40B4-BE49-F238E27FC236}">
                  <a16:creationId xmlns:a16="http://schemas.microsoft.com/office/drawing/2014/main" id="{E7D45E60-1B52-2745-9FB5-F1784D863801}"/>
                </a:ext>
              </a:extLst>
            </p:cNvPr>
            <p:cNvSpPr/>
            <p:nvPr/>
          </p:nvSpPr>
          <p:spPr>
            <a:xfrm>
              <a:off x="2979365" y="1148300"/>
              <a:ext cx="1928812" cy="271743"/>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874"/>
            </a:p>
          </p:txBody>
        </p:sp>
        <p:sp>
          <p:nvSpPr>
            <p:cNvPr id="36" name="TextBox 5">
              <a:extLst>
                <a:ext uri="{FF2B5EF4-FFF2-40B4-BE49-F238E27FC236}">
                  <a16:creationId xmlns:a16="http://schemas.microsoft.com/office/drawing/2014/main" id="{992049FE-5BFD-964D-A986-1D947C78AF11}"/>
                </a:ext>
              </a:extLst>
            </p:cNvPr>
            <p:cNvSpPr txBox="1">
              <a:spLocks noChangeArrowheads="1"/>
            </p:cNvSpPr>
            <p:nvPr/>
          </p:nvSpPr>
          <p:spPr bwMode="auto">
            <a:xfrm>
              <a:off x="2900923" y="1147385"/>
              <a:ext cx="2074489" cy="284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200" dirty="0">
                  <a:latin typeface="Arial Rounded MT Bold" panose="020F0704030504030204" pitchFamily="34" charset="77"/>
                </a:rPr>
                <a:t>Orbital Events Prediction</a:t>
              </a:r>
            </a:p>
          </p:txBody>
        </p:sp>
        <p:sp>
          <p:nvSpPr>
            <p:cNvPr id="37" name="TextBox 7">
              <a:extLst>
                <a:ext uri="{FF2B5EF4-FFF2-40B4-BE49-F238E27FC236}">
                  <a16:creationId xmlns:a16="http://schemas.microsoft.com/office/drawing/2014/main" id="{D546E701-C9F1-984D-8174-E3864E8D5165}"/>
                </a:ext>
              </a:extLst>
            </p:cNvPr>
            <p:cNvSpPr txBox="1">
              <a:spLocks noChangeArrowheads="1"/>
            </p:cNvSpPr>
            <p:nvPr/>
          </p:nvSpPr>
          <p:spPr bwMode="auto">
            <a:xfrm>
              <a:off x="2424571" y="1839596"/>
              <a:ext cx="3027191" cy="28444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altLang="en-US" sz="1200" dirty="0">
                  <a:latin typeface="Arial Rounded MT Bold" panose="020F0704030504030204" pitchFamily="34" charset="77"/>
                </a:rPr>
                <a:t>(SZA, VZA, AZA), (</a:t>
              </a:r>
              <a:r>
                <a:rPr lang="en-US" altLang="en-US" sz="1200" dirty="0">
                  <a:latin typeface="Arial Rounded MT Bold" panose="020F0704030504030204" pitchFamily="34" charset="77"/>
                  <a:sym typeface="Symbol" charset="2"/>
                </a:rPr>
                <a:t></a:t>
              </a:r>
              <a:r>
                <a:rPr lang="en-US" altLang="en-US" sz="1200" dirty="0">
                  <a:latin typeface="Arial Rounded MT Bold" panose="020F0704030504030204" pitchFamily="34" charset="77"/>
                </a:rPr>
                <a:t> VZA, </a:t>
              </a:r>
              <a:r>
                <a:rPr lang="en-US" altLang="en-US" sz="1200" dirty="0">
                  <a:latin typeface="Arial Rounded MT Bold" panose="020F0704030504030204" pitchFamily="34" charset="77"/>
                  <a:sym typeface="Symbol" charset="2"/>
                </a:rPr>
                <a:t></a:t>
              </a:r>
              <a:r>
                <a:rPr lang="en-US" altLang="en-US" sz="1200" dirty="0">
                  <a:latin typeface="Arial Rounded MT Bold" panose="020F0704030504030204" pitchFamily="34" charset="77"/>
                </a:rPr>
                <a:t> AZA )</a:t>
              </a:r>
            </a:p>
          </p:txBody>
        </p:sp>
        <p:sp>
          <p:nvSpPr>
            <p:cNvPr id="38" name="TextBox 8">
              <a:extLst>
                <a:ext uri="{FF2B5EF4-FFF2-40B4-BE49-F238E27FC236}">
                  <a16:creationId xmlns:a16="http://schemas.microsoft.com/office/drawing/2014/main" id="{4BFFF2AC-4CE7-4449-866F-F587E0F2230C}"/>
                </a:ext>
              </a:extLst>
            </p:cNvPr>
            <p:cNvSpPr txBox="1">
              <a:spLocks noChangeArrowheads="1"/>
            </p:cNvSpPr>
            <p:nvPr/>
          </p:nvSpPr>
          <p:spPr bwMode="auto">
            <a:xfrm>
              <a:off x="3046600" y="2790265"/>
              <a:ext cx="1690687" cy="284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200" dirty="0">
                  <a:latin typeface="Arial Rounded MT Bold" panose="020F0704030504030204" pitchFamily="34" charset="77"/>
                </a:rPr>
                <a:t>PCRTM-SOLAR</a:t>
              </a:r>
            </a:p>
          </p:txBody>
        </p:sp>
        <p:cxnSp>
          <p:nvCxnSpPr>
            <p:cNvPr id="39" name="Straight Arrow Connector 38">
              <a:extLst>
                <a:ext uri="{FF2B5EF4-FFF2-40B4-BE49-F238E27FC236}">
                  <a16:creationId xmlns:a16="http://schemas.microsoft.com/office/drawing/2014/main" id="{0D6FF015-2868-684A-AAD3-4722D0A102DC}"/>
                </a:ext>
              </a:extLst>
            </p:cNvPr>
            <p:cNvCxnSpPr/>
            <p:nvPr/>
          </p:nvCxnSpPr>
          <p:spPr>
            <a:xfrm>
              <a:off x="3875835" y="2164136"/>
              <a:ext cx="0" cy="201706"/>
            </a:xfrm>
            <a:prstGeom prst="straightConnector1">
              <a:avLst/>
            </a:prstGeom>
            <a:ln w="19050">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2D1998C-396C-FE4F-9321-55372E3188B8}"/>
                </a:ext>
              </a:extLst>
            </p:cNvPr>
            <p:cNvCxnSpPr/>
            <p:nvPr/>
          </p:nvCxnSpPr>
          <p:spPr>
            <a:xfrm>
              <a:off x="3896846" y="3441607"/>
              <a:ext cx="0" cy="420221"/>
            </a:xfrm>
            <a:prstGeom prst="straightConnector1">
              <a:avLst/>
            </a:prstGeom>
            <a:ln w="19050">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41" name="TextBox 25">
              <a:extLst>
                <a:ext uri="{FF2B5EF4-FFF2-40B4-BE49-F238E27FC236}">
                  <a16:creationId xmlns:a16="http://schemas.microsoft.com/office/drawing/2014/main" id="{38DA668D-0A10-F043-A431-D10B8848CF31}"/>
                </a:ext>
              </a:extLst>
            </p:cNvPr>
            <p:cNvSpPr txBox="1">
              <a:spLocks noChangeArrowheads="1"/>
            </p:cNvSpPr>
            <p:nvPr/>
          </p:nvSpPr>
          <p:spPr bwMode="auto">
            <a:xfrm>
              <a:off x="2345530" y="3886414"/>
              <a:ext cx="3092824" cy="47961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US" altLang="en-US" sz="1200" dirty="0">
                  <a:latin typeface="Arial Rounded MT Bold" panose="020F0704030504030204" pitchFamily="34" charset="77"/>
                  <a:sym typeface="Symbol" charset="2"/>
                </a:rPr>
                <a:t>Calculate </a:t>
              </a:r>
              <a:r>
                <a:rPr lang="en-US" altLang="en-US" sz="1200" dirty="0">
                  <a:solidFill>
                    <a:srgbClr val="00B0F0"/>
                  </a:solidFill>
                  <a:latin typeface="Arial Rounded MT Bold" panose="020F0704030504030204" pitchFamily="34" charset="77"/>
                  <a:sym typeface="Symbol" charset="2"/>
                </a:rPr>
                <a:t></a:t>
              </a:r>
              <a:r>
                <a:rPr lang="en-US" altLang="en-US" sz="1200" dirty="0">
                  <a:solidFill>
                    <a:srgbClr val="00B0F0"/>
                  </a:solidFill>
                  <a:latin typeface="Arial Rounded MT Bold" panose="020F0704030504030204" pitchFamily="34" charset="77"/>
                </a:rPr>
                <a:t>R</a:t>
              </a:r>
              <a:r>
                <a:rPr lang="en-US" altLang="en-US" sz="1200" dirty="0">
                  <a:latin typeface="Arial Rounded MT Bold" panose="020F0704030504030204" pitchFamily="34" charset="77"/>
                </a:rPr>
                <a:t> (</a:t>
              </a:r>
              <a:r>
                <a:rPr lang="en-US" altLang="en-US" sz="1200" dirty="0">
                  <a:latin typeface="Arial Rounded MT Bold" panose="020F0704030504030204" pitchFamily="34" charset="77"/>
                  <a:sym typeface="Symbol" charset="2"/>
                </a:rPr>
                <a:t></a:t>
              </a:r>
              <a:r>
                <a:rPr lang="en-US" altLang="en-US" sz="1200" dirty="0">
                  <a:latin typeface="Arial Rounded MT Bold" panose="020F0704030504030204" pitchFamily="34" charset="77"/>
                </a:rPr>
                <a:t>VZA, </a:t>
              </a:r>
              <a:r>
                <a:rPr lang="en-US" altLang="en-US" sz="1200" dirty="0">
                  <a:latin typeface="Arial Rounded MT Bold" panose="020F0704030504030204" pitchFamily="34" charset="77"/>
                  <a:sym typeface="Symbol" charset="2"/>
                </a:rPr>
                <a:t></a:t>
              </a:r>
              <a:r>
                <a:rPr lang="en-US" altLang="en-US" sz="1200" dirty="0">
                  <a:latin typeface="Arial Rounded MT Bold" panose="020F0704030504030204" pitchFamily="34" charset="77"/>
                </a:rPr>
                <a:t>AZA)</a:t>
              </a:r>
            </a:p>
            <a:p>
              <a:pPr algn="ctr"/>
              <a:endParaRPr lang="en-US" altLang="en-US" sz="1235" dirty="0"/>
            </a:p>
          </p:txBody>
        </p:sp>
        <p:cxnSp>
          <p:nvCxnSpPr>
            <p:cNvPr id="42" name="Straight Arrow Connector 41">
              <a:extLst>
                <a:ext uri="{FF2B5EF4-FFF2-40B4-BE49-F238E27FC236}">
                  <a16:creationId xmlns:a16="http://schemas.microsoft.com/office/drawing/2014/main" id="{9A929EA4-1672-EC47-BB40-2D3C8AA6F244}"/>
                </a:ext>
              </a:extLst>
            </p:cNvPr>
            <p:cNvCxnSpPr/>
            <p:nvPr/>
          </p:nvCxnSpPr>
          <p:spPr>
            <a:xfrm>
              <a:off x="3896846" y="4376289"/>
              <a:ext cx="0" cy="201706"/>
            </a:xfrm>
            <a:prstGeom prst="straightConnector1">
              <a:avLst/>
            </a:prstGeom>
            <a:ln w="19050">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32D86D48-A99F-B44F-8EB9-A4C53D5F6669}"/>
                </a:ext>
              </a:extLst>
            </p:cNvPr>
            <p:cNvSpPr txBox="1"/>
            <p:nvPr/>
          </p:nvSpPr>
          <p:spPr>
            <a:xfrm>
              <a:off x="2215963" y="4598526"/>
              <a:ext cx="3692338" cy="663711"/>
            </a:xfrm>
            <a:prstGeom prst="rect">
              <a:avLst/>
            </a:prstGeom>
            <a:noFill/>
            <a:ln>
              <a:solidFill>
                <a:srgbClr val="000000"/>
              </a:solidFill>
            </a:ln>
          </p:spPr>
          <p:txBody>
            <a:bodyPr>
              <a:spAutoFit/>
            </a:bodyPr>
            <a:lstStyle/>
            <a:p>
              <a:pPr algn="just">
                <a:defRPr/>
              </a:pPr>
              <a:r>
                <a:rPr lang="en-US" sz="1200" dirty="0">
                  <a:latin typeface="Arial Rounded MT Bold" panose="020F0704030504030204" pitchFamily="34" charset="77"/>
                  <a:sym typeface="Symbol" charset="2"/>
                </a:rPr>
                <a:t>Generate regression coefficients for angle mismatch correction using CPF hyperspectral data, </a:t>
              </a:r>
              <a:r>
                <a:rPr lang="en-US" sz="1200" dirty="0">
                  <a:latin typeface="Arial Rounded MT Bold" panose="020F0704030504030204" pitchFamily="34" charset="77"/>
                </a:rPr>
                <a:t>	</a:t>
              </a:r>
              <a:r>
                <a:rPr lang="en-US" sz="1200" dirty="0">
                  <a:latin typeface="Arial Rounded MT Bold" panose="020F0704030504030204" pitchFamily="34" charset="77"/>
                  <a:sym typeface="Symbol" charset="2"/>
                </a:rPr>
                <a:t> </a:t>
              </a:r>
              <a:r>
                <a:rPr lang="en-US" sz="1200" dirty="0">
                  <a:solidFill>
                    <a:srgbClr val="00B0F0"/>
                  </a:solidFill>
                  <a:latin typeface="Arial Rounded MT Bold" panose="020F0704030504030204" pitchFamily="34" charset="77"/>
                  <a:sym typeface="Symbol" charset="2"/>
                </a:rPr>
                <a:t></a:t>
              </a:r>
              <a:r>
                <a:rPr lang="en-US" sz="1200" dirty="0">
                  <a:solidFill>
                    <a:srgbClr val="00B0F0"/>
                  </a:solidFill>
                  <a:latin typeface="Arial Rounded MT Bold" panose="020F0704030504030204" pitchFamily="34" charset="77"/>
                </a:rPr>
                <a:t>R </a:t>
              </a:r>
              <a:r>
                <a:rPr lang="en-US" sz="1200" dirty="0">
                  <a:latin typeface="Arial Rounded MT Bold" panose="020F0704030504030204" pitchFamily="34" charset="77"/>
                </a:rPr>
                <a:t>=  </a:t>
              </a:r>
              <a:r>
                <a:rPr lang="en-US" sz="1200" dirty="0">
                  <a:solidFill>
                    <a:srgbClr val="FF0000"/>
                  </a:solidFill>
                  <a:latin typeface="Arial Rounded MT Bold" panose="020F0704030504030204" pitchFamily="34" charset="77"/>
                </a:rPr>
                <a:t>A</a:t>
              </a:r>
              <a:r>
                <a:rPr lang="en-US" sz="1200" dirty="0">
                  <a:latin typeface="Arial Rounded MT Bold" panose="020F0704030504030204" pitchFamily="34" charset="77"/>
                </a:rPr>
                <a:t> </a:t>
              </a:r>
              <a:r>
                <a:rPr lang="en-US" sz="1200" dirty="0">
                  <a:solidFill>
                    <a:srgbClr val="00B0F0"/>
                  </a:solidFill>
                  <a:latin typeface="Arial Rounded MT Bold" panose="020F0704030504030204" pitchFamily="34" charset="77"/>
                </a:rPr>
                <a:t>R</a:t>
              </a:r>
            </a:p>
          </p:txBody>
        </p:sp>
        <p:sp>
          <p:nvSpPr>
            <p:cNvPr id="44" name="Rectangle 43">
              <a:extLst>
                <a:ext uri="{FF2B5EF4-FFF2-40B4-BE49-F238E27FC236}">
                  <a16:creationId xmlns:a16="http://schemas.microsoft.com/office/drawing/2014/main" id="{BF3A8767-E779-2A44-A9F1-641A4E16B7E0}"/>
                </a:ext>
              </a:extLst>
            </p:cNvPr>
            <p:cNvSpPr/>
            <p:nvPr/>
          </p:nvSpPr>
          <p:spPr>
            <a:xfrm>
              <a:off x="6579254" y="1277470"/>
              <a:ext cx="1696290" cy="769004"/>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874"/>
            </a:p>
          </p:txBody>
        </p:sp>
        <p:sp>
          <p:nvSpPr>
            <p:cNvPr id="45" name="TextBox 16">
              <a:extLst>
                <a:ext uri="{FF2B5EF4-FFF2-40B4-BE49-F238E27FC236}">
                  <a16:creationId xmlns:a16="http://schemas.microsoft.com/office/drawing/2014/main" id="{0F1BD4AF-5418-C348-B46A-4F6B365EF3D4}"/>
                </a:ext>
              </a:extLst>
            </p:cNvPr>
            <p:cNvSpPr txBox="1">
              <a:spLocks noChangeArrowheads="1"/>
            </p:cNvSpPr>
            <p:nvPr/>
          </p:nvSpPr>
          <p:spPr bwMode="auto">
            <a:xfrm>
              <a:off x="6579254" y="1479177"/>
              <a:ext cx="1690687" cy="284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200" dirty="0">
                  <a:latin typeface="Arial Rounded MT Bold" panose="020F0704030504030204" pitchFamily="34" charset="77"/>
                </a:rPr>
                <a:t>CPF level1 data</a:t>
              </a:r>
            </a:p>
          </p:txBody>
        </p:sp>
        <p:cxnSp>
          <p:nvCxnSpPr>
            <p:cNvPr id="46" name="Straight Arrow Connector 45">
              <a:extLst>
                <a:ext uri="{FF2B5EF4-FFF2-40B4-BE49-F238E27FC236}">
                  <a16:creationId xmlns:a16="http://schemas.microsoft.com/office/drawing/2014/main" id="{61353F7F-668E-C64F-A7F9-3211E27A6B8A}"/>
                </a:ext>
              </a:extLst>
            </p:cNvPr>
            <p:cNvCxnSpPr>
              <a:cxnSpLocks/>
              <a:endCxn id="47" idx="0"/>
            </p:cNvCxnSpPr>
            <p:nvPr/>
          </p:nvCxnSpPr>
          <p:spPr>
            <a:xfrm>
              <a:off x="7416557" y="2046474"/>
              <a:ext cx="1" cy="634535"/>
            </a:xfrm>
            <a:prstGeom prst="straightConnector1">
              <a:avLst/>
            </a:prstGeom>
            <a:ln w="19050">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47" name="Rectangle 1">
              <a:extLst>
                <a:ext uri="{FF2B5EF4-FFF2-40B4-BE49-F238E27FC236}">
                  <a16:creationId xmlns:a16="http://schemas.microsoft.com/office/drawing/2014/main" id="{04AF90B2-BDBB-B446-882D-3B6523B8CE5B}"/>
                </a:ext>
              </a:extLst>
            </p:cNvPr>
            <p:cNvSpPr>
              <a:spLocks noChangeArrowheads="1"/>
            </p:cNvSpPr>
            <p:nvPr/>
          </p:nvSpPr>
          <p:spPr bwMode="auto">
            <a:xfrm>
              <a:off x="7264213" y="2681009"/>
              <a:ext cx="304688" cy="3457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r>
                <a:rPr lang="en-US" altLang="en-US" sz="1588" dirty="0">
                  <a:solidFill>
                    <a:srgbClr val="00B0F0"/>
                  </a:solidFill>
                </a:rPr>
                <a:t>R</a:t>
              </a:r>
            </a:p>
          </p:txBody>
        </p:sp>
        <p:cxnSp>
          <p:nvCxnSpPr>
            <p:cNvPr id="48" name="Elbow Connector 47">
              <a:extLst>
                <a:ext uri="{FF2B5EF4-FFF2-40B4-BE49-F238E27FC236}">
                  <a16:creationId xmlns:a16="http://schemas.microsoft.com/office/drawing/2014/main" id="{B9DE8592-C78C-B242-84CF-3BBA298EFB00}"/>
                </a:ext>
              </a:extLst>
            </p:cNvPr>
            <p:cNvCxnSpPr/>
            <p:nvPr/>
          </p:nvCxnSpPr>
          <p:spPr>
            <a:xfrm flipV="1">
              <a:off x="5715000" y="3599364"/>
              <a:ext cx="1566022" cy="980515"/>
            </a:xfrm>
            <a:prstGeom prst="bentConnector3">
              <a:avLst>
                <a:gd name="adj1" fmla="val 950"/>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Rectangle 13">
              <a:extLst>
                <a:ext uri="{FF2B5EF4-FFF2-40B4-BE49-F238E27FC236}">
                  <a16:creationId xmlns:a16="http://schemas.microsoft.com/office/drawing/2014/main" id="{02E3C23B-F212-E344-8455-929FF2C4AD43}"/>
                </a:ext>
              </a:extLst>
            </p:cNvPr>
            <p:cNvSpPr>
              <a:spLocks noChangeArrowheads="1"/>
            </p:cNvSpPr>
            <p:nvPr/>
          </p:nvSpPr>
          <p:spPr bwMode="auto">
            <a:xfrm>
              <a:off x="7265614" y="3426199"/>
              <a:ext cx="303288" cy="3366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altLang="en-US" sz="1588">
                  <a:solidFill>
                    <a:srgbClr val="FF0000"/>
                  </a:solidFill>
                </a:rPr>
                <a:t>A</a:t>
              </a:r>
              <a:endParaRPr lang="en-US" altLang="en-US" sz="1588"/>
            </a:p>
          </p:txBody>
        </p:sp>
        <p:cxnSp>
          <p:nvCxnSpPr>
            <p:cNvPr id="50" name="Straight Arrow Connector 49">
              <a:extLst>
                <a:ext uri="{FF2B5EF4-FFF2-40B4-BE49-F238E27FC236}">
                  <a16:creationId xmlns:a16="http://schemas.microsoft.com/office/drawing/2014/main" id="{81C3B97B-058C-8641-AAD0-ED8EC7D435A7}"/>
                </a:ext>
              </a:extLst>
            </p:cNvPr>
            <p:cNvCxnSpPr>
              <a:cxnSpLocks/>
              <a:stCxn id="47" idx="2"/>
              <a:endCxn id="49" idx="0"/>
            </p:cNvCxnSpPr>
            <p:nvPr/>
          </p:nvCxnSpPr>
          <p:spPr>
            <a:xfrm>
              <a:off x="7416558" y="3026757"/>
              <a:ext cx="700" cy="399442"/>
            </a:xfrm>
            <a:prstGeom prst="straightConnector1">
              <a:avLst/>
            </a:prstGeom>
            <a:ln w="19050">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6B0DF37-5891-FB4C-8D82-DE4C0C12E095}"/>
                </a:ext>
              </a:extLst>
            </p:cNvPr>
            <p:cNvCxnSpPr>
              <a:stCxn id="49" idx="2"/>
            </p:cNvCxnSpPr>
            <p:nvPr/>
          </p:nvCxnSpPr>
          <p:spPr>
            <a:xfrm>
              <a:off x="7417258" y="3762894"/>
              <a:ext cx="3838" cy="786694"/>
            </a:xfrm>
            <a:prstGeom prst="straightConnector1">
              <a:avLst/>
            </a:prstGeom>
            <a:ln w="19050">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52" name="TextBox 30">
              <a:extLst>
                <a:ext uri="{FF2B5EF4-FFF2-40B4-BE49-F238E27FC236}">
                  <a16:creationId xmlns:a16="http://schemas.microsoft.com/office/drawing/2014/main" id="{820B7FEA-21FA-314B-8109-A401C9F11A18}"/>
                </a:ext>
              </a:extLst>
            </p:cNvPr>
            <p:cNvSpPr txBox="1">
              <a:spLocks noChangeArrowheads="1"/>
            </p:cNvSpPr>
            <p:nvPr/>
          </p:nvSpPr>
          <p:spPr bwMode="auto">
            <a:xfrm>
              <a:off x="6118412" y="4549587"/>
              <a:ext cx="2689412" cy="85334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US" altLang="en-US" sz="1200" dirty="0">
                  <a:latin typeface="Arial Rounded MT Bold" panose="020F0704030504030204" pitchFamily="34" charset="77"/>
                </a:rPr>
                <a:t>CPF Observation that matches VIIRS spectral bands and view geometries</a:t>
              </a:r>
            </a:p>
            <a:p>
              <a:pPr algn="ctr"/>
              <a:r>
                <a:rPr lang="en-US" altLang="en-US" sz="1200" dirty="0" err="1">
                  <a:solidFill>
                    <a:srgbClr val="00B0F0"/>
                  </a:solidFill>
                  <a:latin typeface="Arial Rounded MT Bold" panose="020F0704030504030204" pitchFamily="34" charset="77"/>
                </a:rPr>
                <a:t>R</a:t>
              </a:r>
              <a:r>
                <a:rPr lang="en-US" altLang="en-US" sz="1200" baseline="-25000" dirty="0" err="1">
                  <a:solidFill>
                    <a:srgbClr val="00B0F0"/>
                  </a:solidFill>
                  <a:latin typeface="Arial Rounded MT Bold" panose="020F0704030504030204" pitchFamily="34" charset="77"/>
                </a:rPr>
                <a:t>corrected</a:t>
              </a:r>
              <a:r>
                <a:rPr lang="en-US" altLang="en-US" sz="1200" dirty="0">
                  <a:latin typeface="Arial Rounded MT Bold" panose="020F0704030504030204" pitchFamily="34" charset="77"/>
                </a:rPr>
                <a:t> =  (1+</a:t>
              </a:r>
              <a:r>
                <a:rPr lang="en-US" altLang="en-US" sz="1200" dirty="0">
                  <a:solidFill>
                    <a:srgbClr val="FF0000"/>
                  </a:solidFill>
                  <a:latin typeface="Arial Rounded MT Bold" panose="020F0704030504030204" pitchFamily="34" charset="77"/>
                </a:rPr>
                <a:t>A</a:t>
              </a:r>
              <a:r>
                <a:rPr lang="en-US" altLang="en-US" sz="1200" dirty="0">
                  <a:latin typeface="Arial Rounded MT Bold" panose="020F0704030504030204" pitchFamily="34" charset="77"/>
                </a:rPr>
                <a:t>)</a:t>
              </a:r>
              <a:r>
                <a:rPr lang="en-US" altLang="en-US" sz="1200" dirty="0">
                  <a:solidFill>
                    <a:srgbClr val="00B0F0"/>
                  </a:solidFill>
                  <a:latin typeface="Arial Rounded MT Bold" panose="020F0704030504030204" pitchFamily="34" charset="77"/>
                </a:rPr>
                <a:t> R</a:t>
              </a:r>
            </a:p>
          </p:txBody>
        </p:sp>
        <p:cxnSp>
          <p:nvCxnSpPr>
            <p:cNvPr id="53" name="Straight Arrow Connector 52">
              <a:extLst>
                <a:ext uri="{FF2B5EF4-FFF2-40B4-BE49-F238E27FC236}">
                  <a16:creationId xmlns:a16="http://schemas.microsoft.com/office/drawing/2014/main" id="{4F565223-44B4-2340-B41E-6F9AC66D5DD3}"/>
                </a:ext>
              </a:extLst>
            </p:cNvPr>
            <p:cNvCxnSpPr/>
            <p:nvPr/>
          </p:nvCxnSpPr>
          <p:spPr>
            <a:xfrm>
              <a:off x="3867744" y="1434969"/>
              <a:ext cx="0" cy="386603"/>
            </a:xfrm>
            <a:prstGeom prst="straightConnector1">
              <a:avLst/>
            </a:prstGeom>
            <a:ln w="19050">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78111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7988" y="408761"/>
            <a:ext cx="6119047" cy="646331"/>
          </a:xfrm>
          <a:prstGeom prst="rect">
            <a:avLst/>
          </a:prstGeom>
          <a:noFill/>
        </p:spPr>
        <p:txBody>
          <a:bodyPr wrap="none" rtlCol="0">
            <a:spAutoFit/>
          </a:bodyPr>
          <a:lstStyle/>
          <a:p>
            <a:r>
              <a:rPr lang="en-US" dirty="0">
                <a:solidFill>
                  <a:srgbClr val="C00000"/>
                </a:solidFill>
                <a:latin typeface="Arial Black" panose="020B0604020202020204" pitchFamily="34" charset="0"/>
                <a:cs typeface="Arial Black" panose="020B0604020202020204" pitchFamily="34" charset="0"/>
              </a:rPr>
              <a:t>The 2nd Version of CPF PDMs for Clear Oceans</a:t>
            </a:r>
          </a:p>
          <a:p>
            <a:r>
              <a:rPr lang="en-US" dirty="0">
                <a:solidFill>
                  <a:srgbClr val="C00000"/>
                </a:solidFill>
                <a:latin typeface="Arial Black" panose="020B0604020202020204" pitchFamily="34" charset="0"/>
                <a:cs typeface="Arial Black" panose="020B0604020202020204" pitchFamily="34" charset="0"/>
              </a:rPr>
              <a:t>(W. Sun) </a:t>
            </a:r>
          </a:p>
        </p:txBody>
      </p:sp>
      <p:pic>
        <p:nvPicPr>
          <p:cNvPr id="2" name="Picture 1"/>
          <p:cNvPicPr>
            <a:picLocks noChangeAspect="1"/>
          </p:cNvPicPr>
          <p:nvPr/>
        </p:nvPicPr>
        <p:blipFill>
          <a:blip r:embed="rId2"/>
          <a:stretch>
            <a:fillRect/>
          </a:stretch>
        </p:blipFill>
        <p:spPr>
          <a:xfrm>
            <a:off x="4508025" y="2358889"/>
            <a:ext cx="4414206" cy="2807959"/>
          </a:xfrm>
          <a:prstGeom prst="rect">
            <a:avLst/>
          </a:prstGeom>
        </p:spPr>
      </p:pic>
      <p:sp>
        <p:nvSpPr>
          <p:cNvPr id="3" name="TextBox 2"/>
          <p:cNvSpPr txBox="1"/>
          <p:nvPr/>
        </p:nvSpPr>
        <p:spPr>
          <a:xfrm>
            <a:off x="434032" y="1152595"/>
            <a:ext cx="8493828" cy="3046988"/>
          </a:xfrm>
          <a:prstGeom prst="rect">
            <a:avLst/>
          </a:prstGeom>
          <a:noFill/>
        </p:spPr>
        <p:txBody>
          <a:bodyPr wrap="square" rtlCol="0">
            <a:spAutoFit/>
          </a:bodyPr>
          <a:lstStyle/>
          <a:p>
            <a:pPr marL="214313" indent="-214313">
              <a:buFont typeface="Arial" panose="020B0604020202020204" pitchFamily="34" charset="0"/>
              <a:buChar char="•"/>
            </a:pPr>
            <a:r>
              <a:rPr lang="en-US" sz="1200" dirty="0">
                <a:solidFill>
                  <a:srgbClr val="0070C0"/>
                </a:solidFill>
              </a:rPr>
              <a:t>The 2nd version of CPF PDMs for clear oceans with only non-spherical sea-salt aerosols are generated for MODIS, VIIRS, and PARASOL polarization wavelengths. Modeling for CPF PDMs of super-thin-cirrus oceans and thick-cloud oceans is under preparation. </a:t>
            </a:r>
          </a:p>
          <a:p>
            <a:endParaRPr lang="en-US" sz="1200" dirty="0">
              <a:solidFill>
                <a:srgbClr val="0070C0"/>
              </a:solidFill>
            </a:endParaRPr>
          </a:p>
          <a:p>
            <a:pPr marL="214313" indent="-214313">
              <a:buFont typeface="Arial" panose="020B0604020202020204" pitchFamily="34" charset="0"/>
              <a:buChar char="•"/>
            </a:pPr>
            <a:r>
              <a:rPr lang="en-US" sz="1200" dirty="0">
                <a:solidFill>
                  <a:srgbClr val="0070C0"/>
                </a:solidFill>
              </a:rPr>
              <a:t>In the PDMs, the ADRTM outputs for I, Q, U, DOP and AOP are stored under each SZA directory with a file-name extension denoting band number. </a:t>
            </a:r>
          </a:p>
          <a:p>
            <a:endParaRPr lang="en-US" sz="1200" dirty="0">
              <a:solidFill>
                <a:srgbClr val="0070C0"/>
              </a:solidFill>
            </a:endParaRPr>
          </a:p>
          <a:p>
            <a:pPr marL="214313" indent="-214313">
              <a:buFont typeface="Arial" panose="020B0604020202020204" pitchFamily="34" charset="0"/>
              <a:buChar char="•"/>
            </a:pPr>
            <a:r>
              <a:rPr lang="en-US" sz="1200" dirty="0">
                <a:solidFill>
                  <a:srgbClr val="0070C0"/>
                </a:solidFill>
              </a:rPr>
              <a:t>A Fortran program (</a:t>
            </a:r>
            <a:r>
              <a:rPr lang="en-US" sz="1200" dirty="0" err="1">
                <a:solidFill>
                  <a:srgbClr val="0070C0"/>
                </a:solidFill>
              </a:rPr>
              <a:t>PolCorrect</a:t>
            </a:r>
            <a:r>
              <a:rPr lang="en-US" sz="1200" dirty="0">
                <a:solidFill>
                  <a:srgbClr val="0070C0"/>
                </a:solidFill>
              </a:rPr>
              <a:t>) has been made </a:t>
            </a:r>
          </a:p>
          <a:p>
            <a:r>
              <a:rPr lang="en-US" sz="1200" dirty="0">
                <a:solidFill>
                  <a:srgbClr val="0070C0"/>
                </a:solidFill>
              </a:rPr>
              <a:t>      for the radiance polarization correction procedure. </a:t>
            </a:r>
          </a:p>
          <a:p>
            <a:r>
              <a:rPr lang="en-US" sz="1200" dirty="0">
                <a:solidFill>
                  <a:srgbClr val="0070C0"/>
                </a:solidFill>
              </a:rPr>
              <a:t>      This program requires the polarization dependence </a:t>
            </a:r>
          </a:p>
          <a:p>
            <a:r>
              <a:rPr lang="en-US" sz="1200" dirty="0">
                <a:solidFill>
                  <a:srgbClr val="0070C0"/>
                </a:solidFill>
              </a:rPr>
              <a:t>      function of the instruments.</a:t>
            </a:r>
          </a:p>
          <a:p>
            <a:pPr marL="214313" indent="-214313">
              <a:buFont typeface="Arial" panose="020B0604020202020204" pitchFamily="34" charset="0"/>
              <a:buChar char="•"/>
            </a:pPr>
            <a:endParaRPr lang="en-US" sz="1200" dirty="0">
              <a:solidFill>
                <a:srgbClr val="0070C0"/>
              </a:solidFill>
            </a:endParaRPr>
          </a:p>
          <a:p>
            <a:pPr marL="214313" indent="-214313">
              <a:buFont typeface="Arial" panose="020B0604020202020204" pitchFamily="34" charset="0"/>
              <a:buChar char="•"/>
            </a:pPr>
            <a:r>
              <a:rPr lang="en-US" sz="1200" dirty="0" err="1">
                <a:solidFill>
                  <a:srgbClr val="0070C0"/>
                </a:solidFill>
              </a:rPr>
              <a:t>PolCorrect</a:t>
            </a:r>
            <a:r>
              <a:rPr lang="en-US" sz="1200" dirty="0">
                <a:solidFill>
                  <a:srgbClr val="0070C0"/>
                </a:solidFill>
              </a:rPr>
              <a:t> reads in PDM LUTs as a function </a:t>
            </a:r>
          </a:p>
          <a:p>
            <a:r>
              <a:rPr lang="en-US" sz="1200" dirty="0">
                <a:solidFill>
                  <a:srgbClr val="0070C0"/>
                </a:solidFill>
              </a:rPr>
              <a:t>      of scene type, solar zenith angle (SZA), </a:t>
            </a:r>
          </a:p>
          <a:p>
            <a:r>
              <a:rPr lang="en-US" sz="1200" dirty="0">
                <a:solidFill>
                  <a:srgbClr val="0070C0"/>
                </a:solidFill>
              </a:rPr>
              <a:t>      wavelength (Band), viewing zenith angle (VZA) </a:t>
            </a:r>
          </a:p>
          <a:p>
            <a:r>
              <a:rPr lang="en-US" sz="1200" dirty="0">
                <a:solidFill>
                  <a:srgbClr val="0070C0"/>
                </a:solidFill>
              </a:rPr>
              <a:t>      and viewing azimuth angle (VAZ). </a:t>
            </a:r>
          </a:p>
        </p:txBody>
      </p:sp>
      <p:sp>
        <p:nvSpPr>
          <p:cNvPr id="4" name="TextBox 3"/>
          <p:cNvSpPr txBox="1"/>
          <p:nvPr/>
        </p:nvSpPr>
        <p:spPr>
          <a:xfrm>
            <a:off x="697988" y="4841471"/>
            <a:ext cx="3684310" cy="1169551"/>
          </a:xfrm>
          <a:prstGeom prst="rect">
            <a:avLst/>
          </a:prstGeom>
          <a:noFill/>
        </p:spPr>
        <p:txBody>
          <a:bodyPr wrap="square" rtlCol="0">
            <a:spAutoFit/>
          </a:bodyPr>
          <a:lstStyle/>
          <a:p>
            <a:r>
              <a:rPr lang="en-US" sz="1400" dirty="0">
                <a:solidFill>
                  <a:srgbClr val="FF0000"/>
                </a:solidFill>
                <a:latin typeface="Arial Rounded MT Bold" panose="020F0704030504030204" pitchFamily="34" charset="77"/>
              </a:rPr>
              <a:t>Modeling for CPF PDMs is conducted for SZA and VZA up to 85</a:t>
            </a:r>
            <a:r>
              <a:rPr lang="en-US" sz="1400" baseline="30000" dirty="0">
                <a:solidFill>
                  <a:srgbClr val="FF0000"/>
                </a:solidFill>
                <a:latin typeface="Arial Rounded MT Bold" panose="020F0704030504030204" pitchFamily="34" charset="77"/>
              </a:rPr>
              <a:t>o</a:t>
            </a:r>
            <a:r>
              <a:rPr lang="en-US" sz="1400" dirty="0">
                <a:solidFill>
                  <a:srgbClr val="FF0000"/>
                </a:solidFill>
                <a:latin typeface="Arial Rounded MT Bold" panose="020F0704030504030204" pitchFamily="34" charset="77"/>
              </a:rPr>
              <a:t>. Due to 1D model issue, PDM values for SZA or VZA &gt; 75</a:t>
            </a:r>
            <a:r>
              <a:rPr lang="en-US" sz="1400" baseline="30000" dirty="0">
                <a:solidFill>
                  <a:srgbClr val="FF0000"/>
                </a:solidFill>
                <a:latin typeface="Arial Rounded MT Bold" panose="020F0704030504030204" pitchFamily="34" charset="77"/>
              </a:rPr>
              <a:t>o</a:t>
            </a:r>
            <a:r>
              <a:rPr lang="en-US" sz="1400" dirty="0">
                <a:solidFill>
                  <a:srgbClr val="FF0000"/>
                </a:solidFill>
                <a:latin typeface="Arial Rounded MT Bold" panose="020F0704030504030204" pitchFamily="34" charset="77"/>
              </a:rPr>
              <a:t> should have larger errors and be used with caution !</a:t>
            </a:r>
          </a:p>
        </p:txBody>
      </p:sp>
      <p:sp>
        <p:nvSpPr>
          <p:cNvPr id="6" name="TextBox 5">
            <a:extLst>
              <a:ext uri="{FF2B5EF4-FFF2-40B4-BE49-F238E27FC236}">
                <a16:creationId xmlns:a16="http://schemas.microsoft.com/office/drawing/2014/main" id="{B1BBA1E7-2147-E342-B4A5-5C61C4ADF4D0}"/>
              </a:ext>
            </a:extLst>
          </p:cNvPr>
          <p:cNvSpPr txBox="1"/>
          <p:nvPr/>
        </p:nvSpPr>
        <p:spPr>
          <a:xfrm>
            <a:off x="4974880" y="5338606"/>
            <a:ext cx="3684310" cy="523220"/>
          </a:xfrm>
          <a:prstGeom prst="rect">
            <a:avLst/>
          </a:prstGeom>
          <a:noFill/>
        </p:spPr>
        <p:txBody>
          <a:bodyPr wrap="square" rtlCol="0">
            <a:spAutoFit/>
          </a:bodyPr>
          <a:lstStyle/>
          <a:p>
            <a:pPr algn="ctr"/>
            <a:r>
              <a:rPr lang="en-US" sz="1400" dirty="0">
                <a:solidFill>
                  <a:srgbClr val="FF0000"/>
                </a:solidFill>
                <a:latin typeface="Arial Rounded MT Bold" panose="020F0704030504030204" pitchFamily="34" charset="77"/>
              </a:rPr>
              <a:t>This is the topic of the SER on polarization corrections.</a:t>
            </a:r>
          </a:p>
        </p:txBody>
      </p:sp>
    </p:spTree>
    <p:extLst>
      <p:ext uri="{BB962C8B-B14F-4D97-AF65-F5344CB8AC3E}">
        <p14:creationId xmlns:p14="http://schemas.microsoft.com/office/powerpoint/2010/main" val="2427219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9972" y="604555"/>
            <a:ext cx="2952387" cy="2257425"/>
          </a:xfrm>
          <a:prstGeom prst="rect">
            <a:avLst/>
          </a:prstGeom>
        </p:spPr>
      </p:pic>
      <p:pic>
        <p:nvPicPr>
          <p:cNvPr id="4" name="Picture 3"/>
          <p:cNvPicPr>
            <a:picLocks noChangeAspect="1"/>
          </p:cNvPicPr>
          <p:nvPr/>
        </p:nvPicPr>
        <p:blipFill>
          <a:blip r:embed="rId3"/>
          <a:stretch>
            <a:fillRect/>
          </a:stretch>
        </p:blipFill>
        <p:spPr>
          <a:xfrm>
            <a:off x="5849831" y="604556"/>
            <a:ext cx="2952387" cy="2257425"/>
          </a:xfrm>
          <a:prstGeom prst="rect">
            <a:avLst/>
          </a:prstGeom>
        </p:spPr>
      </p:pic>
      <p:pic>
        <p:nvPicPr>
          <p:cNvPr id="5" name="Picture 4"/>
          <p:cNvPicPr>
            <a:picLocks noChangeAspect="1"/>
          </p:cNvPicPr>
          <p:nvPr/>
        </p:nvPicPr>
        <p:blipFill>
          <a:blip r:embed="rId4"/>
          <a:stretch>
            <a:fillRect/>
          </a:stretch>
        </p:blipFill>
        <p:spPr>
          <a:xfrm>
            <a:off x="319972" y="2625861"/>
            <a:ext cx="2952387" cy="2257425"/>
          </a:xfrm>
          <a:prstGeom prst="rect">
            <a:avLst/>
          </a:prstGeom>
        </p:spPr>
      </p:pic>
      <p:pic>
        <p:nvPicPr>
          <p:cNvPr id="6" name="Picture 5"/>
          <p:cNvPicPr>
            <a:picLocks noChangeAspect="1"/>
          </p:cNvPicPr>
          <p:nvPr/>
        </p:nvPicPr>
        <p:blipFill>
          <a:blip r:embed="rId5"/>
          <a:stretch>
            <a:fillRect/>
          </a:stretch>
        </p:blipFill>
        <p:spPr>
          <a:xfrm>
            <a:off x="2945414" y="2625862"/>
            <a:ext cx="2952387" cy="2257425"/>
          </a:xfrm>
          <a:prstGeom prst="rect">
            <a:avLst/>
          </a:prstGeom>
        </p:spPr>
      </p:pic>
      <p:pic>
        <p:nvPicPr>
          <p:cNvPr id="7" name="Picture 6"/>
          <p:cNvPicPr>
            <a:picLocks noChangeAspect="1"/>
          </p:cNvPicPr>
          <p:nvPr/>
        </p:nvPicPr>
        <p:blipFill>
          <a:blip r:embed="rId6"/>
          <a:stretch>
            <a:fillRect/>
          </a:stretch>
        </p:blipFill>
        <p:spPr>
          <a:xfrm>
            <a:off x="5849830" y="2625861"/>
            <a:ext cx="2952387" cy="2257425"/>
          </a:xfrm>
          <a:prstGeom prst="rect">
            <a:avLst/>
          </a:prstGeom>
        </p:spPr>
      </p:pic>
      <p:pic>
        <p:nvPicPr>
          <p:cNvPr id="8" name="Picture 7"/>
          <p:cNvPicPr>
            <a:picLocks noChangeAspect="1"/>
          </p:cNvPicPr>
          <p:nvPr/>
        </p:nvPicPr>
        <p:blipFill>
          <a:blip r:embed="rId7"/>
          <a:stretch>
            <a:fillRect/>
          </a:stretch>
        </p:blipFill>
        <p:spPr>
          <a:xfrm>
            <a:off x="2945414" y="604556"/>
            <a:ext cx="2952387" cy="2257425"/>
          </a:xfrm>
          <a:prstGeom prst="rect">
            <a:avLst/>
          </a:prstGeom>
        </p:spPr>
      </p:pic>
      <p:sp>
        <p:nvSpPr>
          <p:cNvPr id="9" name="TextBox 8"/>
          <p:cNvSpPr txBox="1"/>
          <p:nvPr/>
        </p:nvSpPr>
        <p:spPr>
          <a:xfrm>
            <a:off x="651516" y="5140386"/>
            <a:ext cx="7401129" cy="954107"/>
          </a:xfrm>
          <a:prstGeom prst="rect">
            <a:avLst/>
          </a:prstGeom>
          <a:noFill/>
        </p:spPr>
        <p:txBody>
          <a:bodyPr wrap="none" rtlCol="0">
            <a:spAutoFit/>
          </a:bodyPr>
          <a:lstStyle/>
          <a:p>
            <a:r>
              <a:rPr lang="en-US" sz="1400" b="1" dirty="0">
                <a:solidFill>
                  <a:srgbClr val="0000FF"/>
                </a:solidFill>
                <a:latin typeface="Arial Rounded MT Bold" panose="020F0704030504030204" pitchFamily="34" charset="77"/>
              </a:rPr>
              <a:t>Examples of DOP LUTs in CPF PDMs for clear oceans (AOD = 0.06 only) </a:t>
            </a:r>
          </a:p>
          <a:p>
            <a:r>
              <a:rPr lang="en-US" sz="1400" b="1" dirty="0">
                <a:solidFill>
                  <a:srgbClr val="0000FF"/>
                </a:solidFill>
                <a:latin typeface="Arial Rounded MT Bold" panose="020F0704030504030204" pitchFamily="34" charset="77"/>
              </a:rPr>
              <a:t>at SZA = 60</a:t>
            </a:r>
            <a:r>
              <a:rPr lang="en-US" sz="1400" b="1" baseline="30000" dirty="0">
                <a:solidFill>
                  <a:srgbClr val="0000FF"/>
                </a:solidFill>
                <a:latin typeface="Arial Rounded MT Bold" panose="020F0704030504030204" pitchFamily="34" charset="77"/>
              </a:rPr>
              <a:t>o</a:t>
            </a:r>
            <a:r>
              <a:rPr lang="en-US" sz="1400" b="1" dirty="0">
                <a:solidFill>
                  <a:srgbClr val="0000FF"/>
                </a:solidFill>
                <a:latin typeface="Arial Rounded MT Bold" panose="020F0704030504030204" pitchFamily="34" charset="77"/>
              </a:rPr>
              <a:t> for different wavelengths. </a:t>
            </a:r>
          </a:p>
          <a:p>
            <a:endParaRPr lang="en-US" sz="1400" dirty="0">
              <a:solidFill>
                <a:srgbClr val="FF0000"/>
              </a:solidFill>
              <a:latin typeface="Arial Rounded MT Bold" panose="020F0704030504030204" pitchFamily="34" charset="77"/>
            </a:endParaRPr>
          </a:p>
          <a:p>
            <a:r>
              <a:rPr lang="en-US" sz="1400" dirty="0">
                <a:solidFill>
                  <a:srgbClr val="FF0000"/>
                </a:solidFill>
                <a:latin typeface="Arial Rounded MT Bold" panose="020F0704030504030204" pitchFamily="34" charset="77"/>
              </a:rPr>
              <a:t>Different curves denote VAZ changes from 0 to 180 </a:t>
            </a:r>
            <a:r>
              <a:rPr lang="en-US" sz="1400" dirty="0" err="1">
                <a:solidFill>
                  <a:srgbClr val="FF0000"/>
                </a:solidFill>
                <a:latin typeface="Arial Rounded MT Bold" panose="020F0704030504030204" pitchFamily="34" charset="77"/>
              </a:rPr>
              <a:t>deg</a:t>
            </a:r>
            <a:r>
              <a:rPr lang="en-US" sz="1400" dirty="0">
                <a:solidFill>
                  <a:srgbClr val="FF0000"/>
                </a:solidFill>
                <a:latin typeface="Arial Rounded MT Bold" panose="020F0704030504030204" pitchFamily="34" charset="77"/>
              </a:rPr>
              <a:t> with an increment of 3 deg.</a:t>
            </a:r>
          </a:p>
        </p:txBody>
      </p:sp>
    </p:spTree>
    <p:extLst>
      <p:ext uri="{BB962C8B-B14F-4D97-AF65-F5344CB8AC3E}">
        <p14:creationId xmlns:p14="http://schemas.microsoft.com/office/powerpoint/2010/main" val="204176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3CBC7-4BBD-4047-B15D-951B683DCDF4}"/>
              </a:ext>
            </a:extLst>
          </p:cNvPr>
          <p:cNvSpPr>
            <a:spLocks noGrp="1"/>
          </p:cNvSpPr>
          <p:nvPr>
            <p:ph type="title"/>
          </p:nvPr>
        </p:nvSpPr>
        <p:spPr>
          <a:xfrm>
            <a:off x="706621" y="424859"/>
            <a:ext cx="4594249" cy="666511"/>
          </a:xfrm>
        </p:spPr>
        <p:txBody>
          <a:bodyPr>
            <a:normAutofit/>
          </a:bodyPr>
          <a:lstStyle/>
          <a:p>
            <a:r>
              <a:rPr lang="en-US" sz="1800" b="0" dirty="0">
                <a:solidFill>
                  <a:srgbClr val="C00000"/>
                </a:solidFill>
                <a:latin typeface="Arial Black" panose="020B0604020202020204" pitchFamily="34" charset="0"/>
                <a:cs typeface="Arial Black" panose="020B0604020202020204" pitchFamily="34" charset="0"/>
              </a:rPr>
              <a:t>PDM Application Module</a:t>
            </a:r>
            <a:br>
              <a:rPr lang="en-US" sz="1800" b="0" dirty="0">
                <a:solidFill>
                  <a:srgbClr val="C00000"/>
                </a:solidFill>
                <a:latin typeface="Arial Black" panose="020B0604020202020204" pitchFamily="34" charset="0"/>
                <a:cs typeface="Arial Black" panose="020B0604020202020204" pitchFamily="34" charset="0"/>
              </a:rPr>
            </a:br>
            <a:r>
              <a:rPr lang="en-US" sz="1800" b="0" dirty="0">
                <a:solidFill>
                  <a:srgbClr val="C00000"/>
                </a:solidFill>
                <a:latin typeface="Arial Black" panose="020B0604020202020204" pitchFamily="34" charset="0"/>
                <a:cs typeface="Arial Black" panose="020B0604020202020204" pitchFamily="34" charset="0"/>
              </a:rPr>
              <a:t>(D. Goldin)</a:t>
            </a:r>
          </a:p>
        </p:txBody>
      </p:sp>
      <p:sp>
        <p:nvSpPr>
          <p:cNvPr id="3" name="Content Placeholder 2">
            <a:extLst>
              <a:ext uri="{FF2B5EF4-FFF2-40B4-BE49-F238E27FC236}">
                <a16:creationId xmlns:a16="http://schemas.microsoft.com/office/drawing/2014/main" id="{36B8B4B3-AD87-C647-9049-91675D66E1D8}"/>
              </a:ext>
            </a:extLst>
          </p:cNvPr>
          <p:cNvSpPr>
            <a:spLocks noGrp="1"/>
          </p:cNvSpPr>
          <p:nvPr>
            <p:ph idx="1"/>
          </p:nvPr>
        </p:nvSpPr>
        <p:spPr>
          <a:xfrm>
            <a:off x="515434" y="1237145"/>
            <a:ext cx="7886700" cy="5054249"/>
          </a:xfrm>
        </p:spPr>
        <p:txBody>
          <a:bodyPr>
            <a:noAutofit/>
          </a:bodyPr>
          <a:lstStyle/>
          <a:p>
            <a:r>
              <a:rPr lang="en-US" sz="1350" dirty="0">
                <a:solidFill>
                  <a:schemeClr val="tx1">
                    <a:lumMod val="75000"/>
                    <a:lumOff val="25000"/>
                  </a:schemeClr>
                </a:solidFill>
              </a:rPr>
              <a:t>Implemented first iteration of the PDM Module for the 02/15/2018 milestone. </a:t>
            </a:r>
          </a:p>
          <a:p>
            <a:pPr marL="0" indent="0">
              <a:buNone/>
            </a:pPr>
            <a:r>
              <a:rPr lang="en-US" sz="1350" dirty="0">
                <a:solidFill>
                  <a:schemeClr val="tx1">
                    <a:lumMod val="75000"/>
                    <a:lumOff val="25000"/>
                  </a:schemeClr>
                </a:solidFill>
              </a:rPr>
              <a:t>     Tested it using the clear-sky ocean scene.</a:t>
            </a:r>
          </a:p>
          <a:p>
            <a:r>
              <a:rPr lang="en-US" sz="1350" dirty="0">
                <a:solidFill>
                  <a:schemeClr val="tx1">
                    <a:lumMod val="75000"/>
                    <a:lumOff val="25000"/>
                  </a:schemeClr>
                </a:solidFill>
              </a:rPr>
              <a:t>PDM Module’s empirical and theoretical data stored in the form of lookup tables </a:t>
            </a:r>
          </a:p>
          <a:p>
            <a:pPr marL="0" indent="0">
              <a:buNone/>
            </a:pPr>
            <a:r>
              <a:rPr lang="en-US" sz="1350" dirty="0">
                <a:solidFill>
                  <a:schemeClr val="tx1">
                    <a:lumMod val="75000"/>
                    <a:lumOff val="25000"/>
                  </a:schemeClr>
                </a:solidFill>
              </a:rPr>
              <a:t>     and are based on:</a:t>
            </a:r>
          </a:p>
          <a:p>
            <a:pPr lvl="1"/>
            <a:r>
              <a:rPr lang="en-US" sz="1050" dirty="0">
                <a:solidFill>
                  <a:schemeClr val="tx1">
                    <a:lumMod val="75000"/>
                    <a:lumOff val="25000"/>
                  </a:schemeClr>
                </a:solidFill>
                <a:latin typeface="Arial Rounded MT Bold" panose="020F0704030504030204" pitchFamily="34" charset="77"/>
              </a:rPr>
              <a:t>POLDER/PARASOL data (empirical)</a:t>
            </a:r>
          </a:p>
          <a:p>
            <a:pPr lvl="1"/>
            <a:r>
              <a:rPr lang="en-US" sz="1050" dirty="0">
                <a:solidFill>
                  <a:schemeClr val="tx1">
                    <a:lumMod val="75000"/>
                    <a:lumOff val="25000"/>
                  </a:schemeClr>
                </a:solidFill>
                <a:latin typeface="Arial Rounded MT Bold" panose="020F0704030504030204" pitchFamily="34" charset="77"/>
              </a:rPr>
              <a:t>ADRTM simulation (theoretical)</a:t>
            </a:r>
            <a:endParaRPr lang="en-US" sz="1350" dirty="0">
              <a:solidFill>
                <a:schemeClr val="tx1">
                  <a:lumMod val="75000"/>
                  <a:lumOff val="25000"/>
                </a:schemeClr>
              </a:solidFill>
              <a:latin typeface="Arial Rounded MT Bold" panose="020F0704030504030204" pitchFamily="34" charset="77"/>
            </a:endParaRPr>
          </a:p>
          <a:p>
            <a:r>
              <a:rPr lang="en-US" sz="1350" dirty="0">
                <a:solidFill>
                  <a:schemeClr val="tx1">
                    <a:lumMod val="75000"/>
                    <a:lumOff val="25000"/>
                  </a:schemeClr>
                </a:solidFill>
              </a:rPr>
              <a:t>PDM Module inputs (clear-sky ocean, so far):</a:t>
            </a:r>
          </a:p>
          <a:p>
            <a:pPr lvl="1"/>
            <a:r>
              <a:rPr lang="en-US" sz="1050" dirty="0">
                <a:solidFill>
                  <a:schemeClr val="tx1">
                    <a:lumMod val="75000"/>
                    <a:lumOff val="25000"/>
                  </a:schemeClr>
                </a:solidFill>
                <a:latin typeface="Arial Rounded MT Bold" panose="020F0704030504030204" pitchFamily="34" charset="77"/>
                <a:sym typeface="Wingdings" pitchFamily="2" charset="2"/>
              </a:rPr>
              <a:t>Wavelength</a:t>
            </a:r>
          </a:p>
          <a:p>
            <a:pPr lvl="1"/>
            <a:r>
              <a:rPr lang="en-US" sz="1050" dirty="0">
                <a:solidFill>
                  <a:schemeClr val="tx1">
                    <a:lumMod val="75000"/>
                    <a:lumOff val="25000"/>
                  </a:schemeClr>
                </a:solidFill>
                <a:latin typeface="Arial Rounded MT Bold" panose="020F0704030504030204" pitchFamily="34" charset="77"/>
                <a:sym typeface="Wingdings" pitchFamily="2" charset="2"/>
              </a:rPr>
              <a:t>SZA</a:t>
            </a:r>
          </a:p>
          <a:p>
            <a:pPr lvl="1"/>
            <a:r>
              <a:rPr lang="en-US" sz="1050" dirty="0">
                <a:solidFill>
                  <a:schemeClr val="tx1">
                    <a:lumMod val="75000"/>
                    <a:lumOff val="25000"/>
                  </a:schemeClr>
                </a:solidFill>
                <a:latin typeface="Arial Rounded MT Bold" panose="020F0704030504030204" pitchFamily="34" charset="77"/>
                <a:sym typeface="Wingdings" pitchFamily="2" charset="2"/>
              </a:rPr>
              <a:t>VZA </a:t>
            </a:r>
          </a:p>
          <a:p>
            <a:pPr lvl="1"/>
            <a:r>
              <a:rPr lang="en-US" sz="1050" dirty="0">
                <a:solidFill>
                  <a:schemeClr val="tx1">
                    <a:lumMod val="75000"/>
                    <a:lumOff val="25000"/>
                  </a:schemeClr>
                </a:solidFill>
                <a:latin typeface="Arial Rounded MT Bold" panose="020F0704030504030204" pitchFamily="34" charset="77"/>
                <a:sym typeface="Wingdings" pitchFamily="2" charset="2"/>
              </a:rPr>
              <a:t>RAZ </a:t>
            </a:r>
          </a:p>
          <a:p>
            <a:pPr lvl="1"/>
            <a:r>
              <a:rPr lang="en-US" sz="1050" dirty="0">
                <a:solidFill>
                  <a:schemeClr val="tx1">
                    <a:lumMod val="75000"/>
                    <a:lumOff val="25000"/>
                  </a:schemeClr>
                </a:solidFill>
                <a:latin typeface="Arial Rounded MT Bold" panose="020F0704030504030204" pitchFamily="34" charset="77"/>
                <a:sym typeface="Wingdings" pitchFamily="2" charset="2"/>
              </a:rPr>
              <a:t>AOD (empirical). Theoretical value set to 0 (for now)</a:t>
            </a:r>
          </a:p>
          <a:p>
            <a:pPr lvl="1"/>
            <a:r>
              <a:rPr lang="en-US" sz="1050" dirty="0">
                <a:solidFill>
                  <a:schemeClr val="tx1">
                    <a:lumMod val="75000"/>
                    <a:lumOff val="25000"/>
                  </a:schemeClr>
                </a:solidFill>
                <a:latin typeface="Arial Rounded MT Bold" panose="020F0704030504030204" pitchFamily="34" charset="77"/>
                <a:sym typeface="Wingdings" pitchFamily="2" charset="2"/>
              </a:rPr>
              <a:t>Wind Speed</a:t>
            </a:r>
            <a:endParaRPr lang="en-US" sz="1050" dirty="0">
              <a:solidFill>
                <a:schemeClr val="tx1">
                  <a:lumMod val="75000"/>
                  <a:lumOff val="25000"/>
                </a:schemeClr>
              </a:solidFill>
              <a:latin typeface="Arial Rounded MT Bold" panose="020F0704030504030204" pitchFamily="34" charset="77"/>
            </a:endParaRPr>
          </a:p>
          <a:p>
            <a:r>
              <a:rPr lang="en-US" sz="1350" dirty="0">
                <a:solidFill>
                  <a:schemeClr val="tx1">
                    <a:lumMod val="75000"/>
                    <a:lumOff val="25000"/>
                  </a:schemeClr>
                </a:solidFill>
              </a:rPr>
              <a:t>PDM Module outputs:</a:t>
            </a:r>
          </a:p>
          <a:p>
            <a:pPr lvl="1"/>
            <a:r>
              <a:rPr lang="en-US" sz="1050" dirty="0">
                <a:solidFill>
                  <a:schemeClr val="tx1">
                    <a:lumMod val="75000"/>
                    <a:lumOff val="25000"/>
                  </a:schemeClr>
                </a:solidFill>
                <a:latin typeface="Arial Rounded MT Bold" panose="020F0704030504030204" pitchFamily="34" charset="77"/>
              </a:rPr>
              <a:t>mean degree of polarization P (empirical and theoretical) and corresponding uncertainty </a:t>
            </a:r>
            <a:r>
              <a:rPr lang="en-US" sz="1050" dirty="0" err="1">
                <a:solidFill>
                  <a:schemeClr val="tx1">
                    <a:lumMod val="75000"/>
                    <a:lumOff val="25000"/>
                  </a:schemeClr>
                </a:solidFill>
                <a:latin typeface="Arial Rounded MT Bold" panose="020F0704030504030204" pitchFamily="34" charset="77"/>
              </a:rPr>
              <a:t>s</a:t>
            </a:r>
            <a:r>
              <a:rPr lang="en-US" sz="1050" baseline="-25000" dirty="0" err="1">
                <a:solidFill>
                  <a:schemeClr val="tx1">
                    <a:lumMod val="75000"/>
                    <a:lumOff val="25000"/>
                  </a:schemeClr>
                </a:solidFill>
                <a:latin typeface="Arial Rounded MT Bold" panose="020F0704030504030204" pitchFamily="34" charset="77"/>
              </a:rPr>
              <a:t>P</a:t>
            </a:r>
            <a:r>
              <a:rPr lang="en-US" sz="1050" dirty="0">
                <a:solidFill>
                  <a:schemeClr val="tx1">
                    <a:lumMod val="75000"/>
                    <a:lumOff val="25000"/>
                  </a:schemeClr>
                </a:solidFill>
                <a:latin typeface="Arial Rounded MT Bold" panose="020F0704030504030204" pitchFamily="34" charset="77"/>
              </a:rPr>
              <a:t> (empirical)</a:t>
            </a:r>
          </a:p>
          <a:p>
            <a:pPr lvl="1"/>
            <a:r>
              <a:rPr lang="en-US" sz="1050" dirty="0">
                <a:solidFill>
                  <a:schemeClr val="tx1">
                    <a:lumMod val="75000"/>
                    <a:lumOff val="25000"/>
                  </a:schemeClr>
                </a:solidFill>
                <a:latin typeface="Arial Rounded MT Bold" panose="020F0704030504030204" pitchFamily="34" charset="77"/>
              </a:rPr>
              <a:t>mean angle of polarization c (empirical and theoretical) and corresponding uncertainty </a:t>
            </a:r>
            <a:r>
              <a:rPr lang="en-US" sz="1050" dirty="0" err="1">
                <a:solidFill>
                  <a:schemeClr val="tx1">
                    <a:lumMod val="75000"/>
                    <a:lumOff val="25000"/>
                  </a:schemeClr>
                </a:solidFill>
                <a:latin typeface="Arial Rounded MT Bold" panose="020F0704030504030204" pitchFamily="34" charset="77"/>
              </a:rPr>
              <a:t>s</a:t>
            </a:r>
            <a:r>
              <a:rPr lang="en-US" sz="1050" baseline="-25000" dirty="0" err="1">
                <a:solidFill>
                  <a:schemeClr val="tx1">
                    <a:lumMod val="75000"/>
                    <a:lumOff val="25000"/>
                  </a:schemeClr>
                </a:solidFill>
                <a:latin typeface="Arial Rounded MT Bold" panose="020F0704030504030204" pitchFamily="34" charset="77"/>
              </a:rPr>
              <a:t>c</a:t>
            </a:r>
            <a:r>
              <a:rPr lang="en-US" sz="1050" dirty="0">
                <a:solidFill>
                  <a:schemeClr val="tx1">
                    <a:lumMod val="75000"/>
                    <a:lumOff val="25000"/>
                  </a:schemeClr>
                </a:solidFill>
                <a:latin typeface="Arial Rounded MT Bold" panose="020F0704030504030204" pitchFamily="34" charset="77"/>
              </a:rPr>
              <a:t> (empirical)</a:t>
            </a:r>
          </a:p>
          <a:p>
            <a:r>
              <a:rPr lang="en-US" sz="1350" dirty="0">
                <a:solidFill>
                  <a:schemeClr val="tx1">
                    <a:lumMod val="75000"/>
                    <a:lumOff val="25000"/>
                  </a:schemeClr>
                </a:solidFill>
              </a:rPr>
              <a:t>Interpolation:</a:t>
            </a:r>
          </a:p>
          <a:p>
            <a:pPr lvl="1"/>
            <a:r>
              <a:rPr lang="en-US" sz="1350" dirty="0">
                <a:solidFill>
                  <a:schemeClr val="tx1">
                    <a:lumMod val="75000"/>
                    <a:lumOff val="25000"/>
                  </a:schemeClr>
                </a:solidFill>
              </a:rPr>
              <a:t>Empirical PDMs:</a:t>
            </a:r>
          </a:p>
          <a:p>
            <a:pPr lvl="2"/>
            <a:r>
              <a:rPr lang="en-US" sz="1050" dirty="0">
                <a:solidFill>
                  <a:schemeClr val="tx1">
                    <a:lumMod val="75000"/>
                    <a:lumOff val="25000"/>
                  </a:schemeClr>
                </a:solidFill>
              </a:rPr>
              <a:t>Input lookup tables based on 3 available wavelengths, 490, 670 and 865 nm. For all intermediate wavelengths P and </a:t>
            </a:r>
            <a:r>
              <a:rPr lang="en-US" sz="1050" dirty="0">
                <a:solidFill>
                  <a:schemeClr val="tx1">
                    <a:lumMod val="75000"/>
                    <a:lumOff val="25000"/>
                  </a:schemeClr>
                </a:solidFill>
                <a:latin typeface="Symbol" pitchFamily="2" charset="2"/>
              </a:rPr>
              <a:t>c</a:t>
            </a:r>
            <a:r>
              <a:rPr lang="en-US" sz="1050" dirty="0">
                <a:solidFill>
                  <a:schemeClr val="tx1">
                    <a:lumMod val="75000"/>
                    <a:lumOff val="25000"/>
                  </a:schemeClr>
                </a:solidFill>
              </a:rPr>
              <a:t> are linearly interpolated. Corresponding </a:t>
            </a:r>
            <a:r>
              <a:rPr lang="en-US" sz="1050" dirty="0" err="1">
                <a:solidFill>
                  <a:schemeClr val="tx1">
                    <a:lumMod val="75000"/>
                    <a:lumOff val="25000"/>
                  </a:schemeClr>
                </a:solidFill>
                <a:latin typeface="Symbol" pitchFamily="2" charset="2"/>
              </a:rPr>
              <a:t>s</a:t>
            </a:r>
            <a:r>
              <a:rPr lang="en-US" sz="1050" baseline="-25000" dirty="0" err="1">
                <a:solidFill>
                  <a:schemeClr val="tx1">
                    <a:lumMod val="75000"/>
                    <a:lumOff val="25000"/>
                  </a:schemeClr>
                </a:solidFill>
              </a:rPr>
              <a:t>P</a:t>
            </a:r>
            <a:r>
              <a:rPr lang="en-US" sz="1050" i="1" baseline="-25000" dirty="0">
                <a:solidFill>
                  <a:schemeClr val="tx1">
                    <a:lumMod val="75000"/>
                    <a:lumOff val="25000"/>
                  </a:schemeClr>
                </a:solidFill>
              </a:rPr>
              <a:t> </a:t>
            </a:r>
            <a:r>
              <a:rPr lang="en-US" sz="1050" dirty="0">
                <a:solidFill>
                  <a:schemeClr val="tx1">
                    <a:lumMod val="75000"/>
                    <a:lumOff val="25000"/>
                  </a:schemeClr>
                </a:solidFill>
              </a:rPr>
              <a:t>and </a:t>
            </a:r>
            <a:r>
              <a:rPr lang="en-US" sz="1050" dirty="0" err="1">
                <a:solidFill>
                  <a:schemeClr val="tx1">
                    <a:lumMod val="75000"/>
                    <a:lumOff val="25000"/>
                  </a:schemeClr>
                </a:solidFill>
                <a:latin typeface="Symbol" pitchFamily="2" charset="2"/>
              </a:rPr>
              <a:t>s</a:t>
            </a:r>
            <a:r>
              <a:rPr lang="en-US" sz="1050" baseline="-25000" dirty="0" err="1">
                <a:solidFill>
                  <a:schemeClr val="tx1">
                    <a:lumMod val="75000"/>
                    <a:lumOff val="25000"/>
                  </a:schemeClr>
                </a:solidFill>
                <a:latin typeface="Symbol" pitchFamily="2" charset="2"/>
              </a:rPr>
              <a:t>c</a:t>
            </a:r>
            <a:r>
              <a:rPr lang="en-US" sz="1050" i="1" baseline="-25000" dirty="0">
                <a:solidFill>
                  <a:schemeClr val="tx1">
                    <a:lumMod val="75000"/>
                    <a:lumOff val="25000"/>
                  </a:schemeClr>
                </a:solidFill>
                <a:latin typeface="Symbol" pitchFamily="2" charset="2"/>
              </a:rPr>
              <a:t>  </a:t>
            </a:r>
            <a:r>
              <a:rPr lang="en-US" sz="1050" dirty="0">
                <a:solidFill>
                  <a:schemeClr val="tx1">
                    <a:lumMod val="75000"/>
                    <a:lumOff val="25000"/>
                  </a:schemeClr>
                </a:solidFill>
              </a:rPr>
              <a:t>are error-propagated.</a:t>
            </a:r>
          </a:p>
          <a:p>
            <a:pPr lvl="1"/>
            <a:r>
              <a:rPr lang="en-US" sz="1350" dirty="0">
                <a:solidFill>
                  <a:schemeClr val="tx1">
                    <a:lumMod val="75000"/>
                    <a:lumOff val="25000"/>
                  </a:schemeClr>
                </a:solidFill>
              </a:rPr>
              <a:t>Theoretical PDMs:</a:t>
            </a:r>
          </a:p>
          <a:p>
            <a:pPr lvl="2"/>
            <a:r>
              <a:rPr lang="en-US" sz="1050" dirty="0">
                <a:solidFill>
                  <a:schemeClr val="tx1">
                    <a:lumMod val="75000"/>
                    <a:lumOff val="25000"/>
                  </a:schemeClr>
                </a:solidFill>
              </a:rPr>
              <a:t>Input lookup tables based on 27 wavelengths (412 nm – 2250 nm) and 29 preset values of SZA. For all intermediate values of SZA and wavelengths P and </a:t>
            </a:r>
            <a:r>
              <a:rPr lang="en-US" sz="1050" dirty="0">
                <a:solidFill>
                  <a:schemeClr val="tx1">
                    <a:lumMod val="75000"/>
                    <a:lumOff val="25000"/>
                  </a:schemeClr>
                </a:solidFill>
                <a:latin typeface="Symbol" pitchFamily="2" charset="2"/>
              </a:rPr>
              <a:t>c</a:t>
            </a:r>
            <a:r>
              <a:rPr lang="en-US" sz="1050" dirty="0">
                <a:solidFill>
                  <a:schemeClr val="tx1">
                    <a:lumMod val="75000"/>
                    <a:lumOff val="25000"/>
                  </a:schemeClr>
                </a:solidFill>
              </a:rPr>
              <a:t> are interpolated using multilinear algorithm </a:t>
            </a:r>
          </a:p>
          <a:p>
            <a:pPr lvl="1"/>
            <a:endParaRPr lang="en-US" sz="1350" dirty="0"/>
          </a:p>
        </p:txBody>
      </p:sp>
    </p:spTree>
    <p:extLst>
      <p:ext uri="{BB962C8B-B14F-4D97-AF65-F5344CB8AC3E}">
        <p14:creationId xmlns:p14="http://schemas.microsoft.com/office/powerpoint/2010/main" val="2771306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43F180-9639-FC45-9A95-B5B6204ECA3A}"/>
              </a:ext>
            </a:extLst>
          </p:cNvPr>
          <p:cNvSpPr>
            <a:spLocks noGrp="1"/>
          </p:cNvSpPr>
          <p:nvPr>
            <p:ph idx="1"/>
          </p:nvPr>
        </p:nvSpPr>
        <p:spPr>
          <a:xfrm>
            <a:off x="516718" y="1084282"/>
            <a:ext cx="7886700" cy="3263504"/>
          </a:xfrm>
        </p:spPr>
        <p:txBody>
          <a:bodyPr/>
          <a:lstStyle/>
          <a:p>
            <a:r>
              <a:rPr lang="en-US" sz="1400" dirty="0"/>
              <a:t>Validation:</a:t>
            </a:r>
          </a:p>
          <a:p>
            <a:pPr lvl="1"/>
            <a:r>
              <a:rPr lang="en-US" sz="1400" dirty="0"/>
              <a:t>Interpolated PDMs (empirical and theoretical) for P and </a:t>
            </a:r>
            <a:r>
              <a:rPr lang="en-US" sz="1400" dirty="0">
                <a:latin typeface="Symbol" pitchFamily="2" charset="2"/>
              </a:rPr>
              <a:t>c</a:t>
            </a:r>
            <a:r>
              <a:rPr lang="en-US" sz="1400" dirty="0"/>
              <a:t> means and uncertainties were checked against LUT values and were found to be self-consistent</a:t>
            </a:r>
          </a:p>
          <a:p>
            <a:pPr lvl="1"/>
            <a:r>
              <a:rPr lang="en-US" sz="1400" dirty="0"/>
              <a:t>Empirical and theoretical P and </a:t>
            </a:r>
            <a:r>
              <a:rPr lang="en-US" sz="1400" dirty="0">
                <a:latin typeface="Symbol" pitchFamily="2" charset="2"/>
              </a:rPr>
              <a:t>c</a:t>
            </a:r>
            <a:r>
              <a:rPr lang="en-US" sz="1400" dirty="0"/>
              <a:t> were cross-validated. Empirical and theoretical PDMs were found to broadly agree, though some differences greater than 1</a:t>
            </a:r>
            <a:r>
              <a:rPr lang="en-US" sz="1400" dirty="0">
                <a:latin typeface="Symbol" pitchFamily="2" charset="2"/>
              </a:rPr>
              <a:t>s</a:t>
            </a:r>
            <a:r>
              <a:rPr lang="en-US" sz="1400" baseline="-25000" dirty="0"/>
              <a:t>P </a:t>
            </a:r>
            <a:r>
              <a:rPr lang="en-US" sz="1400" dirty="0"/>
              <a:t>and 1</a:t>
            </a:r>
            <a:r>
              <a:rPr lang="en-US" sz="1400" dirty="0">
                <a:latin typeface="Symbol" pitchFamily="2" charset="2"/>
              </a:rPr>
              <a:t>s</a:t>
            </a:r>
            <a:r>
              <a:rPr lang="en-US" sz="1400" baseline="-25000" dirty="0">
                <a:latin typeface="Symbol" pitchFamily="2" charset="2"/>
              </a:rPr>
              <a:t>c  </a:t>
            </a:r>
            <a:r>
              <a:rPr lang="en-US" sz="1400" dirty="0"/>
              <a:t>were observed</a:t>
            </a:r>
          </a:p>
          <a:p>
            <a:r>
              <a:rPr lang="en-US" sz="1400" dirty="0"/>
              <a:t>Development:</a:t>
            </a:r>
          </a:p>
          <a:p>
            <a:r>
              <a:rPr lang="en-US" sz="1200" dirty="0"/>
              <a:t>Done: Clear-sky ocean scene PDMs now ready. Stratified by SZA, VZA, RAZ, AOD and Wind Speed</a:t>
            </a:r>
          </a:p>
          <a:p>
            <a:r>
              <a:rPr lang="en-US" sz="1200" dirty="0"/>
              <a:t>Work in progress: stratifying overcast scenes by Cloud Optical Depth and cloud types (water/ice/mixed).</a:t>
            </a:r>
          </a:p>
          <a:p>
            <a:r>
              <a:rPr lang="en-US" sz="1200" dirty="0"/>
              <a:t>Future Work: </a:t>
            </a:r>
          </a:p>
          <a:p>
            <a:pPr lvl="1"/>
            <a:r>
              <a:rPr lang="en-US" sz="1400" dirty="0"/>
              <a:t>Stratification based on Cloud Fraction</a:t>
            </a:r>
          </a:p>
          <a:p>
            <a:pPr lvl="1"/>
            <a:r>
              <a:rPr lang="en-US" sz="1400" dirty="0"/>
              <a:t>Stratification (possibly by season) for clear-sky land surfaces</a:t>
            </a:r>
          </a:p>
          <a:p>
            <a:pPr lvl="1"/>
            <a:endParaRPr lang="en-US" sz="1200" dirty="0"/>
          </a:p>
          <a:p>
            <a:endParaRPr lang="en-US" sz="1750" dirty="0"/>
          </a:p>
          <a:p>
            <a:endParaRPr lang="en-US" dirty="0"/>
          </a:p>
        </p:txBody>
      </p:sp>
      <p:sp>
        <p:nvSpPr>
          <p:cNvPr id="5" name="Title 1">
            <a:extLst>
              <a:ext uri="{FF2B5EF4-FFF2-40B4-BE49-F238E27FC236}">
                <a16:creationId xmlns:a16="http://schemas.microsoft.com/office/drawing/2014/main" id="{3D2D229D-427B-3644-993F-A030B573210E}"/>
              </a:ext>
            </a:extLst>
          </p:cNvPr>
          <p:cNvSpPr>
            <a:spLocks noGrp="1"/>
          </p:cNvSpPr>
          <p:nvPr>
            <p:ph type="title"/>
          </p:nvPr>
        </p:nvSpPr>
        <p:spPr>
          <a:xfrm>
            <a:off x="727887" y="417771"/>
            <a:ext cx="5212169" cy="369038"/>
          </a:xfrm>
        </p:spPr>
        <p:txBody>
          <a:bodyPr>
            <a:normAutofit/>
          </a:bodyPr>
          <a:lstStyle/>
          <a:p>
            <a:r>
              <a:rPr lang="en-US" sz="1800" dirty="0">
                <a:solidFill>
                  <a:srgbClr val="C00000"/>
                </a:solidFill>
                <a:latin typeface="Arial Black" panose="020B0604020202020204" pitchFamily="34" charset="0"/>
                <a:cs typeface="Arial Black" panose="020B0604020202020204" pitchFamily="34" charset="0"/>
              </a:rPr>
              <a:t>PDM Application Module (cont.)</a:t>
            </a:r>
          </a:p>
        </p:txBody>
      </p:sp>
    </p:spTree>
    <p:extLst>
      <p:ext uri="{BB962C8B-B14F-4D97-AF65-F5344CB8AC3E}">
        <p14:creationId xmlns:p14="http://schemas.microsoft.com/office/powerpoint/2010/main" val="575949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p:cNvSpPr txBox="1">
            <a:spLocks/>
          </p:cNvSpPr>
          <p:nvPr/>
        </p:nvSpPr>
        <p:spPr>
          <a:xfrm>
            <a:off x="696905" y="441880"/>
            <a:ext cx="6678613" cy="671303"/>
          </a:xfrm>
          <a:prstGeom prst="rect">
            <a:avLst/>
          </a:prstGeom>
        </p:spPr>
        <p:txBody>
          <a:bodyPr vert="horz"/>
          <a:lstStyle>
            <a:lvl1pPr algn="r" rtl="0" fontAlgn="base">
              <a:spcBef>
                <a:spcPct val="0"/>
              </a:spcBef>
              <a:spcAft>
                <a:spcPct val="0"/>
              </a:spcAft>
              <a:defRPr sz="2600" b="1">
                <a:solidFill>
                  <a:srgbClr val="000000"/>
                </a:solidFill>
                <a:latin typeface="+mn-lt"/>
                <a:ea typeface="+mj-ea"/>
                <a:cs typeface="+mj-cs"/>
              </a:defRPr>
            </a:lvl1pPr>
            <a:lvl2pPr algn="ctr" rtl="0" fontAlgn="base">
              <a:spcBef>
                <a:spcPct val="0"/>
              </a:spcBef>
              <a:spcAft>
                <a:spcPct val="0"/>
              </a:spcAft>
              <a:defRPr sz="2600" b="1">
                <a:solidFill>
                  <a:srgbClr val="0033CC"/>
                </a:solidFill>
                <a:latin typeface="Times New Roman" pitchFamily="-108" charset="0"/>
              </a:defRPr>
            </a:lvl2pPr>
            <a:lvl3pPr algn="ctr" rtl="0" fontAlgn="base">
              <a:spcBef>
                <a:spcPct val="0"/>
              </a:spcBef>
              <a:spcAft>
                <a:spcPct val="0"/>
              </a:spcAft>
              <a:defRPr sz="2600" b="1">
                <a:solidFill>
                  <a:srgbClr val="0033CC"/>
                </a:solidFill>
                <a:latin typeface="Times New Roman" pitchFamily="-108" charset="0"/>
              </a:defRPr>
            </a:lvl3pPr>
            <a:lvl4pPr algn="ctr" rtl="0" fontAlgn="base">
              <a:spcBef>
                <a:spcPct val="0"/>
              </a:spcBef>
              <a:spcAft>
                <a:spcPct val="0"/>
              </a:spcAft>
              <a:defRPr sz="2600" b="1">
                <a:solidFill>
                  <a:srgbClr val="0033CC"/>
                </a:solidFill>
                <a:latin typeface="Times New Roman" pitchFamily="-108" charset="0"/>
              </a:defRPr>
            </a:lvl4pPr>
            <a:lvl5pPr algn="ctr" rtl="0" fontAlgn="base">
              <a:spcBef>
                <a:spcPct val="0"/>
              </a:spcBef>
              <a:spcAft>
                <a:spcPct val="0"/>
              </a:spcAft>
              <a:defRPr sz="2600" b="1">
                <a:solidFill>
                  <a:srgbClr val="0033CC"/>
                </a:solidFill>
                <a:latin typeface="Times New Roman" pitchFamily="-108" charset="0"/>
              </a:defRPr>
            </a:lvl5pPr>
            <a:lvl6pPr marL="457200" algn="ctr" rtl="0" fontAlgn="base">
              <a:spcBef>
                <a:spcPct val="0"/>
              </a:spcBef>
              <a:spcAft>
                <a:spcPct val="0"/>
              </a:spcAft>
              <a:defRPr sz="2600" b="1">
                <a:solidFill>
                  <a:srgbClr val="0033CC"/>
                </a:solidFill>
                <a:latin typeface="Times New Roman" pitchFamily="-108" charset="0"/>
              </a:defRPr>
            </a:lvl6pPr>
            <a:lvl7pPr marL="914400" algn="ctr" rtl="0" fontAlgn="base">
              <a:spcBef>
                <a:spcPct val="0"/>
              </a:spcBef>
              <a:spcAft>
                <a:spcPct val="0"/>
              </a:spcAft>
              <a:defRPr sz="2600" b="1">
                <a:solidFill>
                  <a:srgbClr val="0033CC"/>
                </a:solidFill>
                <a:latin typeface="Times New Roman" pitchFamily="-108" charset="0"/>
              </a:defRPr>
            </a:lvl7pPr>
            <a:lvl8pPr marL="1371600" algn="ctr" rtl="0" fontAlgn="base">
              <a:spcBef>
                <a:spcPct val="0"/>
              </a:spcBef>
              <a:spcAft>
                <a:spcPct val="0"/>
              </a:spcAft>
              <a:defRPr sz="2600" b="1">
                <a:solidFill>
                  <a:srgbClr val="0033CC"/>
                </a:solidFill>
                <a:latin typeface="Times New Roman" pitchFamily="-108" charset="0"/>
              </a:defRPr>
            </a:lvl8pPr>
            <a:lvl9pPr marL="1828800" algn="ctr" rtl="0" fontAlgn="base">
              <a:spcBef>
                <a:spcPct val="0"/>
              </a:spcBef>
              <a:spcAft>
                <a:spcPct val="0"/>
              </a:spcAft>
              <a:defRPr sz="2600" b="1">
                <a:solidFill>
                  <a:srgbClr val="0033CC"/>
                </a:solidFill>
                <a:latin typeface="Times New Roman" pitchFamily="-108" charset="0"/>
              </a:defRPr>
            </a:lvl9pPr>
          </a:lstStyle>
          <a:p>
            <a:pPr algn="l"/>
            <a:r>
              <a:rPr lang="en-US" altLang="en-US" sz="1800" b="0" kern="0" dirty="0">
                <a:solidFill>
                  <a:srgbClr val="C00000"/>
                </a:solidFill>
                <a:latin typeface="Arial Black" charset="0"/>
                <a:ea typeface="Arial Black" charset="0"/>
                <a:cs typeface="Arial Black" charset="0"/>
              </a:rPr>
              <a:t>CPF Level-1B Simulation</a:t>
            </a:r>
          </a:p>
          <a:p>
            <a:pPr algn="l"/>
            <a:r>
              <a:rPr lang="en-US" altLang="en-US" sz="1800" b="0" kern="0" dirty="0">
                <a:solidFill>
                  <a:srgbClr val="C00000"/>
                </a:solidFill>
                <a:latin typeface="Arial Black" charset="0"/>
                <a:ea typeface="Arial Black" charset="0"/>
                <a:cs typeface="Arial Black" charset="0"/>
              </a:rPr>
              <a:t>(C. </a:t>
            </a:r>
            <a:r>
              <a:rPr lang="en-US" altLang="en-US" sz="1800" b="0" kern="0" dirty="0" err="1">
                <a:solidFill>
                  <a:srgbClr val="C00000"/>
                </a:solidFill>
                <a:latin typeface="Arial Black" charset="0"/>
                <a:ea typeface="Arial Black" charset="0"/>
                <a:cs typeface="Arial Black" charset="0"/>
              </a:rPr>
              <a:t>Roithmayr</a:t>
            </a:r>
            <a:r>
              <a:rPr lang="en-US" altLang="en-US" sz="1800" b="0" kern="0" dirty="0">
                <a:solidFill>
                  <a:srgbClr val="C00000"/>
                </a:solidFill>
                <a:latin typeface="Arial Black" charset="0"/>
                <a:ea typeface="Arial Black" charset="0"/>
                <a:cs typeface="Arial Black" charset="0"/>
              </a:rPr>
              <a:t>, C. Lukashin, DMT)</a:t>
            </a:r>
          </a:p>
        </p:txBody>
      </p:sp>
      <p:sp>
        <p:nvSpPr>
          <p:cNvPr id="4" name="Rectangle 3">
            <a:extLst>
              <a:ext uri="{FF2B5EF4-FFF2-40B4-BE49-F238E27FC236}">
                <a16:creationId xmlns:a16="http://schemas.microsoft.com/office/drawing/2014/main" id="{B208752A-0817-884E-854E-9F599AB243C7}"/>
              </a:ext>
            </a:extLst>
          </p:cNvPr>
          <p:cNvSpPr/>
          <p:nvPr/>
        </p:nvSpPr>
        <p:spPr>
          <a:xfrm>
            <a:off x="696905" y="1377789"/>
            <a:ext cx="7578555" cy="4708981"/>
          </a:xfrm>
          <a:prstGeom prst="rect">
            <a:avLst/>
          </a:prstGeom>
        </p:spPr>
        <p:txBody>
          <a:bodyPr wrap="square">
            <a:spAutoFit/>
          </a:bodyPr>
          <a:lstStyle/>
          <a:p>
            <a:pPr fontAlgn="auto">
              <a:spcBef>
                <a:spcPts val="0"/>
              </a:spcBef>
              <a:spcAft>
                <a:spcPts val="0"/>
              </a:spcAft>
              <a:defRPr/>
            </a:pPr>
            <a:r>
              <a:rPr lang="en-US" sz="1600" dirty="0">
                <a:solidFill>
                  <a:schemeClr val="tx1">
                    <a:lumMod val="75000"/>
                    <a:lumOff val="25000"/>
                  </a:schemeClr>
                </a:solidFill>
                <a:latin typeface="Arial Rounded MT Bold" charset="0"/>
                <a:ea typeface="Arial Rounded MT Bold" charset="0"/>
                <a:cs typeface="Arial Rounded MT Bold" charset="0"/>
              </a:rPr>
              <a:t>Simulation of the CPF and CERES/VIIRS or CERES/MODIS inter-calibration events at the Level-1B data product sampling:</a:t>
            </a:r>
          </a:p>
          <a:p>
            <a:pPr fontAlgn="auto">
              <a:spcBef>
                <a:spcPts val="0"/>
              </a:spcBef>
              <a:spcAft>
                <a:spcPts val="0"/>
              </a:spcAft>
              <a:defRPr/>
            </a:pPr>
            <a:endParaRPr lang="en-US" sz="1600" dirty="0">
              <a:solidFill>
                <a:schemeClr val="tx1">
                  <a:lumMod val="75000"/>
                  <a:lumOff val="25000"/>
                </a:schemeClr>
              </a:solidFill>
              <a:latin typeface="Arial Rounded MT Bold" charset="0"/>
              <a:ea typeface="Arial Rounded MT Bold" charset="0"/>
              <a:cs typeface="Arial Rounded MT Bold" charset="0"/>
            </a:endParaRPr>
          </a:p>
          <a:p>
            <a:pPr marL="171450" indent="-171450" fontAlgn="auto">
              <a:spcBef>
                <a:spcPts val="0"/>
              </a:spcBef>
              <a:spcAft>
                <a:spcPts val="0"/>
              </a:spcAft>
              <a:buFontTx/>
              <a:buChar char="-"/>
              <a:defRPr/>
            </a:pPr>
            <a:r>
              <a:rPr lang="en-US" sz="1600" dirty="0" err="1">
                <a:solidFill>
                  <a:schemeClr val="tx1">
                    <a:lumMod val="75000"/>
                    <a:lumOff val="25000"/>
                  </a:schemeClr>
                </a:solidFill>
                <a:latin typeface="Arial Rounded MT Bold" charset="0"/>
                <a:ea typeface="Arial Rounded MT Bold" charset="0"/>
                <a:cs typeface="Arial Rounded MT Bold" charset="0"/>
              </a:rPr>
              <a:t>Matlab</a:t>
            </a:r>
            <a:r>
              <a:rPr lang="en-US" sz="1600" dirty="0">
                <a:solidFill>
                  <a:schemeClr val="tx1">
                    <a:lumMod val="75000"/>
                    <a:lumOff val="25000"/>
                  </a:schemeClr>
                </a:solidFill>
                <a:latin typeface="Arial Rounded MT Bold" charset="0"/>
                <a:ea typeface="Arial Rounded MT Bold" charset="0"/>
                <a:cs typeface="Arial Rounded MT Bold" charset="0"/>
              </a:rPr>
              <a:t> code development by Carlos </a:t>
            </a:r>
          </a:p>
          <a:p>
            <a:pPr marL="171450" indent="-171450" fontAlgn="auto">
              <a:spcBef>
                <a:spcPts val="0"/>
              </a:spcBef>
              <a:spcAft>
                <a:spcPts val="0"/>
              </a:spcAft>
              <a:buFontTx/>
              <a:buChar char="-"/>
              <a:defRPr/>
            </a:pPr>
            <a:r>
              <a:rPr lang="en-US" sz="1600" dirty="0">
                <a:solidFill>
                  <a:schemeClr val="tx1">
                    <a:lumMod val="75000"/>
                    <a:lumOff val="25000"/>
                  </a:schemeClr>
                </a:solidFill>
                <a:latin typeface="Arial Rounded MT Bold" charset="0"/>
                <a:ea typeface="Arial Rounded MT Bold" charset="0"/>
                <a:cs typeface="Arial Rounded MT Bold" charset="0"/>
              </a:rPr>
              <a:t>Code translation by DMT</a:t>
            </a:r>
          </a:p>
          <a:p>
            <a:pPr marL="171450" indent="-171450" fontAlgn="auto">
              <a:spcBef>
                <a:spcPts val="0"/>
              </a:spcBef>
              <a:spcAft>
                <a:spcPts val="0"/>
              </a:spcAft>
              <a:buFontTx/>
              <a:buChar char="-"/>
              <a:defRPr/>
            </a:pPr>
            <a:r>
              <a:rPr lang="en-US" sz="1600" dirty="0">
                <a:solidFill>
                  <a:schemeClr val="tx1">
                    <a:lumMod val="75000"/>
                    <a:lumOff val="25000"/>
                  </a:schemeClr>
                </a:solidFill>
                <a:latin typeface="Arial Rounded MT Bold" charset="0"/>
                <a:ea typeface="Arial Rounded MT Bold" charset="0"/>
                <a:cs typeface="Arial Rounded MT Bold" charset="0"/>
              </a:rPr>
              <a:t>Spectral and uncertainty data (</a:t>
            </a:r>
            <a:r>
              <a:rPr lang="en-US" sz="1600" dirty="0" err="1">
                <a:solidFill>
                  <a:schemeClr val="tx1">
                    <a:lumMod val="75000"/>
                    <a:lumOff val="25000"/>
                  </a:schemeClr>
                </a:solidFill>
                <a:latin typeface="Arial Rounded MT Bold" charset="0"/>
                <a:ea typeface="Arial Rounded MT Bold" charset="0"/>
                <a:cs typeface="Arial Rounded MT Bold" charset="0"/>
              </a:rPr>
              <a:t>LaRC</a:t>
            </a:r>
            <a:r>
              <a:rPr lang="en-US" sz="1600" dirty="0">
                <a:solidFill>
                  <a:schemeClr val="tx1">
                    <a:lumMod val="75000"/>
                    <a:lumOff val="25000"/>
                  </a:schemeClr>
                </a:solidFill>
                <a:latin typeface="Arial Rounded MT Bold" charset="0"/>
                <a:ea typeface="Arial Rounded MT Bold" charset="0"/>
                <a:cs typeface="Arial Rounded MT Bold" charset="0"/>
              </a:rPr>
              <a:t> and LASP)</a:t>
            </a:r>
          </a:p>
          <a:p>
            <a:pPr fontAlgn="auto">
              <a:spcBef>
                <a:spcPts val="0"/>
              </a:spcBef>
              <a:spcAft>
                <a:spcPts val="0"/>
              </a:spcAft>
              <a:defRPr/>
            </a:pPr>
            <a:endParaRPr lang="en-US" sz="1600" dirty="0">
              <a:solidFill>
                <a:schemeClr val="tx1">
                  <a:lumMod val="75000"/>
                  <a:lumOff val="25000"/>
                </a:schemeClr>
              </a:solidFill>
              <a:latin typeface="Arial Rounded MT Bold" charset="0"/>
              <a:ea typeface="Arial Rounded MT Bold" charset="0"/>
              <a:cs typeface="Arial Rounded MT Bold" charset="0"/>
            </a:endParaRPr>
          </a:p>
          <a:p>
            <a:pPr marL="171450" indent="-171450" fontAlgn="auto">
              <a:spcBef>
                <a:spcPts val="0"/>
              </a:spcBef>
              <a:spcAft>
                <a:spcPts val="0"/>
              </a:spcAft>
              <a:buFontTx/>
              <a:buChar char="-"/>
              <a:defRPr/>
            </a:pPr>
            <a:r>
              <a:rPr lang="en-US" sz="1600" dirty="0">
                <a:solidFill>
                  <a:schemeClr val="tx1">
                    <a:lumMod val="75000"/>
                    <a:lumOff val="25000"/>
                  </a:schemeClr>
                </a:solidFill>
                <a:latin typeface="Arial Rounded MT Bold" charset="0"/>
                <a:ea typeface="Arial Rounded MT Bold" charset="0"/>
                <a:cs typeface="Arial Rounded MT Bold" charset="0"/>
              </a:rPr>
              <a:t>Algorithms with accounting to Earth rotation (LEO intercal0</a:t>
            </a:r>
          </a:p>
          <a:p>
            <a:pPr marL="171450" indent="-171450" fontAlgn="auto">
              <a:spcBef>
                <a:spcPts val="0"/>
              </a:spcBef>
              <a:spcAft>
                <a:spcPts val="0"/>
              </a:spcAft>
              <a:buFontTx/>
              <a:buChar char="-"/>
              <a:defRPr/>
            </a:pPr>
            <a:r>
              <a:rPr lang="en-US" sz="1600" dirty="0">
                <a:solidFill>
                  <a:schemeClr val="tx1">
                    <a:lumMod val="75000"/>
                    <a:lumOff val="25000"/>
                  </a:schemeClr>
                </a:solidFill>
                <a:latin typeface="Arial Rounded MT Bold" charset="0"/>
                <a:ea typeface="Arial Rounded MT Bold" charset="0"/>
                <a:cs typeface="Arial Rounded MT Bold" charset="0"/>
              </a:rPr>
              <a:t>Data rate: 15 Hz</a:t>
            </a:r>
          </a:p>
          <a:p>
            <a:pPr marL="171450" indent="-171450" fontAlgn="auto">
              <a:spcBef>
                <a:spcPts val="0"/>
              </a:spcBef>
              <a:spcAft>
                <a:spcPts val="0"/>
              </a:spcAft>
              <a:buFontTx/>
              <a:buChar char="-"/>
              <a:defRPr/>
            </a:pPr>
            <a:r>
              <a:rPr lang="en-US" sz="1600" dirty="0">
                <a:solidFill>
                  <a:schemeClr val="tx1">
                    <a:lumMod val="75000"/>
                    <a:lumOff val="25000"/>
                  </a:schemeClr>
                </a:solidFill>
                <a:latin typeface="Arial Rounded MT Bold" charset="0"/>
                <a:ea typeface="Arial Rounded MT Bold" charset="0"/>
                <a:cs typeface="Arial Rounded MT Bold" charset="0"/>
              </a:rPr>
              <a:t>160 pixels across 10 degree </a:t>
            </a:r>
            <a:r>
              <a:rPr lang="en-US" sz="1600" dirty="0" err="1">
                <a:solidFill>
                  <a:schemeClr val="tx1">
                    <a:lumMod val="75000"/>
                    <a:lumOff val="25000"/>
                  </a:schemeClr>
                </a:solidFill>
                <a:latin typeface="Arial Rounded MT Bold" charset="0"/>
                <a:ea typeface="Arial Rounded MT Bold" charset="0"/>
                <a:cs typeface="Arial Rounded MT Bold" charset="0"/>
              </a:rPr>
              <a:t>HySICS</a:t>
            </a:r>
            <a:r>
              <a:rPr lang="en-US" sz="1600" dirty="0">
                <a:solidFill>
                  <a:schemeClr val="tx1">
                    <a:lumMod val="75000"/>
                    <a:lumOff val="25000"/>
                  </a:schemeClr>
                </a:solidFill>
                <a:latin typeface="Arial Rounded MT Bold" charset="0"/>
                <a:ea typeface="Arial Rounded MT Bold" charset="0"/>
                <a:cs typeface="Arial Rounded MT Bold" charset="0"/>
              </a:rPr>
              <a:t> swath (about 0.5 km each)</a:t>
            </a:r>
          </a:p>
          <a:p>
            <a:pPr marL="171450" indent="-171450" fontAlgn="auto">
              <a:spcBef>
                <a:spcPts val="0"/>
              </a:spcBef>
              <a:spcAft>
                <a:spcPts val="0"/>
              </a:spcAft>
              <a:buFontTx/>
              <a:buChar char="-"/>
              <a:defRPr/>
            </a:pPr>
            <a:r>
              <a:rPr lang="en-US" sz="1600" dirty="0">
                <a:solidFill>
                  <a:schemeClr val="tx1">
                    <a:lumMod val="75000"/>
                    <a:lumOff val="25000"/>
                  </a:schemeClr>
                </a:solidFill>
                <a:latin typeface="Arial Rounded MT Bold" charset="0"/>
                <a:ea typeface="Arial Rounded MT Bold" charset="0"/>
                <a:cs typeface="Arial Rounded MT Bold" charset="0"/>
              </a:rPr>
              <a:t>SZA, VZA, RAZ</a:t>
            </a:r>
          </a:p>
          <a:p>
            <a:pPr marL="171450" indent="-171450" fontAlgn="auto">
              <a:spcBef>
                <a:spcPts val="0"/>
              </a:spcBef>
              <a:spcAft>
                <a:spcPts val="0"/>
              </a:spcAft>
              <a:buFontTx/>
              <a:buChar char="-"/>
              <a:defRPr/>
            </a:pPr>
            <a:r>
              <a:rPr lang="en-US" sz="1600" dirty="0">
                <a:solidFill>
                  <a:schemeClr val="tx1">
                    <a:lumMod val="75000"/>
                    <a:lumOff val="25000"/>
                  </a:schemeClr>
                </a:solidFill>
                <a:latin typeface="Arial Rounded MT Bold" charset="0"/>
                <a:ea typeface="Arial Rounded MT Bold" charset="0"/>
                <a:cs typeface="Arial Rounded MT Bold" charset="0"/>
              </a:rPr>
              <a:t>Longitude and latitude </a:t>
            </a:r>
          </a:p>
          <a:p>
            <a:pPr marL="171450" indent="-171450" fontAlgn="auto">
              <a:spcBef>
                <a:spcPts val="0"/>
              </a:spcBef>
              <a:spcAft>
                <a:spcPts val="0"/>
              </a:spcAft>
              <a:buFontTx/>
              <a:buChar char="-"/>
              <a:defRPr/>
            </a:pPr>
            <a:r>
              <a:rPr lang="en-US" sz="1600" dirty="0">
                <a:solidFill>
                  <a:schemeClr val="tx1">
                    <a:lumMod val="75000"/>
                    <a:lumOff val="25000"/>
                  </a:schemeClr>
                </a:solidFill>
                <a:latin typeface="Arial Rounded MT Bold" charset="0"/>
                <a:ea typeface="Arial Rounded MT Bold" charset="0"/>
                <a:cs typeface="Arial Rounded MT Bold" charset="0"/>
              </a:rPr>
              <a:t>Reflectance and radiance spectra </a:t>
            </a:r>
          </a:p>
          <a:p>
            <a:pPr marL="171450" indent="-171450" fontAlgn="auto">
              <a:spcBef>
                <a:spcPts val="0"/>
              </a:spcBef>
              <a:spcAft>
                <a:spcPts val="0"/>
              </a:spcAft>
              <a:buFontTx/>
              <a:buChar char="-"/>
              <a:defRPr/>
            </a:pPr>
            <a:r>
              <a:rPr lang="en-US" sz="1600" dirty="0">
                <a:solidFill>
                  <a:schemeClr val="tx1">
                    <a:lumMod val="75000"/>
                    <a:lumOff val="25000"/>
                  </a:schemeClr>
                </a:solidFill>
                <a:latin typeface="Arial Rounded MT Bold" charset="0"/>
                <a:ea typeface="Arial Rounded MT Bold" charset="0"/>
                <a:cs typeface="Arial Rounded MT Bold" charset="0"/>
              </a:rPr>
              <a:t>Radiometric uncertainties </a:t>
            </a:r>
          </a:p>
          <a:p>
            <a:pPr marL="171450" indent="-171450" fontAlgn="auto">
              <a:spcBef>
                <a:spcPts val="0"/>
              </a:spcBef>
              <a:spcAft>
                <a:spcPts val="0"/>
              </a:spcAft>
              <a:buFontTx/>
              <a:buChar char="-"/>
              <a:defRPr/>
            </a:pPr>
            <a:r>
              <a:rPr lang="en-US" sz="1600" dirty="0">
                <a:solidFill>
                  <a:schemeClr val="tx1">
                    <a:lumMod val="75000"/>
                    <a:lumOff val="25000"/>
                  </a:schemeClr>
                </a:solidFill>
                <a:latin typeface="Arial Rounded MT Bold" charset="0"/>
                <a:ea typeface="Arial Rounded MT Bold" charset="0"/>
                <a:cs typeface="Arial Rounded MT Bold" charset="0"/>
              </a:rPr>
              <a:t>Consistent with LASP description of the Level-1B data product</a:t>
            </a:r>
          </a:p>
          <a:p>
            <a:pPr marL="171450" indent="-171450" fontAlgn="auto">
              <a:spcBef>
                <a:spcPts val="0"/>
              </a:spcBef>
              <a:spcAft>
                <a:spcPts val="0"/>
              </a:spcAft>
              <a:buFontTx/>
              <a:buChar char="-"/>
              <a:defRPr/>
            </a:pPr>
            <a:endParaRPr lang="en-US" sz="1600" dirty="0">
              <a:solidFill>
                <a:schemeClr val="tx1">
                  <a:lumMod val="75000"/>
                  <a:lumOff val="25000"/>
                </a:schemeClr>
              </a:solidFill>
              <a:latin typeface="Arial Rounded MT Bold" charset="0"/>
              <a:ea typeface="Arial Rounded MT Bold" charset="0"/>
              <a:cs typeface="Arial Rounded MT Bold" charset="0"/>
            </a:endParaRPr>
          </a:p>
          <a:p>
            <a:pPr fontAlgn="auto">
              <a:spcBef>
                <a:spcPts val="0"/>
              </a:spcBef>
              <a:spcAft>
                <a:spcPts val="0"/>
              </a:spcAft>
              <a:defRPr/>
            </a:pPr>
            <a:r>
              <a:rPr lang="en-US" sz="1600" dirty="0">
                <a:solidFill>
                  <a:schemeClr val="tx1">
                    <a:lumMod val="75000"/>
                    <a:lumOff val="25000"/>
                  </a:schemeClr>
                </a:solidFill>
                <a:latin typeface="Arial Rounded MT Bold" charset="0"/>
                <a:ea typeface="Arial Rounded MT Bold" charset="0"/>
                <a:cs typeface="Arial Rounded MT Bold" charset="0"/>
              </a:rPr>
              <a:t>This is simulation for the purpose of realistic sampling estimates, algorithms testing and DMT effort !</a:t>
            </a:r>
          </a:p>
          <a:p>
            <a:pPr fontAlgn="auto">
              <a:spcBef>
                <a:spcPts val="0"/>
              </a:spcBef>
              <a:spcAft>
                <a:spcPts val="0"/>
              </a:spcAft>
              <a:defRPr/>
            </a:pPr>
            <a:endParaRPr lang="en-US" sz="1200" dirty="0">
              <a:solidFill>
                <a:schemeClr val="tx1">
                  <a:lumMod val="75000"/>
                  <a:lumOff val="25000"/>
                </a:schemeClr>
              </a:solidFill>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1581232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p:cNvSpPr txBox="1">
            <a:spLocks/>
          </p:cNvSpPr>
          <p:nvPr/>
        </p:nvSpPr>
        <p:spPr>
          <a:xfrm>
            <a:off x="985400" y="1223156"/>
            <a:ext cx="6678613" cy="1109227"/>
          </a:xfrm>
          <a:prstGeom prst="rect">
            <a:avLst/>
          </a:prstGeom>
        </p:spPr>
        <p:txBody>
          <a:bodyPr vert="horz"/>
          <a:lstStyle>
            <a:lvl1pPr algn="r" rtl="0" fontAlgn="base">
              <a:spcBef>
                <a:spcPct val="0"/>
              </a:spcBef>
              <a:spcAft>
                <a:spcPct val="0"/>
              </a:spcAft>
              <a:defRPr sz="2600" b="1">
                <a:solidFill>
                  <a:srgbClr val="000000"/>
                </a:solidFill>
                <a:latin typeface="+mn-lt"/>
                <a:ea typeface="+mj-ea"/>
                <a:cs typeface="+mj-cs"/>
              </a:defRPr>
            </a:lvl1pPr>
            <a:lvl2pPr algn="ctr" rtl="0" fontAlgn="base">
              <a:spcBef>
                <a:spcPct val="0"/>
              </a:spcBef>
              <a:spcAft>
                <a:spcPct val="0"/>
              </a:spcAft>
              <a:defRPr sz="2600" b="1">
                <a:solidFill>
                  <a:srgbClr val="0033CC"/>
                </a:solidFill>
                <a:latin typeface="Times New Roman" pitchFamily="-108" charset="0"/>
              </a:defRPr>
            </a:lvl2pPr>
            <a:lvl3pPr algn="ctr" rtl="0" fontAlgn="base">
              <a:spcBef>
                <a:spcPct val="0"/>
              </a:spcBef>
              <a:spcAft>
                <a:spcPct val="0"/>
              </a:spcAft>
              <a:defRPr sz="2600" b="1">
                <a:solidFill>
                  <a:srgbClr val="0033CC"/>
                </a:solidFill>
                <a:latin typeface="Times New Roman" pitchFamily="-108" charset="0"/>
              </a:defRPr>
            </a:lvl3pPr>
            <a:lvl4pPr algn="ctr" rtl="0" fontAlgn="base">
              <a:spcBef>
                <a:spcPct val="0"/>
              </a:spcBef>
              <a:spcAft>
                <a:spcPct val="0"/>
              </a:spcAft>
              <a:defRPr sz="2600" b="1">
                <a:solidFill>
                  <a:srgbClr val="0033CC"/>
                </a:solidFill>
                <a:latin typeface="Times New Roman" pitchFamily="-108" charset="0"/>
              </a:defRPr>
            </a:lvl4pPr>
            <a:lvl5pPr algn="ctr" rtl="0" fontAlgn="base">
              <a:spcBef>
                <a:spcPct val="0"/>
              </a:spcBef>
              <a:spcAft>
                <a:spcPct val="0"/>
              </a:spcAft>
              <a:defRPr sz="2600" b="1">
                <a:solidFill>
                  <a:srgbClr val="0033CC"/>
                </a:solidFill>
                <a:latin typeface="Times New Roman" pitchFamily="-108" charset="0"/>
              </a:defRPr>
            </a:lvl5pPr>
            <a:lvl6pPr marL="457200" algn="ctr" rtl="0" fontAlgn="base">
              <a:spcBef>
                <a:spcPct val="0"/>
              </a:spcBef>
              <a:spcAft>
                <a:spcPct val="0"/>
              </a:spcAft>
              <a:defRPr sz="2600" b="1">
                <a:solidFill>
                  <a:srgbClr val="0033CC"/>
                </a:solidFill>
                <a:latin typeface="Times New Roman" pitchFamily="-108" charset="0"/>
              </a:defRPr>
            </a:lvl6pPr>
            <a:lvl7pPr marL="914400" algn="ctr" rtl="0" fontAlgn="base">
              <a:spcBef>
                <a:spcPct val="0"/>
              </a:spcBef>
              <a:spcAft>
                <a:spcPct val="0"/>
              </a:spcAft>
              <a:defRPr sz="2600" b="1">
                <a:solidFill>
                  <a:srgbClr val="0033CC"/>
                </a:solidFill>
                <a:latin typeface="Times New Roman" pitchFamily="-108" charset="0"/>
              </a:defRPr>
            </a:lvl7pPr>
            <a:lvl8pPr marL="1371600" algn="ctr" rtl="0" fontAlgn="base">
              <a:spcBef>
                <a:spcPct val="0"/>
              </a:spcBef>
              <a:spcAft>
                <a:spcPct val="0"/>
              </a:spcAft>
              <a:defRPr sz="2600" b="1">
                <a:solidFill>
                  <a:srgbClr val="0033CC"/>
                </a:solidFill>
                <a:latin typeface="Times New Roman" pitchFamily="-108" charset="0"/>
              </a:defRPr>
            </a:lvl8pPr>
            <a:lvl9pPr marL="1828800" algn="ctr" rtl="0" fontAlgn="base">
              <a:spcBef>
                <a:spcPct val="0"/>
              </a:spcBef>
              <a:spcAft>
                <a:spcPct val="0"/>
              </a:spcAft>
              <a:defRPr sz="2600" b="1">
                <a:solidFill>
                  <a:srgbClr val="0033CC"/>
                </a:solidFill>
                <a:latin typeface="Times New Roman" pitchFamily="-108" charset="0"/>
              </a:defRPr>
            </a:lvl9pPr>
          </a:lstStyle>
          <a:p>
            <a:pPr algn="ctr"/>
            <a:r>
              <a:rPr lang="en-US" altLang="en-US" sz="2400" b="0" kern="0" dirty="0">
                <a:solidFill>
                  <a:srgbClr val="C00000"/>
                </a:solidFill>
                <a:latin typeface="Arial Black" charset="0"/>
                <a:ea typeface="Arial Black" charset="0"/>
                <a:cs typeface="Arial Black" charset="0"/>
              </a:rPr>
              <a:t>DMT Status</a:t>
            </a:r>
          </a:p>
          <a:p>
            <a:pPr algn="ctr"/>
            <a:endParaRPr lang="en-US" altLang="en-US" sz="2400" b="0" kern="0" dirty="0">
              <a:solidFill>
                <a:srgbClr val="C00000"/>
              </a:solidFill>
              <a:latin typeface="Arial Black" charset="0"/>
              <a:ea typeface="Arial Black" charset="0"/>
              <a:cs typeface="Arial Black" charset="0"/>
            </a:endParaRPr>
          </a:p>
          <a:p>
            <a:pPr algn="ctr"/>
            <a:r>
              <a:rPr lang="en-US" altLang="en-US" sz="2000" b="0" kern="0" dirty="0">
                <a:solidFill>
                  <a:srgbClr val="00B050"/>
                </a:solidFill>
                <a:latin typeface="Arial Rounded MT Bold" panose="020F0704030504030204" pitchFamily="34" charset="77"/>
                <a:ea typeface="Arial Black" charset="0"/>
                <a:cs typeface="Arial Black" charset="0"/>
              </a:rPr>
              <a:t>Chris Currey and Aron Bartle</a:t>
            </a:r>
          </a:p>
        </p:txBody>
      </p:sp>
      <p:sp>
        <p:nvSpPr>
          <p:cNvPr id="4" name="Content Placeholder 2">
            <a:extLst>
              <a:ext uri="{FF2B5EF4-FFF2-40B4-BE49-F238E27FC236}">
                <a16:creationId xmlns:a16="http://schemas.microsoft.com/office/drawing/2014/main" id="{06258275-F44F-5441-9AF0-41F3F8D8745E}"/>
              </a:ext>
            </a:extLst>
          </p:cNvPr>
          <p:cNvSpPr txBox="1">
            <a:spLocks/>
          </p:cNvSpPr>
          <p:nvPr/>
        </p:nvSpPr>
        <p:spPr>
          <a:xfrm>
            <a:off x="1334775" y="3030424"/>
            <a:ext cx="6949988" cy="2145153"/>
          </a:xfrm>
          <a:prstGeom prst="rect">
            <a:avLst/>
          </a:prstGeom>
        </p:spPr>
        <p:txBody>
          <a:bodyPr vert="horz">
            <a:normAutofit/>
          </a:bodyPr>
          <a:lstStyle>
            <a:lvl1pPr marL="0" indent="0" algn="r" rtl="0" fontAlgn="base">
              <a:spcBef>
                <a:spcPct val="20000"/>
              </a:spcBef>
              <a:spcAft>
                <a:spcPct val="0"/>
              </a:spcAft>
              <a:buClr>
                <a:srgbClr val="950103"/>
              </a:buClr>
              <a:buSzPct val="75000"/>
              <a:buFont typeface="Wingdings" pitchFamily="-108" charset="2"/>
              <a:buNone/>
              <a:defRPr sz="2000" b="1">
                <a:solidFill>
                  <a:schemeClr val="tx1"/>
                </a:solidFill>
                <a:latin typeface="+mn-lt"/>
                <a:ea typeface="+mn-ea"/>
                <a:cs typeface="+mn-cs"/>
              </a:defRPr>
            </a:lvl1pPr>
            <a:lvl2pPr marL="457200" indent="0" algn="ctr" rtl="0" fontAlgn="base">
              <a:spcBef>
                <a:spcPct val="20000"/>
              </a:spcBef>
              <a:spcAft>
                <a:spcPct val="0"/>
              </a:spcAft>
              <a:buClr>
                <a:srgbClr val="270094"/>
              </a:buClr>
              <a:buSzPct val="65000"/>
              <a:buFont typeface="Wingdings" pitchFamily="-108" charset="2"/>
              <a:buNone/>
              <a:defRPr i="1">
                <a:solidFill>
                  <a:schemeClr val="tx1"/>
                </a:solidFill>
                <a:latin typeface="+mn-lt"/>
                <a:ea typeface="ＭＳ Ｐゴシック" pitchFamily="-108" charset="-128"/>
              </a:defRPr>
            </a:lvl2pPr>
            <a:lvl3pPr marL="914400" indent="0" algn="ctr" rtl="0" fontAlgn="base">
              <a:spcBef>
                <a:spcPct val="20000"/>
              </a:spcBef>
              <a:spcAft>
                <a:spcPct val="0"/>
              </a:spcAft>
              <a:buClr>
                <a:srgbClr val="359E11"/>
              </a:buClr>
              <a:buSzPct val="75000"/>
              <a:buFont typeface="Wingdings" pitchFamily="-108" charset="2"/>
              <a:buNone/>
              <a:defRPr sz="1600">
                <a:solidFill>
                  <a:schemeClr val="tx1"/>
                </a:solidFill>
                <a:latin typeface="+mn-lt"/>
                <a:ea typeface="ＭＳ Ｐゴシック" pitchFamily="-108" charset="-128"/>
              </a:defRPr>
            </a:lvl3pPr>
            <a:lvl4pPr marL="1371600" indent="0" algn="ctr" rtl="0" fontAlgn="base">
              <a:spcBef>
                <a:spcPct val="20000"/>
              </a:spcBef>
              <a:spcAft>
                <a:spcPct val="0"/>
              </a:spcAft>
              <a:buFont typeface="Wingdings" pitchFamily="-108" charset="2"/>
              <a:buNone/>
              <a:defRPr sz="1400">
                <a:solidFill>
                  <a:schemeClr val="tx1"/>
                </a:solidFill>
                <a:latin typeface="+mn-lt"/>
                <a:ea typeface="ＭＳ Ｐゴシック" pitchFamily="-108" charset="-128"/>
              </a:defRPr>
            </a:lvl4pPr>
            <a:lvl5pPr marL="1828800" indent="0" algn="ctr" rtl="0" fontAlgn="base">
              <a:spcBef>
                <a:spcPct val="20000"/>
              </a:spcBef>
              <a:spcAft>
                <a:spcPct val="0"/>
              </a:spcAft>
              <a:buFont typeface="Wingdings" pitchFamily="-108" charset="2"/>
              <a:buNone/>
              <a:defRPr sz="1200">
                <a:solidFill>
                  <a:schemeClr val="tx1"/>
                </a:solidFill>
                <a:latin typeface="+mn-lt"/>
                <a:ea typeface="ＭＳ Ｐゴシック" pitchFamily="-108" charset="-128"/>
              </a:defRPr>
            </a:lvl5pPr>
            <a:lvl6pPr marL="2286000" indent="0" algn="ctr" rtl="0" fontAlgn="base">
              <a:spcBef>
                <a:spcPct val="20000"/>
              </a:spcBef>
              <a:spcAft>
                <a:spcPct val="0"/>
              </a:spcAft>
              <a:buFont typeface="Wingdings" pitchFamily="-108" charset="2"/>
              <a:buNone/>
              <a:defRPr sz="1200">
                <a:solidFill>
                  <a:schemeClr val="tx1"/>
                </a:solidFill>
                <a:latin typeface="+mn-lt"/>
                <a:ea typeface="ＭＳ Ｐゴシック" pitchFamily="-108" charset="-128"/>
              </a:defRPr>
            </a:lvl6pPr>
            <a:lvl7pPr marL="2743200" indent="0" algn="ctr" rtl="0" fontAlgn="base">
              <a:spcBef>
                <a:spcPct val="20000"/>
              </a:spcBef>
              <a:spcAft>
                <a:spcPct val="0"/>
              </a:spcAft>
              <a:buFont typeface="Wingdings" pitchFamily="-108" charset="2"/>
              <a:buNone/>
              <a:defRPr sz="1200">
                <a:solidFill>
                  <a:schemeClr val="tx1"/>
                </a:solidFill>
                <a:latin typeface="+mn-lt"/>
                <a:ea typeface="ＭＳ Ｐゴシック" pitchFamily="-108" charset="-128"/>
              </a:defRPr>
            </a:lvl7pPr>
            <a:lvl8pPr marL="3200400" indent="0" algn="ctr" rtl="0" fontAlgn="base">
              <a:spcBef>
                <a:spcPct val="20000"/>
              </a:spcBef>
              <a:spcAft>
                <a:spcPct val="0"/>
              </a:spcAft>
              <a:buFont typeface="Wingdings" pitchFamily="-108" charset="2"/>
              <a:buNone/>
              <a:defRPr sz="1200">
                <a:solidFill>
                  <a:schemeClr val="tx1"/>
                </a:solidFill>
                <a:latin typeface="+mn-lt"/>
                <a:ea typeface="ＭＳ Ｐゴシック" pitchFamily="-108" charset="-128"/>
              </a:defRPr>
            </a:lvl8pPr>
            <a:lvl9pPr marL="3657600" indent="0" algn="ctr" rtl="0" fontAlgn="base">
              <a:spcBef>
                <a:spcPct val="20000"/>
              </a:spcBef>
              <a:spcAft>
                <a:spcPct val="0"/>
              </a:spcAft>
              <a:buFont typeface="Wingdings" pitchFamily="-108" charset="2"/>
              <a:buNone/>
              <a:defRPr sz="1200">
                <a:solidFill>
                  <a:schemeClr val="tx1"/>
                </a:solidFill>
                <a:latin typeface="+mn-lt"/>
                <a:ea typeface="ＭＳ Ｐゴシック" pitchFamily="-108" charset="-128"/>
              </a:defRPr>
            </a:lvl9pPr>
          </a:lstStyle>
          <a:p>
            <a:pPr algn="l"/>
            <a:r>
              <a:rPr lang="en-US" sz="1800" dirty="0">
                <a:solidFill>
                  <a:schemeClr val="tx1">
                    <a:lumMod val="75000"/>
                    <a:lumOff val="25000"/>
                  </a:schemeClr>
                </a:solidFill>
                <a:latin typeface="Arial Rounded MT Bold" panose="020F0704030504030204" pitchFamily="34" charset="77"/>
              </a:rPr>
              <a:t>IC Data Management Objectives for FY18 Q3 and Q4: </a:t>
            </a:r>
            <a:endParaRPr lang="en-US" sz="1800" b="0" kern="0" dirty="0">
              <a:solidFill>
                <a:schemeClr val="tx1">
                  <a:lumMod val="75000"/>
                  <a:lumOff val="25000"/>
                </a:schemeClr>
              </a:solidFill>
              <a:latin typeface="Arial Rounded MT Bold" panose="020F0704030504030204" pitchFamily="34" charset="77"/>
            </a:endParaRPr>
          </a:p>
          <a:p>
            <a:pPr marL="342900" indent="-342900" algn="l">
              <a:buFont typeface="Wingdings" pitchFamily="2" charset="2"/>
              <a:buChar char="v"/>
            </a:pPr>
            <a:endParaRPr lang="en-US" sz="1600" b="0" kern="0" dirty="0">
              <a:solidFill>
                <a:schemeClr val="tx1">
                  <a:lumMod val="75000"/>
                  <a:lumOff val="25000"/>
                </a:schemeClr>
              </a:solidFill>
              <a:latin typeface="Arial Rounded MT Bold" panose="020F0704030504030204" pitchFamily="34" charset="77"/>
            </a:endParaRPr>
          </a:p>
          <a:p>
            <a:pPr marL="342900" indent="-342900" algn="l">
              <a:buFont typeface="Wingdings" pitchFamily="2" charset="2"/>
              <a:buChar char="v"/>
            </a:pPr>
            <a:r>
              <a:rPr lang="en-US" sz="1600" b="0" kern="0" dirty="0">
                <a:solidFill>
                  <a:schemeClr val="tx1">
                    <a:lumMod val="75000"/>
                    <a:lumOff val="25000"/>
                  </a:schemeClr>
                </a:solidFill>
                <a:latin typeface="Arial Rounded MT Bold" panose="020F0704030504030204" pitchFamily="34" charset="77"/>
              </a:rPr>
              <a:t>Implement CPF-CERES IC science code prototype</a:t>
            </a:r>
          </a:p>
          <a:p>
            <a:pPr marL="342900" indent="-342900" algn="l">
              <a:buFont typeface="Wingdings" pitchFamily="2" charset="2"/>
              <a:buChar char="v"/>
            </a:pPr>
            <a:r>
              <a:rPr lang="en-US" sz="1600" b="0" kern="0" dirty="0">
                <a:solidFill>
                  <a:schemeClr val="tx1">
                    <a:lumMod val="75000"/>
                    <a:lumOff val="25000"/>
                  </a:schemeClr>
                </a:solidFill>
                <a:latin typeface="Arial Rounded MT Bold" panose="020F0704030504030204" pitchFamily="34" charset="77"/>
              </a:rPr>
              <a:t>Filter L2 CERES data product to keep FOVs within CPF swath</a:t>
            </a:r>
          </a:p>
          <a:p>
            <a:pPr marL="342900" indent="-342900" algn="l">
              <a:buFont typeface="Wingdings" pitchFamily="2" charset="2"/>
              <a:buChar char="v"/>
            </a:pPr>
            <a:r>
              <a:rPr lang="en-US" sz="1600" b="0" kern="0" dirty="0">
                <a:solidFill>
                  <a:schemeClr val="tx1">
                    <a:lumMod val="75000"/>
                    <a:lumOff val="25000"/>
                  </a:schemeClr>
                </a:solidFill>
                <a:latin typeface="Arial Rounded MT Bold" panose="020F0704030504030204" pitchFamily="34" charset="77"/>
              </a:rPr>
              <a:t>Implement CERES Point Spread Function PGE Prototype</a:t>
            </a:r>
          </a:p>
          <a:p>
            <a:pPr marL="342900" indent="-342900" algn="l">
              <a:buFont typeface="Wingdings" pitchFamily="2" charset="2"/>
              <a:buChar char="v"/>
            </a:pPr>
            <a:r>
              <a:rPr lang="en-US" sz="1600" b="0" kern="0" dirty="0">
                <a:solidFill>
                  <a:schemeClr val="tx1">
                    <a:lumMod val="75000"/>
                    <a:lumOff val="25000"/>
                  </a:schemeClr>
                </a:solidFill>
                <a:latin typeface="Arial Rounded MT Bold" panose="020F0704030504030204" pitchFamily="34" charset="77"/>
              </a:rPr>
              <a:t>Implement CPF L1B IC data simulator within MIIC </a:t>
            </a:r>
          </a:p>
          <a:p>
            <a:pPr marL="342900" indent="-342900" algn="l">
              <a:buFont typeface="Wingdings" pitchFamily="2" charset="2"/>
              <a:buChar char="v"/>
            </a:pPr>
            <a:r>
              <a:rPr lang="en-US" sz="1600" b="0" kern="0" dirty="0">
                <a:solidFill>
                  <a:schemeClr val="tx1">
                    <a:lumMod val="75000"/>
                    <a:lumOff val="25000"/>
                  </a:schemeClr>
                </a:solidFill>
                <a:latin typeface="Arial Rounded MT Bold" panose="020F0704030504030204" pitchFamily="34" charset="77"/>
              </a:rPr>
              <a:t>Integrate PCRTM PGE into workflow</a:t>
            </a:r>
          </a:p>
        </p:txBody>
      </p:sp>
    </p:spTree>
    <p:extLst>
      <p:ext uri="{BB962C8B-B14F-4D97-AF65-F5344CB8AC3E}">
        <p14:creationId xmlns:p14="http://schemas.microsoft.com/office/powerpoint/2010/main" val="1948314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p:cNvSpPr txBox="1">
            <a:spLocks/>
          </p:cNvSpPr>
          <p:nvPr/>
        </p:nvSpPr>
        <p:spPr>
          <a:xfrm>
            <a:off x="696905" y="441880"/>
            <a:ext cx="6678613" cy="359399"/>
          </a:xfrm>
          <a:prstGeom prst="rect">
            <a:avLst/>
          </a:prstGeom>
        </p:spPr>
        <p:txBody>
          <a:bodyPr vert="horz"/>
          <a:lstStyle>
            <a:lvl1pPr algn="r" rtl="0" fontAlgn="base">
              <a:spcBef>
                <a:spcPct val="0"/>
              </a:spcBef>
              <a:spcAft>
                <a:spcPct val="0"/>
              </a:spcAft>
              <a:defRPr sz="2600" b="1">
                <a:solidFill>
                  <a:srgbClr val="000000"/>
                </a:solidFill>
                <a:latin typeface="+mn-lt"/>
                <a:ea typeface="+mj-ea"/>
                <a:cs typeface="+mj-cs"/>
              </a:defRPr>
            </a:lvl1pPr>
            <a:lvl2pPr algn="ctr" rtl="0" fontAlgn="base">
              <a:spcBef>
                <a:spcPct val="0"/>
              </a:spcBef>
              <a:spcAft>
                <a:spcPct val="0"/>
              </a:spcAft>
              <a:defRPr sz="2600" b="1">
                <a:solidFill>
                  <a:srgbClr val="0033CC"/>
                </a:solidFill>
                <a:latin typeface="Times New Roman" pitchFamily="-108" charset="0"/>
              </a:defRPr>
            </a:lvl2pPr>
            <a:lvl3pPr algn="ctr" rtl="0" fontAlgn="base">
              <a:spcBef>
                <a:spcPct val="0"/>
              </a:spcBef>
              <a:spcAft>
                <a:spcPct val="0"/>
              </a:spcAft>
              <a:defRPr sz="2600" b="1">
                <a:solidFill>
                  <a:srgbClr val="0033CC"/>
                </a:solidFill>
                <a:latin typeface="Times New Roman" pitchFamily="-108" charset="0"/>
              </a:defRPr>
            </a:lvl3pPr>
            <a:lvl4pPr algn="ctr" rtl="0" fontAlgn="base">
              <a:spcBef>
                <a:spcPct val="0"/>
              </a:spcBef>
              <a:spcAft>
                <a:spcPct val="0"/>
              </a:spcAft>
              <a:defRPr sz="2600" b="1">
                <a:solidFill>
                  <a:srgbClr val="0033CC"/>
                </a:solidFill>
                <a:latin typeface="Times New Roman" pitchFamily="-108" charset="0"/>
              </a:defRPr>
            </a:lvl4pPr>
            <a:lvl5pPr algn="ctr" rtl="0" fontAlgn="base">
              <a:spcBef>
                <a:spcPct val="0"/>
              </a:spcBef>
              <a:spcAft>
                <a:spcPct val="0"/>
              </a:spcAft>
              <a:defRPr sz="2600" b="1">
                <a:solidFill>
                  <a:srgbClr val="0033CC"/>
                </a:solidFill>
                <a:latin typeface="Times New Roman" pitchFamily="-108" charset="0"/>
              </a:defRPr>
            </a:lvl5pPr>
            <a:lvl6pPr marL="457200" algn="ctr" rtl="0" fontAlgn="base">
              <a:spcBef>
                <a:spcPct val="0"/>
              </a:spcBef>
              <a:spcAft>
                <a:spcPct val="0"/>
              </a:spcAft>
              <a:defRPr sz="2600" b="1">
                <a:solidFill>
                  <a:srgbClr val="0033CC"/>
                </a:solidFill>
                <a:latin typeface="Times New Roman" pitchFamily="-108" charset="0"/>
              </a:defRPr>
            </a:lvl6pPr>
            <a:lvl7pPr marL="914400" algn="ctr" rtl="0" fontAlgn="base">
              <a:spcBef>
                <a:spcPct val="0"/>
              </a:spcBef>
              <a:spcAft>
                <a:spcPct val="0"/>
              </a:spcAft>
              <a:defRPr sz="2600" b="1">
                <a:solidFill>
                  <a:srgbClr val="0033CC"/>
                </a:solidFill>
                <a:latin typeface="Times New Roman" pitchFamily="-108" charset="0"/>
              </a:defRPr>
            </a:lvl7pPr>
            <a:lvl8pPr marL="1371600" algn="ctr" rtl="0" fontAlgn="base">
              <a:spcBef>
                <a:spcPct val="0"/>
              </a:spcBef>
              <a:spcAft>
                <a:spcPct val="0"/>
              </a:spcAft>
              <a:defRPr sz="2600" b="1">
                <a:solidFill>
                  <a:srgbClr val="0033CC"/>
                </a:solidFill>
                <a:latin typeface="Times New Roman" pitchFamily="-108" charset="0"/>
              </a:defRPr>
            </a:lvl8pPr>
            <a:lvl9pPr marL="1828800" algn="ctr" rtl="0" fontAlgn="base">
              <a:spcBef>
                <a:spcPct val="0"/>
              </a:spcBef>
              <a:spcAft>
                <a:spcPct val="0"/>
              </a:spcAft>
              <a:defRPr sz="2600" b="1">
                <a:solidFill>
                  <a:srgbClr val="0033CC"/>
                </a:solidFill>
                <a:latin typeface="Times New Roman" pitchFamily="-108" charset="0"/>
              </a:defRPr>
            </a:lvl9pPr>
          </a:lstStyle>
          <a:p>
            <a:pPr algn="l"/>
            <a:r>
              <a:rPr lang="en-US" altLang="en-US" sz="2000" b="0" kern="0" dirty="0">
                <a:solidFill>
                  <a:srgbClr val="C00000"/>
                </a:solidFill>
                <a:latin typeface="Arial Black" charset="0"/>
                <a:ea typeface="Arial Black" charset="0"/>
                <a:cs typeface="Arial Black" charset="0"/>
              </a:rPr>
              <a:t>Milestones in Q3 and Q4 of FY18</a:t>
            </a:r>
          </a:p>
        </p:txBody>
      </p:sp>
      <p:sp>
        <p:nvSpPr>
          <p:cNvPr id="13" name="Rectangle 12">
            <a:extLst>
              <a:ext uri="{FF2B5EF4-FFF2-40B4-BE49-F238E27FC236}">
                <a16:creationId xmlns:a16="http://schemas.microsoft.com/office/drawing/2014/main" id="{87F305DC-7FEB-3043-971E-F7AA4DBC9361}"/>
              </a:ext>
            </a:extLst>
          </p:cNvPr>
          <p:cNvSpPr/>
          <p:nvPr/>
        </p:nvSpPr>
        <p:spPr>
          <a:xfrm>
            <a:off x="412840" y="897820"/>
            <a:ext cx="8490856" cy="5447645"/>
          </a:xfrm>
          <a:prstGeom prst="rect">
            <a:avLst/>
          </a:prstGeom>
        </p:spPr>
        <p:txBody>
          <a:bodyPr wrap="square">
            <a:spAutoFit/>
          </a:bodyPr>
          <a:lstStyle/>
          <a:p>
            <a:pPr marL="285750" indent="-285750" fontAlgn="auto">
              <a:spcBef>
                <a:spcPts val="0"/>
              </a:spcBef>
              <a:spcAft>
                <a:spcPts val="0"/>
              </a:spcAft>
              <a:buFont typeface="Wingdings" charset="2"/>
              <a:buChar char="v"/>
              <a:defRPr/>
            </a:pPr>
            <a:r>
              <a:rPr lang="en-US" sz="1200" dirty="0">
                <a:solidFill>
                  <a:srgbClr val="00B050"/>
                </a:solidFill>
                <a:latin typeface="Arial Rounded MT Bold" charset="0"/>
                <a:ea typeface="Arial Rounded MT Bold" charset="0"/>
                <a:cs typeface="Arial Rounded MT Bold" charset="0"/>
              </a:rPr>
              <a:t>Assessment of CERES PSF code portability: N. Smith, coordinate with CERES and PCF DMTs </a:t>
            </a:r>
          </a:p>
          <a:p>
            <a:pPr fontAlgn="auto">
              <a:spcBef>
                <a:spcPts val="0"/>
              </a:spcBef>
              <a:spcAft>
                <a:spcPts val="0"/>
              </a:spcAft>
              <a:defRPr/>
            </a:pPr>
            <a:r>
              <a:rPr lang="en-US" sz="1200" dirty="0">
                <a:solidFill>
                  <a:srgbClr val="00B050"/>
                </a:solidFill>
                <a:latin typeface="Arial Rounded MT Bold" charset="0"/>
                <a:ea typeface="Arial Rounded MT Bold" charset="0"/>
                <a:cs typeface="Arial Rounded MT Bold" charset="0"/>
              </a:rPr>
              <a:t>       Date: April 30, 2018</a:t>
            </a:r>
          </a:p>
          <a:p>
            <a:pPr marL="285750" indent="-285750" fontAlgn="auto">
              <a:spcBef>
                <a:spcPts val="0"/>
              </a:spcBef>
              <a:spcAft>
                <a:spcPts val="0"/>
              </a:spcAft>
              <a:buFont typeface="Wingdings" charset="2"/>
              <a:buChar char="v"/>
              <a:defRPr/>
            </a:pPr>
            <a:endParaRPr lang="en-US" sz="1200" dirty="0">
              <a:solidFill>
                <a:schemeClr val="tx1">
                  <a:lumMod val="75000"/>
                  <a:lumOff val="25000"/>
                </a:schemeClr>
              </a:solidFill>
              <a:latin typeface="Arial Rounded MT Bold" charset="0"/>
              <a:ea typeface="Arial Rounded MT Bold" charset="0"/>
              <a:cs typeface="Arial Rounded MT Bold" charset="0"/>
            </a:endParaRPr>
          </a:p>
          <a:p>
            <a:pPr marL="285750" indent="-285750" fontAlgn="auto">
              <a:spcBef>
                <a:spcPts val="0"/>
              </a:spcBef>
              <a:spcAft>
                <a:spcPts val="0"/>
              </a:spcAft>
              <a:buFont typeface="Wingdings" charset="2"/>
              <a:buChar char="v"/>
              <a:defRPr/>
            </a:pPr>
            <a:r>
              <a:rPr lang="en-US" sz="1200" dirty="0">
                <a:solidFill>
                  <a:schemeClr val="tx1">
                    <a:lumMod val="75000"/>
                    <a:lumOff val="25000"/>
                  </a:schemeClr>
                </a:solidFill>
                <a:latin typeface="Arial Rounded MT Bold" charset="0"/>
                <a:ea typeface="Arial Rounded MT Bold" charset="0"/>
                <a:cs typeface="Arial Rounded MT Bold" charset="0"/>
              </a:rPr>
              <a:t>Prototype Level-1B data product for DMT tests: Lukashin, coordinate with LASP and  DMT</a:t>
            </a:r>
          </a:p>
          <a:p>
            <a:pPr fontAlgn="auto">
              <a:spcBef>
                <a:spcPts val="0"/>
              </a:spcBef>
              <a:spcAft>
                <a:spcPts val="0"/>
              </a:spcAft>
              <a:defRPr/>
            </a:pPr>
            <a:r>
              <a:rPr lang="en-US" sz="1200" dirty="0">
                <a:solidFill>
                  <a:schemeClr val="tx1">
                    <a:lumMod val="75000"/>
                    <a:lumOff val="25000"/>
                  </a:schemeClr>
                </a:solidFill>
                <a:latin typeface="Arial Rounded MT Bold" charset="0"/>
                <a:ea typeface="Arial Rounded MT Bold" charset="0"/>
                <a:cs typeface="Arial Rounded MT Bold" charset="0"/>
              </a:rPr>
              <a:t>       Date: June 30, 2018</a:t>
            </a:r>
          </a:p>
          <a:p>
            <a:pPr marL="285750" indent="-285750" fontAlgn="auto">
              <a:spcBef>
                <a:spcPts val="0"/>
              </a:spcBef>
              <a:spcAft>
                <a:spcPts val="0"/>
              </a:spcAft>
              <a:buFont typeface="Wingdings" charset="2"/>
              <a:buChar char="v"/>
              <a:defRPr/>
            </a:pPr>
            <a:endParaRPr lang="en-US" sz="1200" dirty="0">
              <a:solidFill>
                <a:schemeClr val="tx1">
                  <a:lumMod val="75000"/>
                  <a:lumOff val="25000"/>
                </a:schemeClr>
              </a:solidFill>
              <a:latin typeface="Arial Rounded MT Bold" charset="0"/>
              <a:ea typeface="Arial Rounded MT Bold" charset="0"/>
              <a:cs typeface="Arial Rounded MT Bold" charset="0"/>
            </a:endParaRPr>
          </a:p>
          <a:p>
            <a:pPr marL="285750" indent="-285750" fontAlgn="auto">
              <a:spcBef>
                <a:spcPts val="0"/>
              </a:spcBef>
              <a:spcAft>
                <a:spcPts val="0"/>
              </a:spcAft>
              <a:buFont typeface="Wingdings" charset="2"/>
              <a:buChar char="v"/>
              <a:defRPr/>
            </a:pPr>
            <a:r>
              <a:rPr lang="en-US" sz="1200" dirty="0">
                <a:solidFill>
                  <a:schemeClr val="tx1">
                    <a:lumMod val="75000"/>
                    <a:lumOff val="25000"/>
                  </a:schemeClr>
                </a:solidFill>
                <a:latin typeface="Arial Rounded MT Bold" charset="0"/>
                <a:ea typeface="Arial Rounded MT Bold" charset="0"/>
                <a:cs typeface="Arial Rounded MT Bold" charset="0"/>
              </a:rPr>
              <a:t>SER for mitigation of potential instrument sensitivity to polarization: Lukashin, W. Sun, D. Goldin, LASP</a:t>
            </a:r>
          </a:p>
          <a:p>
            <a:pPr fontAlgn="auto">
              <a:spcBef>
                <a:spcPts val="0"/>
              </a:spcBef>
              <a:spcAft>
                <a:spcPts val="0"/>
              </a:spcAft>
              <a:defRPr/>
            </a:pPr>
            <a:r>
              <a:rPr lang="en-US" sz="1200" dirty="0">
                <a:solidFill>
                  <a:schemeClr val="tx1">
                    <a:lumMod val="75000"/>
                    <a:lumOff val="25000"/>
                  </a:schemeClr>
                </a:solidFill>
                <a:latin typeface="Arial Rounded MT Bold" charset="0"/>
                <a:ea typeface="Arial Rounded MT Bold" charset="0"/>
                <a:cs typeface="Arial Rounded MT Bold" charset="0"/>
              </a:rPr>
              <a:t>       Date: June 30, 2018</a:t>
            </a:r>
          </a:p>
          <a:p>
            <a:pPr marL="285750" indent="-285750" fontAlgn="auto">
              <a:spcBef>
                <a:spcPts val="0"/>
              </a:spcBef>
              <a:spcAft>
                <a:spcPts val="0"/>
              </a:spcAft>
              <a:buFont typeface="Wingdings" charset="2"/>
              <a:buChar char="v"/>
              <a:defRPr/>
            </a:pPr>
            <a:endParaRPr lang="en-US" sz="1200" dirty="0">
              <a:solidFill>
                <a:schemeClr val="tx1">
                  <a:lumMod val="75000"/>
                  <a:lumOff val="25000"/>
                </a:schemeClr>
              </a:solidFill>
              <a:latin typeface="Arial Rounded MT Bold" charset="0"/>
              <a:ea typeface="Arial Rounded MT Bold" charset="0"/>
              <a:cs typeface="Arial Rounded MT Bold" charset="0"/>
            </a:endParaRPr>
          </a:p>
          <a:p>
            <a:pPr marL="285750" indent="-285750" fontAlgn="auto">
              <a:spcBef>
                <a:spcPts val="0"/>
              </a:spcBef>
              <a:spcAft>
                <a:spcPts val="0"/>
              </a:spcAft>
              <a:buFont typeface="Wingdings" charset="2"/>
              <a:buChar char="v"/>
              <a:defRPr/>
            </a:pPr>
            <a:r>
              <a:rPr lang="en-US" sz="1200" dirty="0">
                <a:solidFill>
                  <a:schemeClr val="tx1">
                    <a:lumMod val="75000"/>
                    <a:lumOff val="25000"/>
                  </a:schemeClr>
                </a:solidFill>
                <a:latin typeface="Arial Rounded MT Bold" charset="0"/>
                <a:ea typeface="Arial Rounded MT Bold" charset="0"/>
                <a:cs typeface="Arial Rounded MT Bold" charset="0"/>
              </a:rPr>
              <a:t>VIIRS Support – RSR and assessment of VIIRS data products (NASA): A. Wu</a:t>
            </a:r>
          </a:p>
          <a:p>
            <a:pPr fontAlgn="auto">
              <a:spcBef>
                <a:spcPts val="0"/>
              </a:spcBef>
              <a:spcAft>
                <a:spcPts val="0"/>
              </a:spcAft>
              <a:defRPr/>
            </a:pPr>
            <a:r>
              <a:rPr lang="en-US" sz="1200" dirty="0">
                <a:solidFill>
                  <a:schemeClr val="tx1">
                    <a:lumMod val="75000"/>
                    <a:lumOff val="25000"/>
                  </a:schemeClr>
                </a:solidFill>
                <a:latin typeface="Arial Rounded MT Bold" charset="0"/>
                <a:ea typeface="Arial Rounded MT Bold" charset="0"/>
                <a:cs typeface="Arial Rounded MT Bold" charset="0"/>
              </a:rPr>
              <a:t>       Date: July 31, 2018</a:t>
            </a:r>
          </a:p>
          <a:p>
            <a:pPr fontAlgn="auto">
              <a:spcBef>
                <a:spcPts val="0"/>
              </a:spcBef>
              <a:spcAft>
                <a:spcPts val="0"/>
              </a:spcAft>
              <a:defRPr/>
            </a:pPr>
            <a:endParaRPr lang="en-US" sz="1200" dirty="0">
              <a:solidFill>
                <a:schemeClr val="tx1">
                  <a:lumMod val="75000"/>
                  <a:lumOff val="25000"/>
                </a:schemeClr>
              </a:solidFill>
              <a:latin typeface="Arial Rounded MT Bold" charset="0"/>
              <a:ea typeface="Arial Rounded MT Bold" charset="0"/>
              <a:cs typeface="Arial Rounded MT Bold" charset="0"/>
            </a:endParaRPr>
          </a:p>
          <a:p>
            <a:pPr marL="285750" indent="-285750" fontAlgn="auto">
              <a:spcBef>
                <a:spcPts val="0"/>
              </a:spcBef>
              <a:spcAft>
                <a:spcPts val="0"/>
              </a:spcAft>
              <a:buFont typeface="Wingdings" charset="2"/>
              <a:buChar char="v"/>
              <a:defRPr/>
            </a:pPr>
            <a:r>
              <a:rPr lang="en-US" sz="1200" dirty="0">
                <a:solidFill>
                  <a:schemeClr val="tx1">
                    <a:lumMod val="75000"/>
                    <a:lumOff val="25000"/>
                  </a:schemeClr>
                </a:solidFill>
                <a:latin typeface="Arial Rounded MT Bold" charset="0"/>
                <a:ea typeface="Arial Rounded MT Bold" charset="0"/>
                <a:cs typeface="Arial Rounded MT Bold" charset="0"/>
              </a:rPr>
              <a:t>Theoretical PDMs for clear-ocean, thin clouds/clear ocean, clouds over ocean: W. Sun</a:t>
            </a:r>
          </a:p>
          <a:p>
            <a:pPr fontAlgn="auto">
              <a:spcBef>
                <a:spcPts val="0"/>
              </a:spcBef>
              <a:spcAft>
                <a:spcPts val="0"/>
              </a:spcAft>
              <a:defRPr/>
            </a:pPr>
            <a:r>
              <a:rPr lang="en-US" sz="1200" dirty="0">
                <a:solidFill>
                  <a:schemeClr val="tx1">
                    <a:lumMod val="75000"/>
                    <a:lumOff val="25000"/>
                  </a:schemeClr>
                </a:solidFill>
                <a:latin typeface="Arial Rounded MT Bold" charset="0"/>
                <a:ea typeface="Arial Rounded MT Bold" charset="0"/>
                <a:cs typeface="Arial Rounded MT Bold" charset="0"/>
              </a:rPr>
              <a:t>       Date: August 1, 2018</a:t>
            </a:r>
          </a:p>
          <a:p>
            <a:pPr fontAlgn="auto">
              <a:spcBef>
                <a:spcPts val="0"/>
              </a:spcBef>
              <a:spcAft>
                <a:spcPts val="0"/>
              </a:spcAft>
              <a:defRPr/>
            </a:pPr>
            <a:endParaRPr lang="en-US" sz="1200" dirty="0">
              <a:solidFill>
                <a:schemeClr val="tx1">
                  <a:lumMod val="75000"/>
                  <a:lumOff val="25000"/>
                </a:schemeClr>
              </a:solidFill>
              <a:latin typeface="Arial Rounded MT Bold" charset="0"/>
              <a:ea typeface="Arial Rounded MT Bold" charset="0"/>
              <a:cs typeface="Arial Rounded MT Bold" charset="0"/>
            </a:endParaRPr>
          </a:p>
          <a:p>
            <a:pPr marL="285750" indent="-285750" fontAlgn="auto">
              <a:spcBef>
                <a:spcPts val="0"/>
              </a:spcBef>
              <a:spcAft>
                <a:spcPts val="0"/>
              </a:spcAft>
              <a:buFont typeface="Wingdings" charset="2"/>
              <a:buChar char="v"/>
              <a:defRPr/>
            </a:pPr>
            <a:r>
              <a:rPr lang="en-US" sz="1200" dirty="0">
                <a:solidFill>
                  <a:schemeClr val="tx1">
                    <a:lumMod val="75000"/>
                    <a:lumOff val="25000"/>
                  </a:schemeClr>
                </a:solidFill>
                <a:latin typeface="Arial Rounded MT Bold" charset="0"/>
                <a:ea typeface="Arial Rounded MT Bold" charset="0"/>
                <a:cs typeface="Arial Rounded MT Bold" charset="0"/>
              </a:rPr>
              <a:t>Prototype PCRTM-based correction for CPF broadband: X. Liu, Q. Yang</a:t>
            </a:r>
          </a:p>
          <a:p>
            <a:pPr fontAlgn="auto">
              <a:spcBef>
                <a:spcPts val="0"/>
              </a:spcBef>
              <a:spcAft>
                <a:spcPts val="0"/>
              </a:spcAft>
              <a:defRPr/>
            </a:pPr>
            <a:r>
              <a:rPr lang="en-US" sz="1200" dirty="0">
                <a:solidFill>
                  <a:schemeClr val="tx1">
                    <a:lumMod val="75000"/>
                    <a:lumOff val="25000"/>
                  </a:schemeClr>
                </a:solidFill>
                <a:latin typeface="Arial Rounded MT Bold" charset="0"/>
                <a:ea typeface="Arial Rounded MT Bold" charset="0"/>
                <a:cs typeface="Arial Rounded MT Bold" charset="0"/>
              </a:rPr>
              <a:t>       Date: August 15, 2017</a:t>
            </a:r>
          </a:p>
          <a:p>
            <a:pPr marL="285750" indent="-285750" fontAlgn="auto">
              <a:spcBef>
                <a:spcPts val="0"/>
              </a:spcBef>
              <a:spcAft>
                <a:spcPts val="0"/>
              </a:spcAft>
              <a:buFont typeface="Wingdings" charset="2"/>
              <a:buChar char="v"/>
              <a:defRPr/>
            </a:pPr>
            <a:endParaRPr lang="en-US" sz="1200" dirty="0">
              <a:solidFill>
                <a:schemeClr val="tx1">
                  <a:lumMod val="75000"/>
                  <a:lumOff val="25000"/>
                </a:schemeClr>
              </a:solidFill>
              <a:latin typeface="Arial Rounded MT Bold" charset="0"/>
              <a:ea typeface="Arial Rounded MT Bold" charset="0"/>
              <a:cs typeface="Arial Rounded MT Bold" charset="0"/>
            </a:endParaRPr>
          </a:p>
          <a:p>
            <a:pPr marL="285750" indent="-285750" fontAlgn="auto">
              <a:spcBef>
                <a:spcPts val="0"/>
              </a:spcBef>
              <a:spcAft>
                <a:spcPts val="0"/>
              </a:spcAft>
              <a:buFont typeface="Wingdings" charset="2"/>
              <a:buChar char="v"/>
              <a:defRPr/>
            </a:pPr>
            <a:r>
              <a:rPr lang="en-US" sz="1200" dirty="0">
                <a:solidFill>
                  <a:schemeClr val="tx1">
                    <a:lumMod val="75000"/>
                    <a:lumOff val="25000"/>
                  </a:schemeClr>
                </a:solidFill>
                <a:latin typeface="Arial Rounded MT Bold" charset="0"/>
                <a:ea typeface="Arial Rounded MT Bold" charset="0"/>
                <a:cs typeface="Arial Rounded MT Bold" charset="0"/>
              </a:rPr>
              <a:t>Estimate angular corrections for CERES inter-calibration: X. Liu, W. Wu, N. Smith, coordinate with DMT</a:t>
            </a:r>
          </a:p>
          <a:p>
            <a:pPr fontAlgn="auto">
              <a:spcBef>
                <a:spcPts val="0"/>
              </a:spcBef>
              <a:spcAft>
                <a:spcPts val="0"/>
              </a:spcAft>
              <a:defRPr/>
            </a:pPr>
            <a:r>
              <a:rPr lang="en-US" sz="1200" dirty="0">
                <a:solidFill>
                  <a:schemeClr val="tx1">
                    <a:lumMod val="75000"/>
                    <a:lumOff val="25000"/>
                  </a:schemeClr>
                </a:solidFill>
                <a:latin typeface="Arial Rounded MT Bold" charset="0"/>
                <a:ea typeface="Arial Rounded MT Bold" charset="0"/>
                <a:cs typeface="Arial Rounded MT Bold" charset="0"/>
              </a:rPr>
              <a:t>       Date: August 30, 2018</a:t>
            </a:r>
          </a:p>
          <a:p>
            <a:pPr fontAlgn="auto">
              <a:spcBef>
                <a:spcPts val="0"/>
              </a:spcBef>
              <a:spcAft>
                <a:spcPts val="0"/>
              </a:spcAft>
              <a:defRPr/>
            </a:pPr>
            <a:endParaRPr lang="en-US" sz="1200" dirty="0">
              <a:solidFill>
                <a:schemeClr val="tx1">
                  <a:lumMod val="75000"/>
                  <a:lumOff val="25000"/>
                </a:schemeClr>
              </a:solidFill>
              <a:latin typeface="Arial Rounded MT Bold" charset="0"/>
              <a:ea typeface="Arial Rounded MT Bold" charset="0"/>
              <a:cs typeface="Arial Rounded MT Bold" charset="0"/>
            </a:endParaRPr>
          </a:p>
          <a:p>
            <a:pPr marL="285750" indent="-285750" fontAlgn="auto">
              <a:spcBef>
                <a:spcPts val="0"/>
              </a:spcBef>
              <a:spcAft>
                <a:spcPts val="0"/>
              </a:spcAft>
              <a:buFont typeface="Wingdings" charset="2"/>
              <a:buChar char="v"/>
              <a:defRPr/>
            </a:pPr>
            <a:r>
              <a:rPr lang="en-US" sz="1200" dirty="0">
                <a:solidFill>
                  <a:schemeClr val="tx1">
                    <a:lumMod val="75000"/>
                    <a:lumOff val="25000"/>
                  </a:schemeClr>
                </a:solidFill>
                <a:latin typeface="Arial Rounded MT Bold" charset="0"/>
                <a:ea typeface="Arial Rounded MT Bold" charset="0"/>
                <a:cs typeface="Arial Rounded MT Bold" charset="0"/>
              </a:rPr>
              <a:t>Empirical PDMs and Application clear-ocean, thin clouds/clear ocean, clouds over ocean: D. Goldin</a:t>
            </a:r>
          </a:p>
          <a:p>
            <a:pPr fontAlgn="auto">
              <a:spcBef>
                <a:spcPts val="0"/>
              </a:spcBef>
              <a:spcAft>
                <a:spcPts val="0"/>
              </a:spcAft>
              <a:defRPr/>
            </a:pPr>
            <a:r>
              <a:rPr lang="en-US" sz="1200" dirty="0">
                <a:solidFill>
                  <a:schemeClr val="tx1">
                    <a:lumMod val="75000"/>
                    <a:lumOff val="25000"/>
                  </a:schemeClr>
                </a:solidFill>
                <a:latin typeface="Arial Rounded MT Bold" charset="0"/>
                <a:ea typeface="Arial Rounded MT Bold" charset="0"/>
                <a:cs typeface="Arial Rounded MT Bold" charset="0"/>
              </a:rPr>
              <a:t>       Date: September 15, 2018</a:t>
            </a:r>
          </a:p>
          <a:p>
            <a:pPr fontAlgn="auto">
              <a:spcBef>
                <a:spcPts val="0"/>
              </a:spcBef>
              <a:spcAft>
                <a:spcPts val="0"/>
              </a:spcAft>
              <a:defRPr/>
            </a:pPr>
            <a:r>
              <a:rPr lang="en-US" sz="1200" dirty="0">
                <a:solidFill>
                  <a:schemeClr val="tx1">
                    <a:lumMod val="75000"/>
                    <a:lumOff val="25000"/>
                  </a:schemeClr>
                </a:solidFill>
                <a:latin typeface="Arial Rounded MT Bold" charset="0"/>
                <a:ea typeface="Arial Rounded MT Bold" charset="0"/>
                <a:cs typeface="Arial Rounded MT Bold" charset="0"/>
              </a:rPr>
              <a:t> </a:t>
            </a:r>
          </a:p>
          <a:p>
            <a:pPr marL="285750" indent="-285750" fontAlgn="auto">
              <a:spcBef>
                <a:spcPts val="0"/>
              </a:spcBef>
              <a:spcAft>
                <a:spcPts val="0"/>
              </a:spcAft>
              <a:buFont typeface="Wingdings" charset="2"/>
              <a:buChar char="v"/>
              <a:defRPr/>
            </a:pPr>
            <a:r>
              <a:rPr lang="en-US" sz="1200" dirty="0">
                <a:solidFill>
                  <a:schemeClr val="tx1">
                    <a:lumMod val="75000"/>
                    <a:lumOff val="25000"/>
                  </a:schemeClr>
                </a:solidFill>
                <a:latin typeface="Arial Rounded MT Bold" charset="0"/>
                <a:ea typeface="Arial Rounded MT Bold" charset="0"/>
                <a:cs typeface="Arial Rounded MT Bold" charset="0"/>
              </a:rPr>
              <a:t>Advance draft of of ATBD for CPF Level-4 data product: Lukashin and All</a:t>
            </a:r>
          </a:p>
          <a:p>
            <a:pPr fontAlgn="auto">
              <a:spcBef>
                <a:spcPts val="0"/>
              </a:spcBef>
              <a:spcAft>
                <a:spcPts val="0"/>
              </a:spcAft>
              <a:defRPr/>
            </a:pPr>
            <a:r>
              <a:rPr lang="en-US" sz="1200" dirty="0">
                <a:solidFill>
                  <a:schemeClr val="tx1">
                    <a:lumMod val="75000"/>
                    <a:lumOff val="25000"/>
                  </a:schemeClr>
                </a:solidFill>
                <a:latin typeface="Arial Rounded MT Bold" charset="0"/>
                <a:ea typeface="Arial Rounded MT Bold" charset="0"/>
                <a:cs typeface="Arial Rounded MT Bold" charset="0"/>
              </a:rPr>
              <a:t>       Date: September 31, 2018</a:t>
            </a:r>
          </a:p>
          <a:p>
            <a:pPr fontAlgn="auto">
              <a:spcBef>
                <a:spcPts val="0"/>
              </a:spcBef>
              <a:spcAft>
                <a:spcPts val="0"/>
              </a:spcAft>
              <a:defRPr/>
            </a:pPr>
            <a:endParaRPr lang="en-US" sz="1200" dirty="0">
              <a:solidFill>
                <a:schemeClr val="tx1">
                  <a:lumMod val="75000"/>
                  <a:lumOff val="25000"/>
                </a:schemeClr>
              </a:solidFill>
              <a:latin typeface="Arial Rounded MT Bold" charset="0"/>
              <a:ea typeface="Arial Rounded MT Bold" charset="0"/>
              <a:cs typeface="Arial Rounded MT Bold" charset="0"/>
            </a:endParaRPr>
          </a:p>
          <a:p>
            <a:pPr marL="285750" indent="-285750" fontAlgn="auto">
              <a:spcBef>
                <a:spcPts val="0"/>
              </a:spcBef>
              <a:spcAft>
                <a:spcPts val="0"/>
              </a:spcAft>
              <a:buFont typeface="Wingdings" charset="2"/>
              <a:buChar char="v"/>
              <a:defRPr/>
            </a:pPr>
            <a:r>
              <a:rPr lang="en-US" sz="1200" dirty="0">
                <a:solidFill>
                  <a:schemeClr val="tx1">
                    <a:lumMod val="75000"/>
                    <a:lumOff val="25000"/>
                  </a:schemeClr>
                </a:solidFill>
                <a:latin typeface="Arial Rounded MT Bold" charset="0"/>
                <a:ea typeface="Arial Rounded MT Bold" charset="0"/>
                <a:cs typeface="Arial Rounded MT Bold" charset="0"/>
              </a:rPr>
              <a:t>Lunar Inter-calibration SER: Tom Stone</a:t>
            </a:r>
          </a:p>
          <a:p>
            <a:pPr fontAlgn="auto">
              <a:spcBef>
                <a:spcPts val="0"/>
              </a:spcBef>
              <a:spcAft>
                <a:spcPts val="0"/>
              </a:spcAft>
              <a:defRPr/>
            </a:pPr>
            <a:r>
              <a:rPr lang="en-US" sz="1200" dirty="0">
                <a:solidFill>
                  <a:schemeClr val="tx1">
                    <a:lumMod val="75000"/>
                    <a:lumOff val="25000"/>
                  </a:schemeClr>
                </a:solidFill>
                <a:latin typeface="Arial Rounded MT Bold" charset="0"/>
                <a:ea typeface="Arial Rounded MT Bold" charset="0"/>
                <a:cs typeface="Arial Rounded MT Bold" charset="0"/>
              </a:rPr>
              <a:t>       Date: September 31, 2018</a:t>
            </a:r>
          </a:p>
        </p:txBody>
      </p:sp>
    </p:spTree>
    <p:extLst>
      <p:ext uri="{BB962C8B-B14F-4D97-AF65-F5344CB8AC3E}">
        <p14:creationId xmlns:p14="http://schemas.microsoft.com/office/powerpoint/2010/main" val="1649445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6A8B2-91DC-3345-A84C-6A9D74BF4348}"/>
              </a:ext>
            </a:extLst>
          </p:cNvPr>
          <p:cNvSpPr>
            <a:spLocks noGrp="1"/>
          </p:cNvSpPr>
          <p:nvPr>
            <p:ph type="title"/>
          </p:nvPr>
        </p:nvSpPr>
        <p:spPr>
          <a:xfrm>
            <a:off x="763524" y="448871"/>
            <a:ext cx="7886700" cy="385236"/>
          </a:xfrm>
        </p:spPr>
        <p:txBody>
          <a:bodyPr>
            <a:noAutofit/>
          </a:bodyPr>
          <a:lstStyle/>
          <a:p>
            <a:r>
              <a:rPr lang="en-US" sz="1800" b="0" dirty="0">
                <a:solidFill>
                  <a:srgbClr val="C00000"/>
                </a:solidFill>
                <a:latin typeface="Arial Black" panose="020B0604020202020204" pitchFamily="34" charset="0"/>
                <a:cs typeface="Arial Black" panose="020B0604020202020204" pitchFamily="34" charset="0"/>
              </a:rPr>
              <a:t>CPF IC-SDS Architectural Design</a:t>
            </a:r>
          </a:p>
        </p:txBody>
      </p:sp>
      <p:pic>
        <p:nvPicPr>
          <p:cNvPr id="4" name="Picture 3">
            <a:extLst>
              <a:ext uri="{FF2B5EF4-FFF2-40B4-BE49-F238E27FC236}">
                <a16:creationId xmlns:a16="http://schemas.microsoft.com/office/drawing/2014/main" id="{A78DFD2B-37B3-D34F-A377-D06B424DF9CF}"/>
              </a:ext>
            </a:extLst>
          </p:cNvPr>
          <p:cNvPicPr>
            <a:picLocks noChangeAspect="1"/>
          </p:cNvPicPr>
          <p:nvPr/>
        </p:nvPicPr>
        <p:blipFill>
          <a:blip r:embed="rId2"/>
          <a:stretch>
            <a:fillRect/>
          </a:stretch>
        </p:blipFill>
        <p:spPr>
          <a:xfrm>
            <a:off x="214094" y="1424690"/>
            <a:ext cx="8514102" cy="4339405"/>
          </a:xfrm>
          <a:prstGeom prst="rect">
            <a:avLst/>
          </a:prstGeom>
        </p:spPr>
      </p:pic>
      <p:pic>
        <p:nvPicPr>
          <p:cNvPr id="3" name="Picture 2">
            <a:extLst>
              <a:ext uri="{FF2B5EF4-FFF2-40B4-BE49-F238E27FC236}">
                <a16:creationId xmlns:a16="http://schemas.microsoft.com/office/drawing/2014/main" id="{86D1628B-6477-7143-8F43-C26C9C0F6E5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49682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3FC75-1528-4F47-A36F-3DB9DFCEB8EE}"/>
              </a:ext>
            </a:extLst>
          </p:cNvPr>
          <p:cNvSpPr>
            <a:spLocks noGrp="1"/>
          </p:cNvSpPr>
          <p:nvPr>
            <p:ph type="title"/>
          </p:nvPr>
        </p:nvSpPr>
        <p:spPr>
          <a:xfrm>
            <a:off x="709326" y="430795"/>
            <a:ext cx="7886700" cy="682079"/>
          </a:xfrm>
        </p:spPr>
        <p:txBody>
          <a:bodyPr>
            <a:noAutofit/>
          </a:bodyPr>
          <a:lstStyle/>
          <a:p>
            <a:r>
              <a:rPr lang="en-US" sz="1800" b="0" dirty="0">
                <a:solidFill>
                  <a:srgbClr val="C00000"/>
                </a:solidFill>
                <a:latin typeface="Arial Black" panose="020B0604020202020204" pitchFamily="34" charset="0"/>
                <a:cs typeface="Arial Black" panose="020B0604020202020204" pitchFamily="34" charset="0"/>
              </a:rPr>
              <a:t>IC-SDS </a:t>
            </a:r>
            <a:r>
              <a:rPr lang="en-US" sz="1800" b="0" dirty="0" err="1">
                <a:solidFill>
                  <a:srgbClr val="C00000"/>
                </a:solidFill>
                <a:latin typeface="Arial Black" panose="020B0604020202020204" pitchFamily="34" charset="0"/>
                <a:cs typeface="Arial Black" panose="020B0604020202020204" pitchFamily="34" charset="0"/>
              </a:rPr>
              <a:t>Nextflow</a:t>
            </a:r>
            <a:r>
              <a:rPr lang="en-US" sz="1800" b="0" dirty="0">
                <a:solidFill>
                  <a:srgbClr val="C00000"/>
                </a:solidFill>
                <a:latin typeface="Arial Black" panose="020B0604020202020204" pitchFamily="34" charset="0"/>
                <a:cs typeface="Arial Black" panose="020B0604020202020204" pitchFamily="34" charset="0"/>
              </a:rPr>
              <a:t> Docker Architectural Design </a:t>
            </a:r>
            <a:br>
              <a:rPr lang="en-US" sz="1800" b="0" dirty="0">
                <a:solidFill>
                  <a:srgbClr val="C00000"/>
                </a:solidFill>
                <a:latin typeface="Arial Black" panose="020B0604020202020204" pitchFamily="34" charset="0"/>
                <a:cs typeface="Arial Black" panose="020B0604020202020204" pitchFamily="34" charset="0"/>
              </a:rPr>
            </a:br>
            <a:r>
              <a:rPr lang="en-US" sz="1800" b="0" dirty="0">
                <a:solidFill>
                  <a:srgbClr val="C00000"/>
                </a:solidFill>
                <a:latin typeface="Arial Black" panose="020B0604020202020204" pitchFamily="34" charset="0"/>
                <a:cs typeface="Arial Black" panose="020B0604020202020204" pitchFamily="34" charset="0"/>
              </a:rPr>
              <a:t>to Enable Cloud Processing</a:t>
            </a:r>
          </a:p>
        </p:txBody>
      </p:sp>
      <p:pic>
        <p:nvPicPr>
          <p:cNvPr id="5" name="Picture 4">
            <a:extLst>
              <a:ext uri="{FF2B5EF4-FFF2-40B4-BE49-F238E27FC236}">
                <a16:creationId xmlns:a16="http://schemas.microsoft.com/office/drawing/2014/main" id="{537D05E4-DEA3-3F4D-87D0-D3F5A035E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014" y="1218891"/>
            <a:ext cx="8002012" cy="4557818"/>
          </a:xfrm>
          <a:prstGeom prst="rect">
            <a:avLst/>
          </a:prstGeom>
        </p:spPr>
      </p:pic>
      <p:sp>
        <p:nvSpPr>
          <p:cNvPr id="4" name="Title 1">
            <a:extLst>
              <a:ext uri="{FF2B5EF4-FFF2-40B4-BE49-F238E27FC236}">
                <a16:creationId xmlns:a16="http://schemas.microsoft.com/office/drawing/2014/main" id="{7A5E35F9-80F0-5545-A10B-DC75F5BB9F47}"/>
              </a:ext>
            </a:extLst>
          </p:cNvPr>
          <p:cNvSpPr txBox="1">
            <a:spLocks/>
          </p:cNvSpPr>
          <p:nvPr/>
        </p:nvSpPr>
        <p:spPr>
          <a:xfrm>
            <a:off x="709326" y="5776709"/>
            <a:ext cx="7886700" cy="682079"/>
          </a:xfrm>
          <a:prstGeom prst="rect">
            <a:avLst/>
          </a:prstGeom>
        </p:spPr>
        <p:txBody>
          <a:bodyPr vert="horz">
            <a:noAutofit/>
          </a:bodyPr>
          <a:lstStyle>
            <a:lvl1pPr algn="l" rtl="0" fontAlgn="base">
              <a:spcBef>
                <a:spcPct val="0"/>
              </a:spcBef>
              <a:spcAft>
                <a:spcPct val="0"/>
              </a:spcAft>
              <a:defRPr sz="2400" b="1">
                <a:solidFill>
                  <a:schemeClr val="tx1"/>
                </a:solidFill>
                <a:latin typeface="+mn-lt"/>
                <a:ea typeface="+mj-ea"/>
                <a:cs typeface="+mj-cs"/>
              </a:defRPr>
            </a:lvl1pPr>
            <a:lvl2pPr algn="ctr" rtl="0" fontAlgn="base">
              <a:spcBef>
                <a:spcPct val="0"/>
              </a:spcBef>
              <a:spcAft>
                <a:spcPct val="0"/>
              </a:spcAft>
              <a:defRPr sz="2600" b="1">
                <a:solidFill>
                  <a:srgbClr val="0033CC"/>
                </a:solidFill>
                <a:latin typeface="Times New Roman" pitchFamily="-108" charset="0"/>
              </a:defRPr>
            </a:lvl2pPr>
            <a:lvl3pPr algn="ctr" rtl="0" fontAlgn="base">
              <a:spcBef>
                <a:spcPct val="0"/>
              </a:spcBef>
              <a:spcAft>
                <a:spcPct val="0"/>
              </a:spcAft>
              <a:defRPr sz="2600" b="1">
                <a:solidFill>
                  <a:srgbClr val="0033CC"/>
                </a:solidFill>
                <a:latin typeface="Times New Roman" pitchFamily="-108" charset="0"/>
              </a:defRPr>
            </a:lvl3pPr>
            <a:lvl4pPr algn="ctr" rtl="0" fontAlgn="base">
              <a:spcBef>
                <a:spcPct val="0"/>
              </a:spcBef>
              <a:spcAft>
                <a:spcPct val="0"/>
              </a:spcAft>
              <a:defRPr sz="2600" b="1">
                <a:solidFill>
                  <a:srgbClr val="0033CC"/>
                </a:solidFill>
                <a:latin typeface="Times New Roman" pitchFamily="-108" charset="0"/>
              </a:defRPr>
            </a:lvl4pPr>
            <a:lvl5pPr algn="ctr" rtl="0" fontAlgn="base">
              <a:spcBef>
                <a:spcPct val="0"/>
              </a:spcBef>
              <a:spcAft>
                <a:spcPct val="0"/>
              </a:spcAft>
              <a:defRPr sz="2600" b="1">
                <a:solidFill>
                  <a:srgbClr val="0033CC"/>
                </a:solidFill>
                <a:latin typeface="Times New Roman" pitchFamily="-108" charset="0"/>
              </a:defRPr>
            </a:lvl5pPr>
            <a:lvl6pPr marL="457200" algn="ctr" rtl="0" fontAlgn="base">
              <a:spcBef>
                <a:spcPct val="0"/>
              </a:spcBef>
              <a:spcAft>
                <a:spcPct val="0"/>
              </a:spcAft>
              <a:defRPr sz="2600" b="1">
                <a:solidFill>
                  <a:srgbClr val="0033CC"/>
                </a:solidFill>
                <a:latin typeface="Times New Roman" pitchFamily="-108" charset="0"/>
              </a:defRPr>
            </a:lvl6pPr>
            <a:lvl7pPr marL="914400" algn="ctr" rtl="0" fontAlgn="base">
              <a:spcBef>
                <a:spcPct val="0"/>
              </a:spcBef>
              <a:spcAft>
                <a:spcPct val="0"/>
              </a:spcAft>
              <a:defRPr sz="2600" b="1">
                <a:solidFill>
                  <a:srgbClr val="0033CC"/>
                </a:solidFill>
                <a:latin typeface="Times New Roman" pitchFamily="-108" charset="0"/>
              </a:defRPr>
            </a:lvl7pPr>
            <a:lvl8pPr marL="1371600" algn="ctr" rtl="0" fontAlgn="base">
              <a:spcBef>
                <a:spcPct val="0"/>
              </a:spcBef>
              <a:spcAft>
                <a:spcPct val="0"/>
              </a:spcAft>
              <a:defRPr sz="2600" b="1">
                <a:solidFill>
                  <a:srgbClr val="0033CC"/>
                </a:solidFill>
                <a:latin typeface="Times New Roman" pitchFamily="-108" charset="0"/>
              </a:defRPr>
            </a:lvl8pPr>
            <a:lvl9pPr marL="1828800" algn="ctr" rtl="0" fontAlgn="base">
              <a:spcBef>
                <a:spcPct val="0"/>
              </a:spcBef>
              <a:spcAft>
                <a:spcPct val="0"/>
              </a:spcAft>
              <a:defRPr sz="2600" b="1">
                <a:solidFill>
                  <a:srgbClr val="0033CC"/>
                </a:solidFill>
                <a:latin typeface="Times New Roman" pitchFamily="-108" charset="0"/>
              </a:defRPr>
            </a:lvl9pPr>
          </a:lstStyle>
          <a:p>
            <a:r>
              <a:rPr lang="en-US" sz="1800" b="0" kern="0" dirty="0">
                <a:solidFill>
                  <a:schemeClr val="tx1">
                    <a:lumMod val="75000"/>
                    <a:lumOff val="25000"/>
                  </a:schemeClr>
                </a:solidFill>
                <a:latin typeface="Arial Rounded MT Bold" panose="020F0704030504030204" pitchFamily="34" charset="77"/>
                <a:cs typeface="Arial Black" panose="020B0604020202020204" pitchFamily="34" charset="0"/>
              </a:rPr>
              <a:t>New processing &amp; automation engine for data processing on local and cloud resources</a:t>
            </a:r>
          </a:p>
        </p:txBody>
      </p:sp>
    </p:spTree>
    <p:extLst>
      <p:ext uri="{BB962C8B-B14F-4D97-AF65-F5344CB8AC3E}">
        <p14:creationId xmlns:p14="http://schemas.microsoft.com/office/powerpoint/2010/main" val="1386850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4C024-02BB-494C-9916-987DCE418102}"/>
              </a:ext>
            </a:extLst>
          </p:cNvPr>
          <p:cNvSpPr>
            <a:spLocks noGrp="1"/>
          </p:cNvSpPr>
          <p:nvPr>
            <p:ph type="title"/>
          </p:nvPr>
        </p:nvSpPr>
        <p:spPr>
          <a:xfrm>
            <a:off x="692445" y="464787"/>
            <a:ext cx="7886700" cy="648087"/>
          </a:xfrm>
        </p:spPr>
        <p:txBody>
          <a:bodyPr>
            <a:normAutofit/>
          </a:bodyPr>
          <a:lstStyle/>
          <a:p>
            <a:r>
              <a:rPr lang="en-US" sz="1800" b="0" dirty="0">
                <a:solidFill>
                  <a:srgbClr val="C00000"/>
                </a:solidFill>
                <a:latin typeface="Arial Black" panose="020B0604020202020204" pitchFamily="34" charset="0"/>
                <a:cs typeface="Arial Black" panose="020B0604020202020204" pitchFamily="34" charset="0"/>
              </a:rPr>
              <a:t>Data System Configuration Performance – </a:t>
            </a:r>
            <a:br>
              <a:rPr lang="en-US" sz="1800" b="0" dirty="0">
                <a:solidFill>
                  <a:srgbClr val="C00000"/>
                </a:solidFill>
                <a:latin typeface="Arial Black" panose="020B0604020202020204" pitchFamily="34" charset="0"/>
                <a:cs typeface="Arial Black" panose="020B0604020202020204" pitchFamily="34" charset="0"/>
              </a:rPr>
            </a:br>
            <a:r>
              <a:rPr lang="en-US" sz="1800" b="0" dirty="0">
                <a:solidFill>
                  <a:srgbClr val="C00000"/>
                </a:solidFill>
                <a:latin typeface="Arial Black" panose="020B0604020202020204" pitchFamily="34" charset="0"/>
                <a:cs typeface="Arial Black" panose="020B0604020202020204" pitchFamily="34" charset="0"/>
              </a:rPr>
              <a:t>AWS vs. Cluster </a:t>
            </a:r>
          </a:p>
        </p:txBody>
      </p:sp>
      <p:pic>
        <p:nvPicPr>
          <p:cNvPr id="4" name="Content Placeholder 3">
            <a:extLst>
              <a:ext uri="{FF2B5EF4-FFF2-40B4-BE49-F238E27FC236}">
                <a16:creationId xmlns:a16="http://schemas.microsoft.com/office/drawing/2014/main" id="{3077FFA3-F881-2546-B573-4FD37E14DA02}"/>
              </a:ext>
            </a:extLst>
          </p:cNvPr>
          <p:cNvPicPr>
            <a:picLocks noGrp="1" noChangeAspect="1"/>
          </p:cNvPicPr>
          <p:nvPr>
            <p:ph idx="1"/>
          </p:nvPr>
        </p:nvPicPr>
        <p:blipFill>
          <a:blip r:embed="rId2"/>
          <a:stretch>
            <a:fillRect/>
          </a:stretch>
        </p:blipFill>
        <p:spPr>
          <a:xfrm>
            <a:off x="504538" y="1684290"/>
            <a:ext cx="4910437" cy="3520446"/>
          </a:xfrm>
          <a:prstGeom prst="rect">
            <a:avLst/>
          </a:prstGeom>
        </p:spPr>
      </p:pic>
      <p:sp>
        <p:nvSpPr>
          <p:cNvPr id="5" name="TextBox 4">
            <a:extLst>
              <a:ext uri="{FF2B5EF4-FFF2-40B4-BE49-F238E27FC236}">
                <a16:creationId xmlns:a16="http://schemas.microsoft.com/office/drawing/2014/main" id="{1F70C81F-48C9-5C47-92F4-F345C6FA3010}"/>
              </a:ext>
            </a:extLst>
          </p:cNvPr>
          <p:cNvSpPr txBox="1"/>
          <p:nvPr/>
        </p:nvSpPr>
        <p:spPr>
          <a:xfrm>
            <a:off x="5816682" y="1834583"/>
            <a:ext cx="3152157" cy="3693319"/>
          </a:xfrm>
          <a:prstGeom prst="rect">
            <a:avLst/>
          </a:prstGeom>
          <a:noFill/>
        </p:spPr>
        <p:txBody>
          <a:bodyPr wrap="square" rtlCol="0">
            <a:spAutoFit/>
          </a:bodyPr>
          <a:lstStyle/>
          <a:p>
            <a:r>
              <a:rPr lang="en-US" sz="1200" dirty="0">
                <a:solidFill>
                  <a:schemeClr val="tx1">
                    <a:lumMod val="75000"/>
                    <a:lumOff val="25000"/>
                  </a:schemeClr>
                </a:solidFill>
                <a:latin typeface="Arial Rounded MT Bold" panose="020F0704030504030204" pitchFamily="34" charset="77"/>
              </a:rPr>
              <a:t>AWS Batch and AWS Cloud take 3.5 and 5.8 times as long as CPF Custer to execute for similarly sized configurations</a:t>
            </a:r>
          </a:p>
          <a:p>
            <a:endParaRPr lang="en-US" sz="1200" dirty="0">
              <a:solidFill>
                <a:schemeClr val="tx1">
                  <a:lumMod val="75000"/>
                  <a:lumOff val="25000"/>
                </a:schemeClr>
              </a:solidFill>
              <a:latin typeface="Arial Rounded MT Bold" panose="020F0704030504030204" pitchFamily="34" charset="77"/>
            </a:endParaRPr>
          </a:p>
          <a:p>
            <a:pPr marL="214313" indent="-214313">
              <a:buFont typeface="Arial" panose="020B0604020202020204" pitchFamily="34" charset="0"/>
              <a:buChar char="•"/>
            </a:pPr>
            <a:r>
              <a:rPr lang="en-US" sz="1200" dirty="0">
                <a:solidFill>
                  <a:schemeClr val="tx1">
                    <a:lumMod val="75000"/>
                    <a:lumOff val="25000"/>
                  </a:schemeClr>
                </a:solidFill>
                <a:latin typeface="Arial Rounded MT Bold" panose="020F0704030504030204" pitchFamily="34" charset="77"/>
              </a:rPr>
              <a:t>I/O intensive apps. (VIIRS </a:t>
            </a:r>
            <a:r>
              <a:rPr lang="en-US" sz="1200" dirty="0" err="1">
                <a:solidFill>
                  <a:schemeClr val="tx1">
                    <a:lumMod val="75000"/>
                    <a:lumOff val="25000"/>
                  </a:schemeClr>
                </a:solidFill>
                <a:latin typeface="Arial Rounded MT Bold" panose="020F0704030504030204" pitchFamily="34" charset="77"/>
              </a:rPr>
              <a:t>subsetter</a:t>
            </a:r>
            <a:r>
              <a:rPr lang="en-US" sz="1200" dirty="0">
                <a:solidFill>
                  <a:schemeClr val="tx1">
                    <a:lumMod val="75000"/>
                    <a:lumOff val="25000"/>
                  </a:schemeClr>
                </a:solidFill>
                <a:latin typeface="Arial Rounded MT Bold" panose="020F0704030504030204" pitchFamily="34" charset="77"/>
              </a:rPr>
              <a:t>)</a:t>
            </a:r>
          </a:p>
          <a:p>
            <a:pPr marL="214313" indent="-214313">
              <a:buFont typeface="Arial" panose="020B0604020202020204" pitchFamily="34" charset="0"/>
              <a:buChar char="•"/>
            </a:pPr>
            <a:r>
              <a:rPr lang="en-US" sz="1200" dirty="0">
                <a:solidFill>
                  <a:schemeClr val="tx1">
                    <a:lumMod val="75000"/>
                    <a:lumOff val="25000"/>
                  </a:schemeClr>
                </a:solidFill>
                <a:latin typeface="Arial Rounded MT Bold" panose="020F0704030504030204" pitchFamily="34" charset="77"/>
              </a:rPr>
              <a:t>117 jobs run</a:t>
            </a:r>
          </a:p>
          <a:p>
            <a:pPr marL="214313" indent="-214313">
              <a:buFont typeface="Arial" panose="020B0604020202020204" pitchFamily="34" charset="0"/>
              <a:buChar char="•"/>
            </a:pPr>
            <a:r>
              <a:rPr lang="en-US" sz="1200" dirty="0">
                <a:solidFill>
                  <a:schemeClr val="tx1">
                    <a:lumMod val="75000"/>
                    <a:lumOff val="25000"/>
                  </a:schemeClr>
                </a:solidFill>
                <a:latin typeface="Arial Rounded MT Bold" panose="020F0704030504030204" pitchFamily="34" charset="77"/>
              </a:rPr>
              <a:t>Queue size limited to 96 cores</a:t>
            </a:r>
          </a:p>
          <a:p>
            <a:endParaRPr lang="en-US" sz="1200" dirty="0">
              <a:solidFill>
                <a:schemeClr val="tx1">
                  <a:lumMod val="75000"/>
                  <a:lumOff val="25000"/>
                </a:schemeClr>
              </a:solidFill>
              <a:latin typeface="Arial Rounded MT Bold" panose="020F0704030504030204" pitchFamily="34" charset="77"/>
            </a:endParaRPr>
          </a:p>
          <a:p>
            <a:pPr marL="214313" indent="-214313">
              <a:buFont typeface="Arial" panose="020B0604020202020204" pitchFamily="34" charset="0"/>
              <a:buChar char="•"/>
            </a:pPr>
            <a:endParaRPr lang="en-US" sz="1200" dirty="0">
              <a:solidFill>
                <a:schemeClr val="tx1">
                  <a:lumMod val="75000"/>
                  <a:lumOff val="25000"/>
                </a:schemeClr>
              </a:solidFill>
              <a:latin typeface="Arial Rounded MT Bold" panose="020F0704030504030204" pitchFamily="34" charset="77"/>
            </a:endParaRPr>
          </a:p>
          <a:p>
            <a:r>
              <a:rPr lang="en-US" sz="1200" dirty="0">
                <a:solidFill>
                  <a:schemeClr val="tx1">
                    <a:lumMod val="75000"/>
                    <a:lumOff val="25000"/>
                  </a:schemeClr>
                </a:solidFill>
                <a:latin typeface="Arial Rounded MT Bold" panose="020F0704030504030204" pitchFamily="34" charset="77"/>
              </a:rPr>
              <a:t>AWS Batch - maximum 96 vCPUs, 200 GB SSD per EC2 node (dynamically instantiates computer resources based on load)</a:t>
            </a:r>
          </a:p>
          <a:p>
            <a:endParaRPr lang="en-US" sz="1200" dirty="0">
              <a:solidFill>
                <a:schemeClr val="tx1">
                  <a:lumMod val="75000"/>
                  <a:lumOff val="25000"/>
                </a:schemeClr>
              </a:solidFill>
              <a:latin typeface="Arial Rounded MT Bold" panose="020F0704030504030204" pitchFamily="34" charset="77"/>
            </a:endParaRPr>
          </a:p>
          <a:p>
            <a:r>
              <a:rPr lang="en-US" sz="1200" dirty="0">
                <a:solidFill>
                  <a:schemeClr val="tx1">
                    <a:lumMod val="75000"/>
                    <a:lumOff val="25000"/>
                  </a:schemeClr>
                </a:solidFill>
                <a:latin typeface="Arial Rounded MT Bold" panose="020F0704030504030204" pitchFamily="34" charset="77"/>
              </a:rPr>
              <a:t>AWS Cloud - pre-configured system, maximum 96 vCPUs, 20 GB SSD, 1.2 TB EFS shared filesystem</a:t>
            </a:r>
          </a:p>
          <a:p>
            <a:endParaRPr lang="en-US" dirty="0"/>
          </a:p>
        </p:txBody>
      </p:sp>
    </p:spTree>
    <p:extLst>
      <p:ext uri="{BB962C8B-B14F-4D97-AF65-F5344CB8AC3E}">
        <p14:creationId xmlns:p14="http://schemas.microsoft.com/office/powerpoint/2010/main" val="3422114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2E18F-83C3-4743-A7DC-A2B0FCECDD22}"/>
              </a:ext>
            </a:extLst>
          </p:cNvPr>
          <p:cNvSpPr>
            <a:spLocks noGrp="1"/>
          </p:cNvSpPr>
          <p:nvPr>
            <p:ph type="title"/>
          </p:nvPr>
        </p:nvSpPr>
        <p:spPr>
          <a:xfrm>
            <a:off x="692445" y="437171"/>
            <a:ext cx="5531146" cy="406603"/>
          </a:xfrm>
        </p:spPr>
        <p:txBody>
          <a:bodyPr>
            <a:normAutofit/>
          </a:bodyPr>
          <a:lstStyle/>
          <a:p>
            <a:r>
              <a:rPr lang="en-US" sz="1800" b="0" dirty="0">
                <a:solidFill>
                  <a:srgbClr val="C00000"/>
                </a:solidFill>
                <a:latin typeface="Arial Black" panose="020B0604020202020204" pitchFamily="34" charset="0"/>
                <a:cs typeface="Arial Black" panose="020B0604020202020204" pitchFamily="34" charset="0"/>
              </a:rPr>
              <a:t>Pyramid Filter Dot Product Test</a:t>
            </a:r>
          </a:p>
        </p:txBody>
      </p:sp>
      <p:pic>
        <p:nvPicPr>
          <p:cNvPr id="7" name="Content Placeholder 6">
            <a:extLst>
              <a:ext uri="{FF2B5EF4-FFF2-40B4-BE49-F238E27FC236}">
                <a16:creationId xmlns:a16="http://schemas.microsoft.com/office/drawing/2014/main" id="{88BA0C00-5653-A443-9143-AB4311FDAA8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2218" b="23938"/>
          <a:stretch/>
        </p:blipFill>
        <p:spPr>
          <a:xfrm>
            <a:off x="163609" y="1567460"/>
            <a:ext cx="8285741" cy="4135582"/>
          </a:xfrm>
        </p:spPr>
      </p:pic>
      <p:sp>
        <p:nvSpPr>
          <p:cNvPr id="8" name="Content Placeholder 2">
            <a:extLst>
              <a:ext uri="{FF2B5EF4-FFF2-40B4-BE49-F238E27FC236}">
                <a16:creationId xmlns:a16="http://schemas.microsoft.com/office/drawing/2014/main" id="{A47CAD7D-A280-9B4C-AA56-12112FC0CA45}"/>
              </a:ext>
            </a:extLst>
          </p:cNvPr>
          <p:cNvSpPr txBox="1">
            <a:spLocks/>
          </p:cNvSpPr>
          <p:nvPr/>
        </p:nvSpPr>
        <p:spPr>
          <a:xfrm>
            <a:off x="-66000" y="1928760"/>
            <a:ext cx="788670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100" dirty="0"/>
          </a:p>
        </p:txBody>
      </p:sp>
      <p:sp>
        <p:nvSpPr>
          <p:cNvPr id="10" name="Line Callout 2 9">
            <a:extLst>
              <a:ext uri="{FF2B5EF4-FFF2-40B4-BE49-F238E27FC236}">
                <a16:creationId xmlns:a16="http://schemas.microsoft.com/office/drawing/2014/main" id="{74A928E4-25BD-EC4A-8B24-5584B25C721B}"/>
              </a:ext>
            </a:extLst>
          </p:cNvPr>
          <p:cNvSpPr/>
          <p:nvPr/>
        </p:nvSpPr>
        <p:spPr>
          <a:xfrm>
            <a:off x="1278882" y="2056628"/>
            <a:ext cx="2357026" cy="983959"/>
          </a:xfrm>
          <a:prstGeom prst="borderCallout2">
            <a:avLst>
              <a:gd name="adj1" fmla="val 20004"/>
              <a:gd name="adj2" fmla="val 102266"/>
              <a:gd name="adj3" fmla="val 19818"/>
              <a:gd name="adj4" fmla="val 112012"/>
              <a:gd name="adj5" fmla="val 97465"/>
              <a:gd name="adj6" fmla="val 207231"/>
            </a:avLst>
          </a:prstGeom>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75000"/>
                    <a:lumOff val="25000"/>
                  </a:schemeClr>
                </a:solidFill>
              </a:rPr>
              <a:t>For points inside the pyramid…</a:t>
            </a:r>
          </a:p>
          <a:p>
            <a:r>
              <a:rPr lang="en-US" sz="1200" dirty="0">
                <a:solidFill>
                  <a:schemeClr val="tx1">
                    <a:lumMod val="75000"/>
                    <a:lumOff val="25000"/>
                  </a:schemeClr>
                </a:solidFill>
              </a:rPr>
              <a:t>(p - left/back) ● </a:t>
            </a:r>
            <a:r>
              <a:rPr lang="en-US" sz="1200" dirty="0" err="1">
                <a:solidFill>
                  <a:schemeClr val="tx1">
                    <a:lumMod val="75000"/>
                    <a:lumOff val="25000"/>
                  </a:schemeClr>
                </a:solidFill>
              </a:rPr>
              <a:t>back_n</a:t>
            </a:r>
            <a:r>
              <a:rPr lang="en-US" sz="1200" dirty="0">
                <a:solidFill>
                  <a:schemeClr val="tx1">
                    <a:lumMod val="75000"/>
                    <a:lumOff val="25000"/>
                  </a:schemeClr>
                </a:solidFill>
              </a:rPr>
              <a:t>  &lt;= 0</a:t>
            </a:r>
          </a:p>
          <a:p>
            <a:r>
              <a:rPr lang="en-US" sz="1200" dirty="0">
                <a:solidFill>
                  <a:schemeClr val="tx1">
                    <a:lumMod val="75000"/>
                    <a:lumOff val="25000"/>
                  </a:schemeClr>
                </a:solidFill>
              </a:rPr>
              <a:t>(p - left/back) ● </a:t>
            </a:r>
            <a:r>
              <a:rPr lang="en-US" sz="1200" dirty="0" err="1">
                <a:solidFill>
                  <a:schemeClr val="tx1">
                    <a:lumMod val="75000"/>
                    <a:lumOff val="25000"/>
                  </a:schemeClr>
                </a:solidFill>
              </a:rPr>
              <a:t>left_n</a:t>
            </a:r>
            <a:r>
              <a:rPr lang="en-US" sz="1200" dirty="0">
                <a:solidFill>
                  <a:schemeClr val="tx1">
                    <a:lumMod val="75000"/>
                    <a:lumOff val="25000"/>
                  </a:schemeClr>
                </a:solidFill>
              </a:rPr>
              <a:t>  &lt;= 0</a:t>
            </a:r>
          </a:p>
          <a:p>
            <a:r>
              <a:rPr lang="en-US" sz="1200" dirty="0">
                <a:solidFill>
                  <a:schemeClr val="tx1">
                    <a:lumMod val="75000"/>
                    <a:lumOff val="25000"/>
                  </a:schemeClr>
                </a:solidFill>
              </a:rPr>
              <a:t>(p - right/front) ● </a:t>
            </a:r>
            <a:r>
              <a:rPr lang="en-US" sz="1200" dirty="0" err="1">
                <a:solidFill>
                  <a:schemeClr val="tx1">
                    <a:lumMod val="75000"/>
                    <a:lumOff val="25000"/>
                  </a:schemeClr>
                </a:solidFill>
              </a:rPr>
              <a:t>front_n</a:t>
            </a:r>
            <a:r>
              <a:rPr lang="en-US" sz="1200" dirty="0">
                <a:solidFill>
                  <a:schemeClr val="tx1">
                    <a:lumMod val="75000"/>
                    <a:lumOff val="25000"/>
                  </a:schemeClr>
                </a:solidFill>
              </a:rPr>
              <a:t>  &lt;= 0</a:t>
            </a:r>
          </a:p>
          <a:p>
            <a:r>
              <a:rPr lang="en-US" sz="1200" dirty="0">
                <a:solidFill>
                  <a:schemeClr val="tx1">
                    <a:lumMod val="75000"/>
                    <a:lumOff val="25000"/>
                  </a:schemeClr>
                </a:solidFill>
              </a:rPr>
              <a:t>(p - right/front) ● </a:t>
            </a:r>
            <a:r>
              <a:rPr lang="en-US" sz="1200" dirty="0" err="1">
                <a:solidFill>
                  <a:schemeClr val="tx1">
                    <a:lumMod val="75000"/>
                    <a:lumOff val="25000"/>
                  </a:schemeClr>
                </a:solidFill>
              </a:rPr>
              <a:t>right_n</a:t>
            </a:r>
            <a:r>
              <a:rPr lang="en-US" sz="1200" dirty="0">
                <a:solidFill>
                  <a:schemeClr val="tx1">
                    <a:lumMod val="75000"/>
                    <a:lumOff val="25000"/>
                  </a:schemeClr>
                </a:solidFill>
              </a:rPr>
              <a:t>  &lt;= 0</a:t>
            </a:r>
          </a:p>
        </p:txBody>
      </p:sp>
      <p:sp>
        <p:nvSpPr>
          <p:cNvPr id="12" name="Line Callout 2 11">
            <a:extLst>
              <a:ext uri="{FF2B5EF4-FFF2-40B4-BE49-F238E27FC236}">
                <a16:creationId xmlns:a16="http://schemas.microsoft.com/office/drawing/2014/main" id="{6F6298BE-649B-C74F-BCB2-2CB91CC45D09}"/>
              </a:ext>
            </a:extLst>
          </p:cNvPr>
          <p:cNvSpPr/>
          <p:nvPr/>
        </p:nvSpPr>
        <p:spPr>
          <a:xfrm>
            <a:off x="5921908" y="1813112"/>
            <a:ext cx="1263722" cy="323636"/>
          </a:xfrm>
          <a:prstGeom prst="borderCallout2">
            <a:avLst>
              <a:gd name="adj1" fmla="val 106845"/>
              <a:gd name="adj2" fmla="val 6643"/>
              <a:gd name="adj3" fmla="val 185633"/>
              <a:gd name="adj4" fmla="val 5699"/>
              <a:gd name="adj5" fmla="val 327147"/>
              <a:gd name="adj6" fmla="val 2784"/>
            </a:avLst>
          </a:prstGeom>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rPr>
              <a:t>Left/back point</a:t>
            </a:r>
          </a:p>
        </p:txBody>
      </p:sp>
      <p:sp>
        <p:nvSpPr>
          <p:cNvPr id="13" name="Line Callout 2 12">
            <a:extLst>
              <a:ext uri="{FF2B5EF4-FFF2-40B4-BE49-F238E27FC236}">
                <a16:creationId xmlns:a16="http://schemas.microsoft.com/office/drawing/2014/main" id="{E50A4CD7-DBD2-ED4B-A3FF-9F1CD2AF10B1}"/>
              </a:ext>
            </a:extLst>
          </p:cNvPr>
          <p:cNvSpPr/>
          <p:nvPr/>
        </p:nvSpPr>
        <p:spPr>
          <a:xfrm>
            <a:off x="6964821" y="4806282"/>
            <a:ext cx="1403386" cy="323636"/>
          </a:xfrm>
          <a:prstGeom prst="borderCallout2">
            <a:avLst>
              <a:gd name="adj1" fmla="val -14584"/>
              <a:gd name="adj2" fmla="val 6643"/>
              <a:gd name="adj3" fmla="val -74107"/>
              <a:gd name="adj4" fmla="val 7070"/>
              <a:gd name="adj5" fmla="val -312860"/>
              <a:gd name="adj6" fmla="val 16473"/>
            </a:avLst>
          </a:prstGeom>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rPr>
              <a:t>Right/front point</a:t>
            </a:r>
          </a:p>
        </p:txBody>
      </p:sp>
      <p:sp>
        <p:nvSpPr>
          <p:cNvPr id="16" name="Line Callout 2 15">
            <a:extLst>
              <a:ext uri="{FF2B5EF4-FFF2-40B4-BE49-F238E27FC236}">
                <a16:creationId xmlns:a16="http://schemas.microsoft.com/office/drawing/2014/main" id="{3B37F698-750A-1B42-838D-594392CF0E83}"/>
              </a:ext>
            </a:extLst>
          </p:cNvPr>
          <p:cNvSpPr/>
          <p:nvPr/>
        </p:nvSpPr>
        <p:spPr>
          <a:xfrm>
            <a:off x="487240" y="4510935"/>
            <a:ext cx="2977738" cy="914329"/>
          </a:xfrm>
          <a:prstGeom prst="borderCallout2">
            <a:avLst>
              <a:gd name="adj1" fmla="val 20004"/>
              <a:gd name="adj2" fmla="val 102266"/>
              <a:gd name="adj3" fmla="val 19818"/>
              <a:gd name="adj4" fmla="val 112012"/>
              <a:gd name="adj5" fmla="val -54435"/>
              <a:gd name="adj6" fmla="val 197855"/>
            </a:avLst>
          </a:prstGeom>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75000"/>
                    <a:lumOff val="25000"/>
                  </a:schemeClr>
                </a:solidFill>
              </a:rPr>
              <a:t>For points outside pyramid dot product will be positive…</a:t>
            </a:r>
          </a:p>
          <a:p>
            <a:endParaRPr lang="en-US" sz="1200" dirty="0">
              <a:solidFill>
                <a:schemeClr val="tx1">
                  <a:lumMod val="75000"/>
                  <a:lumOff val="25000"/>
                </a:schemeClr>
              </a:solidFill>
            </a:endParaRPr>
          </a:p>
          <a:p>
            <a:r>
              <a:rPr lang="en-US" sz="1200" dirty="0">
                <a:solidFill>
                  <a:schemeClr val="tx1">
                    <a:lumMod val="75000"/>
                    <a:lumOff val="25000"/>
                  </a:schemeClr>
                </a:solidFill>
              </a:rPr>
              <a:t>(p - right/front) ● </a:t>
            </a:r>
            <a:r>
              <a:rPr lang="en-US" sz="1200" dirty="0" err="1">
                <a:solidFill>
                  <a:schemeClr val="tx1">
                    <a:lumMod val="75000"/>
                    <a:lumOff val="25000"/>
                  </a:schemeClr>
                </a:solidFill>
              </a:rPr>
              <a:t>right_n</a:t>
            </a:r>
            <a:r>
              <a:rPr lang="en-US" sz="1200" dirty="0">
                <a:solidFill>
                  <a:schemeClr val="tx1">
                    <a:lumMod val="75000"/>
                    <a:lumOff val="25000"/>
                  </a:schemeClr>
                </a:solidFill>
              </a:rPr>
              <a:t>  &gt; 0</a:t>
            </a:r>
          </a:p>
        </p:txBody>
      </p:sp>
    </p:spTree>
    <p:extLst>
      <p:ext uri="{BB962C8B-B14F-4D97-AF65-F5344CB8AC3E}">
        <p14:creationId xmlns:p14="http://schemas.microsoft.com/office/powerpoint/2010/main" val="3367946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9BEBD-16C4-074B-B221-38D9EC136218}"/>
              </a:ext>
            </a:extLst>
          </p:cNvPr>
          <p:cNvSpPr>
            <a:spLocks noGrp="1"/>
          </p:cNvSpPr>
          <p:nvPr>
            <p:ph type="title"/>
          </p:nvPr>
        </p:nvSpPr>
        <p:spPr>
          <a:xfrm>
            <a:off x="720799" y="429346"/>
            <a:ext cx="7886700" cy="392906"/>
          </a:xfrm>
        </p:spPr>
        <p:txBody>
          <a:bodyPr>
            <a:normAutofit/>
          </a:bodyPr>
          <a:lstStyle/>
          <a:p>
            <a:r>
              <a:rPr lang="en-US" sz="1800" dirty="0">
                <a:solidFill>
                  <a:srgbClr val="C00000"/>
                </a:solidFill>
                <a:latin typeface="Arial Black" panose="020B0604020202020204" pitchFamily="34" charset="0"/>
                <a:cs typeface="Arial Black" panose="020B0604020202020204" pitchFamily="34" charset="0"/>
              </a:rPr>
              <a:t>CERES Point Spread Function Status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2EC25D3-B653-4F4A-A226-83B769862932}"/>
                  </a:ext>
                </a:extLst>
              </p:cNvPr>
              <p:cNvSpPr>
                <a:spLocks noGrp="1"/>
              </p:cNvSpPr>
              <p:nvPr>
                <p:ph idx="1"/>
              </p:nvPr>
            </p:nvSpPr>
            <p:spPr>
              <a:xfrm>
                <a:off x="720799" y="1613946"/>
                <a:ext cx="7399392" cy="3796547"/>
              </a:xfrm>
            </p:spPr>
            <p:txBody>
              <a:bodyPr>
                <a:normAutofit fontScale="85000" lnSpcReduction="10000"/>
              </a:bodyPr>
              <a:lstStyle/>
              <a:p>
                <a:pPr>
                  <a:buFont typeface="Wingdings" pitchFamily="2" charset="2"/>
                  <a:buChar char="v"/>
                </a:pPr>
                <a:r>
                  <a:rPr lang="en-US" dirty="0">
                    <a:solidFill>
                      <a:schemeClr val="tx1">
                        <a:lumMod val="75000"/>
                        <a:lumOff val="25000"/>
                      </a:schemeClr>
                    </a:solidFill>
                    <a:latin typeface="Arial Rounded MT Bold" panose="020F0704030504030204" pitchFamily="34" charset="77"/>
                  </a:rPr>
                  <a:t>PSF is primary algorithm for merging CPF pixels within CERES footprints</a:t>
                </a:r>
              </a:p>
              <a:p>
                <a:pPr>
                  <a:buFont typeface="Wingdings" pitchFamily="2" charset="2"/>
                  <a:buChar char="v"/>
                </a:pPr>
                <a:r>
                  <a:rPr lang="en-US" dirty="0">
                    <a:solidFill>
                      <a:schemeClr val="tx1">
                        <a:lumMod val="75000"/>
                        <a:lumOff val="25000"/>
                      </a:schemeClr>
                    </a:solidFill>
                    <a:latin typeface="Arial Rounded MT Bold" panose="020F0704030504030204" pitchFamily="34" charset="77"/>
                  </a:rPr>
                  <a:t>Received 99% PSF model from CERES team; table size 76 x 130, cross-scan (</a:t>
                </a:r>
                <a14:m>
                  <m:oMath xmlns:m="http://schemas.openxmlformats.org/officeDocument/2006/math">
                    <m:r>
                      <a:rPr lang="en-US" i="1">
                        <a:solidFill>
                          <a:schemeClr val="tx1">
                            <a:lumMod val="75000"/>
                            <a:lumOff val="25000"/>
                          </a:schemeClr>
                        </a:solidFill>
                        <a:latin typeface="Cambria Math" panose="02040503050406030204" pitchFamily="18" charset="0"/>
                        <a:ea typeface="Cambria Math" panose="02040503050406030204" pitchFamily="18" charset="0"/>
                      </a:rPr>
                      <m:t>𝛽</m:t>
                    </m:r>
                  </m:oMath>
                </a14:m>
                <a:r>
                  <a:rPr lang="en-US" dirty="0">
                    <a:solidFill>
                      <a:schemeClr val="tx1">
                        <a:lumMod val="75000"/>
                        <a:lumOff val="25000"/>
                      </a:schemeClr>
                    </a:solidFill>
                    <a:latin typeface="Arial Rounded MT Bold" panose="020F0704030504030204" pitchFamily="34" charset="77"/>
                  </a:rPr>
                  <a:t>) x along-scan </a:t>
                </a:r>
                <a14:m>
                  <m:oMath xmlns:m="http://schemas.openxmlformats.org/officeDocument/2006/math">
                    <m:r>
                      <a:rPr lang="en-US" b="0" i="0" smtClean="0">
                        <a:solidFill>
                          <a:schemeClr val="tx1">
                            <a:lumMod val="75000"/>
                            <a:lumOff val="25000"/>
                          </a:schemeClr>
                        </a:solidFill>
                        <a:latin typeface="Cambria Math" panose="02040503050406030204" pitchFamily="18" charset="0"/>
                        <a:ea typeface="Cambria Math" panose="02040503050406030204" pitchFamily="18" charset="0"/>
                      </a:rPr>
                      <m:t>(</m:t>
                    </m:r>
                    <m:r>
                      <a:rPr lang="en-US" i="1">
                        <a:solidFill>
                          <a:schemeClr val="tx1">
                            <a:lumMod val="75000"/>
                            <a:lumOff val="25000"/>
                          </a:schemeClr>
                        </a:solidFill>
                        <a:latin typeface="Cambria Math" panose="02040503050406030204" pitchFamily="18" charset="0"/>
                        <a:ea typeface="Cambria Math" panose="02040503050406030204" pitchFamily="18" charset="0"/>
                      </a:rPr>
                      <m:t>𝛿</m:t>
                    </m:r>
                  </m:oMath>
                </a14:m>
                <a:r>
                  <a:rPr lang="en-US" dirty="0">
                    <a:solidFill>
                      <a:schemeClr val="tx1">
                        <a:lumMod val="75000"/>
                        <a:lumOff val="25000"/>
                      </a:schemeClr>
                    </a:solidFill>
                    <a:latin typeface="Arial Rounded MT Bold" panose="020F0704030504030204" pitchFamily="34" charset="77"/>
                  </a:rPr>
                  <a:t>)</a:t>
                </a:r>
              </a:p>
              <a:p>
                <a:pPr>
                  <a:buFont typeface="Wingdings" pitchFamily="2" charset="2"/>
                  <a:buChar char="v"/>
                </a:pPr>
                <a:r>
                  <a:rPr lang="en-US" dirty="0">
                    <a:solidFill>
                      <a:schemeClr val="tx1">
                        <a:lumMod val="75000"/>
                        <a:lumOff val="25000"/>
                      </a:schemeClr>
                    </a:solidFill>
                    <a:latin typeface="Arial Rounded MT Bold" panose="020F0704030504030204" pitchFamily="34" charset="77"/>
                  </a:rPr>
                  <a:t>Met with CERES team to review f90 code (60K lines)</a:t>
                </a:r>
              </a:p>
              <a:p>
                <a:pPr>
                  <a:buFont typeface="Wingdings" pitchFamily="2" charset="2"/>
                  <a:buChar char="v"/>
                </a:pPr>
                <a:r>
                  <a:rPr lang="en-US" dirty="0">
                    <a:solidFill>
                      <a:schemeClr val="tx1">
                        <a:lumMod val="75000"/>
                        <a:lumOff val="25000"/>
                      </a:schemeClr>
                    </a:solidFill>
                    <a:latin typeface="Arial Rounded MT Bold" panose="020F0704030504030204" pitchFamily="34" charset="77"/>
                  </a:rPr>
                  <a:t>Eliminated dependencies on ECS Toolkit and CERESLIB; decision to re-write code to CLARREO needs</a:t>
                </a:r>
              </a:p>
              <a:p>
                <a:pPr>
                  <a:buFont typeface="Wingdings" pitchFamily="2" charset="2"/>
                  <a:buChar char="v"/>
                </a:pPr>
                <a:r>
                  <a:rPr lang="en-US" dirty="0">
                    <a:solidFill>
                      <a:schemeClr val="tx1">
                        <a:lumMod val="75000"/>
                        <a:lumOff val="25000"/>
                      </a:schemeClr>
                    </a:solidFill>
                    <a:latin typeface="Arial Rounded MT Bold" panose="020F0704030504030204" pitchFamily="34" charset="77"/>
                  </a:rPr>
                  <a:t>Prototyped and verified geometry algorithms required to calculate pixel </a:t>
                </a:r>
                <a14:m>
                  <m:oMath xmlns:m="http://schemas.openxmlformats.org/officeDocument/2006/math">
                    <m:r>
                      <a:rPr lang="en-US" i="1">
                        <a:solidFill>
                          <a:schemeClr val="tx1">
                            <a:lumMod val="75000"/>
                            <a:lumOff val="25000"/>
                          </a:schemeClr>
                        </a:solidFill>
                        <a:latin typeface="Cambria Math" panose="02040503050406030204" pitchFamily="18" charset="0"/>
                        <a:ea typeface="Cambria Math" panose="02040503050406030204" pitchFamily="18" charset="0"/>
                      </a:rPr>
                      <m:t>𝛿</m:t>
                    </m:r>
                    <m:r>
                      <a:rPr lang="en-US" i="1">
                        <a:solidFill>
                          <a:schemeClr val="tx1">
                            <a:lumMod val="75000"/>
                            <a:lumOff val="25000"/>
                          </a:schemeClr>
                        </a:solidFill>
                        <a:latin typeface="Cambria Math" panose="02040503050406030204" pitchFamily="18" charset="0"/>
                        <a:ea typeface="Cambria Math" panose="02040503050406030204" pitchFamily="18" charset="0"/>
                      </a:rPr>
                      <m:t>, </m:t>
                    </m:r>
                    <m:r>
                      <a:rPr lang="en-US" i="1">
                        <a:solidFill>
                          <a:schemeClr val="tx1">
                            <a:lumMod val="75000"/>
                            <a:lumOff val="25000"/>
                          </a:schemeClr>
                        </a:solidFill>
                        <a:latin typeface="Cambria Math" panose="02040503050406030204" pitchFamily="18" charset="0"/>
                        <a:ea typeface="Cambria Math" panose="02040503050406030204" pitchFamily="18" charset="0"/>
                      </a:rPr>
                      <m:t>𝛽</m:t>
                    </m:r>
                  </m:oMath>
                </a14:m>
                <a:r>
                  <a:rPr lang="en-US" dirty="0">
                    <a:solidFill>
                      <a:schemeClr val="tx1">
                        <a:lumMod val="75000"/>
                        <a:lumOff val="25000"/>
                      </a:schemeClr>
                    </a:solidFill>
                    <a:latin typeface="Arial Rounded MT Bold" panose="020F0704030504030204" pitchFamily="34" charset="77"/>
                  </a:rPr>
                  <a:t> angles needed to determine is pixel within PSF range (CERES ATBD fig. 4.2-2).  </a:t>
                </a:r>
              </a:p>
              <a:p>
                <a:pPr>
                  <a:buFont typeface="Wingdings" pitchFamily="2" charset="2"/>
                  <a:buChar char="v"/>
                </a:pPr>
                <a:r>
                  <a:rPr lang="en-US" dirty="0">
                    <a:solidFill>
                      <a:schemeClr val="tx1">
                        <a:lumMod val="75000"/>
                        <a:lumOff val="25000"/>
                      </a:schemeClr>
                    </a:solidFill>
                    <a:latin typeface="Arial Rounded MT Bold" panose="020F0704030504030204" pitchFamily="34" charset="77"/>
                  </a:rPr>
                  <a:t>Working on collocation process (CERES ATBD fig. 4.4-6).  May use different algorithm since instruments not on same spacecraft.  </a:t>
                </a:r>
              </a:p>
              <a:p>
                <a:pPr>
                  <a:buFont typeface="Wingdings" pitchFamily="2" charset="2"/>
                  <a:buChar char="v"/>
                </a:pPr>
                <a:r>
                  <a:rPr lang="en-US" dirty="0">
                    <a:solidFill>
                      <a:schemeClr val="tx1">
                        <a:lumMod val="75000"/>
                        <a:lumOff val="25000"/>
                      </a:schemeClr>
                    </a:solidFill>
                    <a:latin typeface="Arial Rounded MT Bold" panose="020F0704030504030204" pitchFamily="34" charset="77"/>
                  </a:rPr>
                  <a:t>During this study period need to complete PSF PGE and integrate into IC Science Data System workflow controller</a:t>
                </a:r>
              </a:p>
              <a:p>
                <a:endParaRPr lang="en-US" dirty="0"/>
              </a:p>
              <a:p>
                <a:endParaRPr lang="en-US" dirty="0"/>
              </a:p>
              <a:p>
                <a:endParaRPr lang="en-US" dirty="0"/>
              </a:p>
            </p:txBody>
          </p:sp>
        </mc:Choice>
        <mc:Fallback xmlns="">
          <p:sp>
            <p:nvSpPr>
              <p:cNvPr id="3" name="Content Placeholder 2">
                <a:extLst>
                  <a:ext uri="{FF2B5EF4-FFF2-40B4-BE49-F238E27FC236}">
                    <a16:creationId xmlns:a16="http://schemas.microsoft.com/office/drawing/2014/main" id="{72EC25D3-B653-4F4A-A226-83B769862932}"/>
                  </a:ext>
                </a:extLst>
              </p:cNvPr>
              <p:cNvSpPr>
                <a:spLocks noGrp="1" noRot="1" noChangeAspect="1" noMove="1" noResize="1" noEditPoints="1" noAdjustHandles="1" noChangeArrowheads="1" noChangeShapeType="1" noTextEdit="1"/>
              </p:cNvSpPr>
              <p:nvPr>
                <p:ph idx="1"/>
              </p:nvPr>
            </p:nvSpPr>
            <p:spPr>
              <a:xfrm>
                <a:off x="720799" y="1613946"/>
                <a:ext cx="7399392" cy="3796547"/>
              </a:xfrm>
              <a:blipFill>
                <a:blip r:embed="rId2"/>
                <a:stretch>
                  <a:fillRect t="-1000" r="-515"/>
                </a:stretch>
              </a:blipFill>
            </p:spPr>
            <p:txBody>
              <a:bodyPr/>
              <a:lstStyle/>
              <a:p>
                <a:r>
                  <a:rPr lang="en-US">
                    <a:noFill/>
                  </a:rPr>
                  <a:t> </a:t>
                </a:r>
              </a:p>
            </p:txBody>
          </p:sp>
        </mc:Fallback>
      </mc:AlternateContent>
    </p:spTree>
    <p:extLst>
      <p:ext uri="{BB962C8B-B14F-4D97-AF65-F5344CB8AC3E}">
        <p14:creationId xmlns:p14="http://schemas.microsoft.com/office/powerpoint/2010/main" val="3049616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5DCB4-EAC9-064F-8DF4-B375C1923940}"/>
              </a:ext>
            </a:extLst>
          </p:cNvPr>
          <p:cNvSpPr>
            <a:spLocks noGrp="1"/>
          </p:cNvSpPr>
          <p:nvPr>
            <p:ph type="title"/>
          </p:nvPr>
        </p:nvSpPr>
        <p:spPr>
          <a:xfrm>
            <a:off x="740748" y="446796"/>
            <a:ext cx="7886700" cy="382544"/>
          </a:xfrm>
        </p:spPr>
        <p:txBody>
          <a:bodyPr>
            <a:noAutofit/>
          </a:bodyPr>
          <a:lstStyle/>
          <a:p>
            <a:r>
              <a:rPr lang="en-US" sz="1800" dirty="0">
                <a:solidFill>
                  <a:srgbClr val="C00000"/>
                </a:solidFill>
                <a:latin typeface="Arial Black" panose="020B0604020202020204" pitchFamily="34" charset="0"/>
                <a:cs typeface="Arial Black" panose="020B0604020202020204" pitchFamily="34" charset="0"/>
              </a:rPr>
              <a:t>Testing/Prototyping CERES Point Spread Function</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DC7999D-89BE-F547-887B-72C16B728586}"/>
                  </a:ext>
                </a:extLst>
              </p:cNvPr>
              <p:cNvSpPr txBox="1"/>
              <p:nvPr/>
            </p:nvSpPr>
            <p:spPr>
              <a:xfrm>
                <a:off x="596007" y="4488188"/>
                <a:ext cx="7570520" cy="1600438"/>
              </a:xfrm>
              <a:prstGeom prst="rect">
                <a:avLst/>
              </a:prstGeom>
              <a:noFill/>
            </p:spPr>
            <p:txBody>
              <a:bodyPr wrap="square" rtlCol="0">
                <a:spAutoFit/>
              </a:bodyPr>
              <a:lstStyle/>
              <a:p>
                <a:pPr marL="285750" indent="-285750">
                  <a:buFont typeface="Wingdings" pitchFamily="2" charset="2"/>
                  <a:buChar char="v"/>
                </a:pPr>
                <a:r>
                  <a:rPr lang="en-US" sz="1400" dirty="0">
                    <a:solidFill>
                      <a:schemeClr val="tx1">
                        <a:lumMod val="75000"/>
                        <a:lumOff val="25000"/>
                      </a:schemeClr>
                    </a:solidFill>
                    <a:latin typeface="Arial Rounded MT Bold" panose="020F0704030504030204" pitchFamily="34" charset="77"/>
                  </a:rPr>
                  <a:t>(left) CERES FOV scanning L-R from 822 km; (right) scanning R-L</a:t>
                </a:r>
              </a:p>
              <a:p>
                <a:pPr marL="285750" indent="-285750">
                  <a:buFont typeface="Wingdings" pitchFamily="2" charset="2"/>
                  <a:buChar char="v"/>
                </a:pPr>
                <a:r>
                  <a:rPr lang="en-US" sz="1400" dirty="0">
                    <a:solidFill>
                      <a:schemeClr val="tx1">
                        <a:lumMod val="75000"/>
                        <a:lumOff val="25000"/>
                      </a:schemeClr>
                    </a:solidFill>
                    <a:latin typeface="Arial Rounded MT Bold" panose="020F0704030504030204" pitchFamily="34" charset="77"/>
                  </a:rPr>
                  <a:t>PSF values mapped into image space of 0.5 km  resolution; spacecraft sub-satellite point at 0, 0 latitude, longitude; CERES scan angle 1.5</a:t>
                </a:r>
                <a14:m>
                  <m:oMath xmlns:m="http://schemas.openxmlformats.org/officeDocument/2006/math">
                    <m:r>
                      <a:rPr lang="en-US" sz="1400" i="1" smtClean="0">
                        <a:solidFill>
                          <a:schemeClr val="tx1">
                            <a:lumMod val="75000"/>
                            <a:lumOff val="25000"/>
                          </a:schemeClr>
                        </a:solidFill>
                        <a:latin typeface="Cambria Math" panose="02040503050406030204" pitchFamily="18" charset="0"/>
                        <a:ea typeface="Cambria Math" panose="02040503050406030204" pitchFamily="18" charset="0"/>
                      </a:rPr>
                      <m:t>°</m:t>
                    </m:r>
                  </m:oMath>
                </a14:m>
                <a:endParaRPr lang="en-US" sz="1400" dirty="0">
                  <a:solidFill>
                    <a:schemeClr val="tx1">
                      <a:lumMod val="75000"/>
                      <a:lumOff val="25000"/>
                    </a:schemeClr>
                  </a:solidFill>
                  <a:latin typeface="Arial Rounded MT Bold" panose="020F0704030504030204" pitchFamily="34" charset="77"/>
                </a:endParaRPr>
              </a:p>
              <a:p>
                <a:pPr marL="285750" indent="-285750">
                  <a:buFont typeface="Wingdings" pitchFamily="2" charset="2"/>
                  <a:buChar char="v"/>
                </a:pPr>
                <a14:m>
                  <m:oMath xmlns:m="http://schemas.openxmlformats.org/officeDocument/2006/math">
                    <m:r>
                      <a:rPr lang="en-US" sz="1400" i="1">
                        <a:solidFill>
                          <a:schemeClr val="tx1">
                            <a:lumMod val="75000"/>
                            <a:lumOff val="25000"/>
                          </a:schemeClr>
                        </a:solidFill>
                        <a:latin typeface="Cambria Math" panose="02040503050406030204" pitchFamily="18" charset="0"/>
                        <a:ea typeface="Cambria Math" panose="02040503050406030204" pitchFamily="18" charset="0"/>
                      </a:rPr>
                      <m:t>𝛿</m:t>
                    </m:r>
                    <m:r>
                      <a:rPr lang="en-US" sz="1400" i="1">
                        <a:solidFill>
                          <a:schemeClr val="tx1">
                            <a:lumMod val="75000"/>
                            <a:lumOff val="25000"/>
                          </a:schemeClr>
                        </a:solidFill>
                        <a:latin typeface="Cambria Math" panose="02040503050406030204" pitchFamily="18" charset="0"/>
                        <a:ea typeface="Cambria Math" panose="02040503050406030204" pitchFamily="18" charset="0"/>
                      </a:rPr>
                      <m:t>, </m:t>
                    </m:r>
                    <m:r>
                      <a:rPr lang="en-US" sz="1400" i="1">
                        <a:solidFill>
                          <a:schemeClr val="tx1">
                            <a:lumMod val="75000"/>
                            <a:lumOff val="25000"/>
                          </a:schemeClr>
                        </a:solidFill>
                        <a:latin typeface="Cambria Math" panose="02040503050406030204" pitchFamily="18" charset="0"/>
                        <a:ea typeface="Cambria Math" panose="02040503050406030204" pitchFamily="18" charset="0"/>
                      </a:rPr>
                      <m:t>𝛽</m:t>
                    </m:r>
                  </m:oMath>
                </a14:m>
                <a:r>
                  <a:rPr lang="en-US" sz="1400" dirty="0">
                    <a:solidFill>
                      <a:schemeClr val="tx1">
                        <a:lumMod val="75000"/>
                        <a:lumOff val="25000"/>
                      </a:schemeClr>
                    </a:solidFill>
                    <a:latin typeface="Arial Rounded MT Bold" panose="020F0704030504030204" pitchFamily="34" charset="77"/>
                  </a:rPr>
                  <a:t> coordinate system flips when CERES cone angle rate changes sign</a:t>
                </a:r>
              </a:p>
              <a:p>
                <a:pPr marL="285750" indent="-285750">
                  <a:buFont typeface="Wingdings" pitchFamily="2" charset="2"/>
                  <a:buChar char="v"/>
                </a:pPr>
                <a:r>
                  <a:rPr lang="en-US" sz="1400" dirty="0">
                    <a:solidFill>
                      <a:schemeClr val="tx1">
                        <a:lumMod val="75000"/>
                        <a:lumOff val="25000"/>
                      </a:schemeClr>
                    </a:solidFill>
                    <a:latin typeface="Arial Rounded MT Bold" panose="020F0704030504030204" pitchFamily="34" charset="77"/>
                  </a:rPr>
                  <a:t>PSF tail indicates (-) scan direction</a:t>
                </a:r>
              </a:p>
              <a:p>
                <a:pPr marL="285750" indent="-285750">
                  <a:buFont typeface="Wingdings" pitchFamily="2" charset="2"/>
                  <a:buChar char="v"/>
                </a:pPr>
                <a:r>
                  <a:rPr lang="en-US" sz="1400" dirty="0">
                    <a:solidFill>
                      <a:schemeClr val="tx1">
                        <a:lumMod val="75000"/>
                        <a:lumOff val="25000"/>
                      </a:schemeClr>
                    </a:solidFill>
                    <a:latin typeface="Arial Rounded MT Bold" panose="020F0704030504030204" pitchFamily="34" charset="77"/>
                  </a:rPr>
                  <a:t>CERES FOV size at 99% energy </a:t>
                </a:r>
                <a:r>
                  <a:rPr lang="en-US" sz="1400" dirty="0">
                    <a:solidFill>
                      <a:srgbClr val="C00000"/>
                    </a:solidFill>
                    <a:latin typeface="Arial Rounded MT Bold" panose="020F0704030504030204" pitchFamily="34" charset="77"/>
                  </a:rPr>
                  <a:t>~38.5 km x 62 km for 1.5</a:t>
                </a:r>
                <a14:m>
                  <m:oMath xmlns:m="http://schemas.openxmlformats.org/officeDocument/2006/math">
                    <m:r>
                      <a:rPr lang="en-US" sz="1400" i="1">
                        <a:solidFill>
                          <a:srgbClr val="C00000"/>
                        </a:solidFill>
                        <a:latin typeface="Cambria Math" panose="02040503050406030204" pitchFamily="18" charset="0"/>
                        <a:ea typeface="Cambria Math" panose="02040503050406030204" pitchFamily="18" charset="0"/>
                      </a:rPr>
                      <m:t>° </m:t>
                    </m:r>
                  </m:oMath>
                </a14:m>
                <a:r>
                  <a:rPr lang="en-US" sz="1400" dirty="0">
                    <a:solidFill>
                      <a:srgbClr val="C00000"/>
                    </a:solidFill>
                    <a:latin typeface="Arial Rounded MT Bold" panose="020F0704030504030204" pitchFamily="34" charset="77"/>
                  </a:rPr>
                  <a:t>scan angle (simulated)</a:t>
                </a:r>
                <a:endParaRPr lang="en-US" sz="1400" dirty="0">
                  <a:solidFill>
                    <a:schemeClr val="tx1">
                      <a:lumMod val="75000"/>
                      <a:lumOff val="25000"/>
                    </a:schemeClr>
                  </a:solidFill>
                  <a:latin typeface="Arial Rounded MT Bold" panose="020F0704030504030204" pitchFamily="34" charset="77"/>
                </a:endParaRPr>
              </a:p>
              <a:p>
                <a:r>
                  <a:rPr lang="en-US" sz="1400" dirty="0">
                    <a:solidFill>
                      <a:schemeClr val="tx1">
                        <a:lumMod val="75000"/>
                        <a:lumOff val="25000"/>
                      </a:schemeClr>
                    </a:solidFill>
                    <a:latin typeface="Arial Rounded MT Bold" panose="020F0704030504030204" pitchFamily="34" charset="77"/>
                  </a:rPr>
                  <a:t>      75 km x 256 km for 55.5</a:t>
                </a:r>
                <a14:m>
                  <m:oMath xmlns:m="http://schemas.openxmlformats.org/officeDocument/2006/math">
                    <m:r>
                      <a:rPr lang="en-US" sz="1400" i="1">
                        <a:solidFill>
                          <a:schemeClr val="tx1">
                            <a:lumMod val="75000"/>
                            <a:lumOff val="25000"/>
                          </a:schemeClr>
                        </a:solidFill>
                        <a:latin typeface="Cambria Math" panose="02040503050406030204" pitchFamily="18" charset="0"/>
                        <a:ea typeface="Cambria Math" panose="02040503050406030204" pitchFamily="18" charset="0"/>
                      </a:rPr>
                      <m:t>° </m:t>
                    </m:r>
                  </m:oMath>
                </a14:m>
                <a:r>
                  <a:rPr lang="en-US" sz="1400" dirty="0">
                    <a:solidFill>
                      <a:schemeClr val="tx1">
                        <a:lumMod val="75000"/>
                        <a:lumOff val="25000"/>
                      </a:schemeClr>
                    </a:solidFill>
                    <a:latin typeface="Arial Rounded MT Bold" panose="020F0704030504030204" pitchFamily="34" charset="77"/>
                  </a:rPr>
                  <a:t>scan angle</a:t>
                </a:r>
              </a:p>
            </p:txBody>
          </p:sp>
        </mc:Choice>
        <mc:Fallback xmlns="">
          <p:sp>
            <p:nvSpPr>
              <p:cNvPr id="8" name="TextBox 7">
                <a:extLst>
                  <a:ext uri="{FF2B5EF4-FFF2-40B4-BE49-F238E27FC236}">
                    <a16:creationId xmlns:a16="http://schemas.microsoft.com/office/drawing/2014/main" id="{0DC7999D-89BE-F547-887B-72C16B728586}"/>
                  </a:ext>
                </a:extLst>
              </p:cNvPr>
              <p:cNvSpPr txBox="1">
                <a:spLocks noRot="1" noChangeAspect="1" noMove="1" noResize="1" noEditPoints="1" noAdjustHandles="1" noChangeArrowheads="1" noChangeShapeType="1" noTextEdit="1"/>
              </p:cNvSpPr>
              <p:nvPr/>
            </p:nvSpPr>
            <p:spPr>
              <a:xfrm>
                <a:off x="596007" y="4488188"/>
                <a:ext cx="7570520" cy="1600438"/>
              </a:xfrm>
              <a:prstGeom prst="rect">
                <a:avLst/>
              </a:prstGeom>
              <a:blipFill>
                <a:blip r:embed="rId2"/>
                <a:stretch>
                  <a:fillRect b="-31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6A2B642-1083-5545-9D64-3DB98B9BC41F}"/>
                  </a:ext>
                </a:extLst>
              </p:cNvPr>
              <p:cNvSpPr txBox="1"/>
              <p:nvPr/>
            </p:nvSpPr>
            <p:spPr>
              <a:xfrm>
                <a:off x="4230585" y="3088327"/>
                <a:ext cx="150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3" name="TextBox 2">
                <a:extLst>
                  <a:ext uri="{FF2B5EF4-FFF2-40B4-BE49-F238E27FC236}">
                    <a16:creationId xmlns:a16="http://schemas.microsoft.com/office/drawing/2014/main" id="{E6A2B642-1083-5545-9D64-3DB98B9BC41F}"/>
                  </a:ext>
                </a:extLst>
              </p:cNvPr>
              <p:cNvSpPr txBox="1">
                <a:spLocks noRot="1" noChangeAspect="1" noMove="1" noResize="1" noEditPoints="1" noAdjustHandles="1" noChangeArrowheads="1" noChangeShapeType="1" noTextEdit="1"/>
              </p:cNvSpPr>
              <p:nvPr/>
            </p:nvSpPr>
            <p:spPr>
              <a:xfrm>
                <a:off x="4230585" y="3088327"/>
                <a:ext cx="150682" cy="276999"/>
              </a:xfrm>
              <a:prstGeom prst="rect">
                <a:avLst/>
              </a:prstGeom>
              <a:blipFill>
                <a:blip r:embed="rId3"/>
                <a:stretch>
                  <a:fillRect l="-23077" r="-23077" b="-8696"/>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D2238252-0282-004F-8E19-F0947CE3DF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1949" y="961684"/>
            <a:ext cx="4459903" cy="3000299"/>
          </a:xfrm>
          <a:prstGeom prst="rect">
            <a:avLst/>
          </a:prstGeom>
        </p:spPr>
      </p:pic>
      <p:pic>
        <p:nvPicPr>
          <p:cNvPr id="12" name="Picture 11">
            <a:extLst>
              <a:ext uri="{FF2B5EF4-FFF2-40B4-BE49-F238E27FC236}">
                <a16:creationId xmlns:a16="http://schemas.microsoft.com/office/drawing/2014/main" id="{858C6B47-C668-CC4D-82C9-A2DBCCC441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154" y="998549"/>
            <a:ext cx="4459904" cy="3000299"/>
          </a:xfrm>
          <a:prstGeom prst="rect">
            <a:avLst/>
          </a:prstGeom>
        </p:spPr>
      </p:pic>
    </p:spTree>
    <p:extLst>
      <p:ext uri="{BB962C8B-B14F-4D97-AF65-F5344CB8AC3E}">
        <p14:creationId xmlns:p14="http://schemas.microsoft.com/office/powerpoint/2010/main" val="351798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5DCB4-EAC9-064F-8DF4-B375C1923940}"/>
              </a:ext>
            </a:extLst>
          </p:cNvPr>
          <p:cNvSpPr>
            <a:spLocks noGrp="1"/>
          </p:cNvSpPr>
          <p:nvPr>
            <p:ph type="title"/>
          </p:nvPr>
        </p:nvSpPr>
        <p:spPr>
          <a:xfrm>
            <a:off x="3389376" y="2628586"/>
            <a:ext cx="2321107" cy="578439"/>
          </a:xfrm>
        </p:spPr>
        <p:txBody>
          <a:bodyPr>
            <a:noAutofit/>
          </a:bodyPr>
          <a:lstStyle/>
          <a:p>
            <a:pPr algn="ctr"/>
            <a:r>
              <a:rPr lang="en-US" b="0" dirty="0">
                <a:solidFill>
                  <a:srgbClr val="C00000"/>
                </a:solidFill>
                <a:latin typeface="Arial Black" panose="020B0604020202020204" pitchFamily="34" charset="0"/>
                <a:cs typeface="Arial Black" panose="020B0604020202020204" pitchFamily="34" charset="0"/>
              </a:rPr>
              <a:t>Questions ?</a:t>
            </a:r>
          </a:p>
        </p:txBody>
      </p:sp>
    </p:spTree>
    <p:extLst>
      <p:ext uri="{BB962C8B-B14F-4D97-AF65-F5344CB8AC3E}">
        <p14:creationId xmlns:p14="http://schemas.microsoft.com/office/powerpoint/2010/main" val="2727827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p:cNvSpPr txBox="1">
            <a:spLocks/>
          </p:cNvSpPr>
          <p:nvPr/>
        </p:nvSpPr>
        <p:spPr>
          <a:xfrm>
            <a:off x="696905" y="441880"/>
            <a:ext cx="6678613" cy="359399"/>
          </a:xfrm>
          <a:prstGeom prst="rect">
            <a:avLst/>
          </a:prstGeom>
        </p:spPr>
        <p:txBody>
          <a:bodyPr vert="horz"/>
          <a:lstStyle>
            <a:lvl1pPr algn="r" rtl="0" fontAlgn="base">
              <a:spcBef>
                <a:spcPct val="0"/>
              </a:spcBef>
              <a:spcAft>
                <a:spcPct val="0"/>
              </a:spcAft>
              <a:defRPr sz="2600" b="1">
                <a:solidFill>
                  <a:srgbClr val="000000"/>
                </a:solidFill>
                <a:latin typeface="+mn-lt"/>
                <a:ea typeface="+mj-ea"/>
                <a:cs typeface="+mj-cs"/>
              </a:defRPr>
            </a:lvl1pPr>
            <a:lvl2pPr algn="ctr" rtl="0" fontAlgn="base">
              <a:spcBef>
                <a:spcPct val="0"/>
              </a:spcBef>
              <a:spcAft>
                <a:spcPct val="0"/>
              </a:spcAft>
              <a:defRPr sz="2600" b="1">
                <a:solidFill>
                  <a:srgbClr val="0033CC"/>
                </a:solidFill>
                <a:latin typeface="Times New Roman" pitchFamily="-108" charset="0"/>
              </a:defRPr>
            </a:lvl2pPr>
            <a:lvl3pPr algn="ctr" rtl="0" fontAlgn="base">
              <a:spcBef>
                <a:spcPct val="0"/>
              </a:spcBef>
              <a:spcAft>
                <a:spcPct val="0"/>
              </a:spcAft>
              <a:defRPr sz="2600" b="1">
                <a:solidFill>
                  <a:srgbClr val="0033CC"/>
                </a:solidFill>
                <a:latin typeface="Times New Roman" pitchFamily="-108" charset="0"/>
              </a:defRPr>
            </a:lvl3pPr>
            <a:lvl4pPr algn="ctr" rtl="0" fontAlgn="base">
              <a:spcBef>
                <a:spcPct val="0"/>
              </a:spcBef>
              <a:spcAft>
                <a:spcPct val="0"/>
              </a:spcAft>
              <a:defRPr sz="2600" b="1">
                <a:solidFill>
                  <a:srgbClr val="0033CC"/>
                </a:solidFill>
                <a:latin typeface="Times New Roman" pitchFamily="-108" charset="0"/>
              </a:defRPr>
            </a:lvl4pPr>
            <a:lvl5pPr algn="ctr" rtl="0" fontAlgn="base">
              <a:spcBef>
                <a:spcPct val="0"/>
              </a:spcBef>
              <a:spcAft>
                <a:spcPct val="0"/>
              </a:spcAft>
              <a:defRPr sz="2600" b="1">
                <a:solidFill>
                  <a:srgbClr val="0033CC"/>
                </a:solidFill>
                <a:latin typeface="Times New Roman" pitchFamily="-108" charset="0"/>
              </a:defRPr>
            </a:lvl5pPr>
            <a:lvl6pPr marL="457200" algn="ctr" rtl="0" fontAlgn="base">
              <a:spcBef>
                <a:spcPct val="0"/>
              </a:spcBef>
              <a:spcAft>
                <a:spcPct val="0"/>
              </a:spcAft>
              <a:defRPr sz="2600" b="1">
                <a:solidFill>
                  <a:srgbClr val="0033CC"/>
                </a:solidFill>
                <a:latin typeface="Times New Roman" pitchFamily="-108" charset="0"/>
              </a:defRPr>
            </a:lvl6pPr>
            <a:lvl7pPr marL="914400" algn="ctr" rtl="0" fontAlgn="base">
              <a:spcBef>
                <a:spcPct val="0"/>
              </a:spcBef>
              <a:spcAft>
                <a:spcPct val="0"/>
              </a:spcAft>
              <a:defRPr sz="2600" b="1">
                <a:solidFill>
                  <a:srgbClr val="0033CC"/>
                </a:solidFill>
                <a:latin typeface="Times New Roman" pitchFamily="-108" charset="0"/>
              </a:defRPr>
            </a:lvl7pPr>
            <a:lvl8pPr marL="1371600" algn="ctr" rtl="0" fontAlgn="base">
              <a:spcBef>
                <a:spcPct val="0"/>
              </a:spcBef>
              <a:spcAft>
                <a:spcPct val="0"/>
              </a:spcAft>
              <a:defRPr sz="2600" b="1">
                <a:solidFill>
                  <a:srgbClr val="0033CC"/>
                </a:solidFill>
                <a:latin typeface="Times New Roman" pitchFamily="-108" charset="0"/>
              </a:defRPr>
            </a:lvl8pPr>
            <a:lvl9pPr marL="1828800" algn="ctr" rtl="0" fontAlgn="base">
              <a:spcBef>
                <a:spcPct val="0"/>
              </a:spcBef>
              <a:spcAft>
                <a:spcPct val="0"/>
              </a:spcAft>
              <a:defRPr sz="2600" b="1">
                <a:solidFill>
                  <a:srgbClr val="0033CC"/>
                </a:solidFill>
                <a:latin typeface="Times New Roman" pitchFamily="-108" charset="0"/>
              </a:defRPr>
            </a:lvl9pPr>
          </a:lstStyle>
          <a:p>
            <a:pPr algn="l"/>
            <a:r>
              <a:rPr lang="en-US" altLang="en-US" sz="2000" b="0" kern="0" dirty="0">
                <a:solidFill>
                  <a:srgbClr val="C00000"/>
                </a:solidFill>
                <a:latin typeface="Arial Black" charset="0"/>
                <a:ea typeface="Arial Black" charset="0"/>
                <a:cs typeface="Arial Black" charset="0"/>
              </a:rPr>
              <a:t>Current Focus on the CPF/CERES Algorithms</a:t>
            </a:r>
          </a:p>
        </p:txBody>
      </p:sp>
      <p:pic>
        <p:nvPicPr>
          <p:cNvPr id="3" name="Picture 2">
            <a:extLst>
              <a:ext uri="{FF2B5EF4-FFF2-40B4-BE49-F238E27FC236}">
                <a16:creationId xmlns:a16="http://schemas.microsoft.com/office/drawing/2014/main" id="{DAE47DAE-6154-D340-ABDC-BA4EC8FA2980}"/>
              </a:ext>
            </a:extLst>
          </p:cNvPr>
          <p:cNvPicPr>
            <a:picLocks noChangeAspect="1"/>
          </p:cNvPicPr>
          <p:nvPr/>
        </p:nvPicPr>
        <p:blipFill>
          <a:blip r:embed="rId2"/>
          <a:stretch>
            <a:fillRect/>
          </a:stretch>
        </p:blipFill>
        <p:spPr>
          <a:xfrm>
            <a:off x="2027999" y="1524895"/>
            <a:ext cx="5219700" cy="4622800"/>
          </a:xfrm>
          <a:prstGeom prst="rect">
            <a:avLst/>
          </a:prstGeom>
        </p:spPr>
      </p:pic>
      <p:sp>
        <p:nvSpPr>
          <p:cNvPr id="4" name="Rectangle 3">
            <a:extLst>
              <a:ext uri="{FF2B5EF4-FFF2-40B4-BE49-F238E27FC236}">
                <a16:creationId xmlns:a16="http://schemas.microsoft.com/office/drawing/2014/main" id="{7496AFA4-AE2F-E642-B696-4E8B17526A79}"/>
              </a:ext>
            </a:extLst>
          </p:cNvPr>
          <p:cNvSpPr/>
          <p:nvPr/>
        </p:nvSpPr>
        <p:spPr>
          <a:xfrm>
            <a:off x="1936954" y="1366684"/>
            <a:ext cx="2094271" cy="3309011"/>
          </a:xfrm>
          <a:prstGeom prst="rect">
            <a:avLst/>
          </a:prstGeom>
          <a:noFill/>
          <a:ln w="158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6D9AC9-96C0-3F4E-8D44-65A8F6A6A4BD}"/>
              </a:ext>
            </a:extLst>
          </p:cNvPr>
          <p:cNvSpPr/>
          <p:nvPr/>
        </p:nvSpPr>
        <p:spPr>
          <a:xfrm>
            <a:off x="4070553" y="1366684"/>
            <a:ext cx="3177146" cy="4896463"/>
          </a:xfrm>
          <a:prstGeom prst="rect">
            <a:avLst/>
          </a:prstGeom>
          <a:noFill/>
          <a:ln w="15875">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02661A9-A318-0843-A8D9-3DE3B92A1C17}"/>
              </a:ext>
            </a:extLst>
          </p:cNvPr>
          <p:cNvSpPr txBox="1"/>
          <p:nvPr/>
        </p:nvSpPr>
        <p:spPr>
          <a:xfrm>
            <a:off x="6083085" y="1089685"/>
            <a:ext cx="1164614" cy="276999"/>
          </a:xfrm>
          <a:prstGeom prst="rect">
            <a:avLst/>
          </a:prstGeom>
          <a:noFill/>
        </p:spPr>
        <p:txBody>
          <a:bodyPr wrap="none" rtlCol="0">
            <a:spAutoFit/>
          </a:bodyPr>
          <a:lstStyle/>
          <a:p>
            <a:r>
              <a:rPr lang="en-US" sz="1200" dirty="0">
                <a:solidFill>
                  <a:srgbClr val="0070C0"/>
                </a:solidFill>
                <a:latin typeface="Arial Rounded MT Bold" panose="020F0704030504030204" pitchFamily="34" charset="77"/>
              </a:rPr>
              <a:t>Development</a:t>
            </a:r>
          </a:p>
        </p:txBody>
      </p:sp>
      <p:sp>
        <p:nvSpPr>
          <p:cNvPr id="8" name="TextBox 7">
            <a:extLst>
              <a:ext uri="{FF2B5EF4-FFF2-40B4-BE49-F238E27FC236}">
                <a16:creationId xmlns:a16="http://schemas.microsoft.com/office/drawing/2014/main" id="{973F7CA3-9FAE-7D4D-940F-4AF5D41E75D6}"/>
              </a:ext>
            </a:extLst>
          </p:cNvPr>
          <p:cNvSpPr txBox="1"/>
          <p:nvPr/>
        </p:nvSpPr>
        <p:spPr>
          <a:xfrm>
            <a:off x="1879793" y="1118334"/>
            <a:ext cx="1342996" cy="276999"/>
          </a:xfrm>
          <a:prstGeom prst="rect">
            <a:avLst/>
          </a:prstGeom>
          <a:noFill/>
        </p:spPr>
        <p:txBody>
          <a:bodyPr wrap="none" rtlCol="0">
            <a:spAutoFit/>
          </a:bodyPr>
          <a:lstStyle/>
          <a:p>
            <a:r>
              <a:rPr lang="en-US" sz="1200" dirty="0">
                <a:solidFill>
                  <a:srgbClr val="00B050"/>
                </a:solidFill>
                <a:latin typeface="Arial Rounded MT Bold" panose="020F0704030504030204" pitchFamily="34" charset="77"/>
              </a:rPr>
              <a:t>Implementation</a:t>
            </a:r>
          </a:p>
        </p:txBody>
      </p:sp>
      <p:sp>
        <p:nvSpPr>
          <p:cNvPr id="9" name="Rectangle 8">
            <a:extLst>
              <a:ext uri="{FF2B5EF4-FFF2-40B4-BE49-F238E27FC236}">
                <a16:creationId xmlns:a16="http://schemas.microsoft.com/office/drawing/2014/main" id="{D9531123-89F7-B84C-A1AF-40BFB23B1BBF}"/>
              </a:ext>
            </a:extLst>
          </p:cNvPr>
          <p:cNvSpPr/>
          <p:nvPr/>
        </p:nvSpPr>
        <p:spPr>
          <a:xfrm>
            <a:off x="5544356" y="1496246"/>
            <a:ext cx="2006818" cy="1620580"/>
          </a:xfrm>
          <a:prstGeom prst="rect">
            <a:avLst/>
          </a:prstGeom>
          <a:noFill/>
          <a:ln w="22225">
            <a:solidFill>
              <a:srgbClr val="C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6D58F3B-4B38-BE44-BAAF-F21B66997AB1}"/>
              </a:ext>
            </a:extLst>
          </p:cNvPr>
          <p:cNvSpPr txBox="1"/>
          <p:nvPr/>
        </p:nvSpPr>
        <p:spPr>
          <a:xfrm>
            <a:off x="7558212" y="2007329"/>
            <a:ext cx="1489447" cy="1015663"/>
          </a:xfrm>
          <a:prstGeom prst="rect">
            <a:avLst/>
          </a:prstGeom>
          <a:noFill/>
        </p:spPr>
        <p:txBody>
          <a:bodyPr wrap="none" rtlCol="0">
            <a:spAutoFit/>
          </a:bodyPr>
          <a:lstStyle/>
          <a:p>
            <a:r>
              <a:rPr lang="en-US" sz="1200" dirty="0">
                <a:solidFill>
                  <a:srgbClr val="C00000"/>
                </a:solidFill>
                <a:latin typeface="Arial Rounded MT Bold" panose="020F0704030504030204" pitchFamily="34" charset="77"/>
              </a:rPr>
              <a:t>Need to be done </a:t>
            </a:r>
          </a:p>
          <a:p>
            <a:r>
              <a:rPr lang="en-US" sz="1200" dirty="0">
                <a:solidFill>
                  <a:srgbClr val="C00000"/>
                </a:solidFill>
                <a:latin typeface="Arial Rounded MT Bold" panose="020F0704030504030204" pitchFamily="34" charset="77"/>
              </a:rPr>
              <a:t>By proxy (MODIS)</a:t>
            </a:r>
          </a:p>
          <a:p>
            <a:r>
              <a:rPr lang="en-US" sz="1200" dirty="0">
                <a:solidFill>
                  <a:srgbClr val="C00000"/>
                </a:solidFill>
                <a:latin typeface="Arial Rounded MT Bold" panose="020F0704030504030204" pitchFamily="34" charset="77"/>
              </a:rPr>
              <a:t>No VIIRS Level-2 </a:t>
            </a:r>
          </a:p>
          <a:p>
            <a:r>
              <a:rPr lang="en-US" sz="1200" dirty="0">
                <a:solidFill>
                  <a:srgbClr val="C00000"/>
                </a:solidFill>
                <a:latin typeface="Arial Rounded MT Bold" panose="020F0704030504030204" pitchFamily="34" charset="77"/>
              </a:rPr>
              <a:t>data products </a:t>
            </a:r>
          </a:p>
          <a:p>
            <a:r>
              <a:rPr lang="en-US" sz="1200" dirty="0">
                <a:solidFill>
                  <a:srgbClr val="C00000"/>
                </a:solidFill>
                <a:latin typeface="Arial Rounded MT Bold" panose="020F0704030504030204" pitchFamily="34" charset="77"/>
              </a:rPr>
              <a:t>available yet</a:t>
            </a:r>
          </a:p>
        </p:txBody>
      </p:sp>
      <p:sp>
        <p:nvSpPr>
          <p:cNvPr id="11" name="Rectangle 10">
            <a:extLst>
              <a:ext uri="{FF2B5EF4-FFF2-40B4-BE49-F238E27FC236}">
                <a16:creationId xmlns:a16="http://schemas.microsoft.com/office/drawing/2014/main" id="{17A91AB1-1D9A-724B-80CF-9F905F48DC6D}"/>
              </a:ext>
            </a:extLst>
          </p:cNvPr>
          <p:cNvSpPr/>
          <p:nvPr/>
        </p:nvSpPr>
        <p:spPr>
          <a:xfrm>
            <a:off x="1936954" y="4704344"/>
            <a:ext cx="2109076" cy="1558803"/>
          </a:xfrm>
          <a:prstGeom prst="rect">
            <a:avLst/>
          </a:prstGeom>
          <a:noFill/>
          <a:ln w="15875">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294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p:cNvSpPr txBox="1">
            <a:spLocks/>
          </p:cNvSpPr>
          <p:nvPr/>
        </p:nvSpPr>
        <p:spPr>
          <a:xfrm>
            <a:off x="696905" y="441880"/>
            <a:ext cx="6678613" cy="359399"/>
          </a:xfrm>
          <a:prstGeom prst="rect">
            <a:avLst/>
          </a:prstGeom>
        </p:spPr>
        <p:txBody>
          <a:bodyPr vert="horz"/>
          <a:lstStyle>
            <a:lvl1pPr algn="r" rtl="0" fontAlgn="base">
              <a:spcBef>
                <a:spcPct val="0"/>
              </a:spcBef>
              <a:spcAft>
                <a:spcPct val="0"/>
              </a:spcAft>
              <a:defRPr sz="2600" b="1">
                <a:solidFill>
                  <a:srgbClr val="000000"/>
                </a:solidFill>
                <a:latin typeface="+mn-lt"/>
                <a:ea typeface="+mj-ea"/>
                <a:cs typeface="+mj-cs"/>
              </a:defRPr>
            </a:lvl1pPr>
            <a:lvl2pPr algn="ctr" rtl="0" fontAlgn="base">
              <a:spcBef>
                <a:spcPct val="0"/>
              </a:spcBef>
              <a:spcAft>
                <a:spcPct val="0"/>
              </a:spcAft>
              <a:defRPr sz="2600" b="1">
                <a:solidFill>
                  <a:srgbClr val="0033CC"/>
                </a:solidFill>
                <a:latin typeface="Times New Roman" pitchFamily="-108" charset="0"/>
              </a:defRPr>
            </a:lvl2pPr>
            <a:lvl3pPr algn="ctr" rtl="0" fontAlgn="base">
              <a:spcBef>
                <a:spcPct val="0"/>
              </a:spcBef>
              <a:spcAft>
                <a:spcPct val="0"/>
              </a:spcAft>
              <a:defRPr sz="2600" b="1">
                <a:solidFill>
                  <a:srgbClr val="0033CC"/>
                </a:solidFill>
                <a:latin typeface="Times New Roman" pitchFamily="-108" charset="0"/>
              </a:defRPr>
            </a:lvl3pPr>
            <a:lvl4pPr algn="ctr" rtl="0" fontAlgn="base">
              <a:spcBef>
                <a:spcPct val="0"/>
              </a:spcBef>
              <a:spcAft>
                <a:spcPct val="0"/>
              </a:spcAft>
              <a:defRPr sz="2600" b="1">
                <a:solidFill>
                  <a:srgbClr val="0033CC"/>
                </a:solidFill>
                <a:latin typeface="Times New Roman" pitchFamily="-108" charset="0"/>
              </a:defRPr>
            </a:lvl4pPr>
            <a:lvl5pPr algn="ctr" rtl="0" fontAlgn="base">
              <a:spcBef>
                <a:spcPct val="0"/>
              </a:spcBef>
              <a:spcAft>
                <a:spcPct val="0"/>
              </a:spcAft>
              <a:defRPr sz="2600" b="1">
                <a:solidFill>
                  <a:srgbClr val="0033CC"/>
                </a:solidFill>
                <a:latin typeface="Times New Roman" pitchFamily="-108" charset="0"/>
              </a:defRPr>
            </a:lvl5pPr>
            <a:lvl6pPr marL="457200" algn="ctr" rtl="0" fontAlgn="base">
              <a:spcBef>
                <a:spcPct val="0"/>
              </a:spcBef>
              <a:spcAft>
                <a:spcPct val="0"/>
              </a:spcAft>
              <a:defRPr sz="2600" b="1">
                <a:solidFill>
                  <a:srgbClr val="0033CC"/>
                </a:solidFill>
                <a:latin typeface="Times New Roman" pitchFamily="-108" charset="0"/>
              </a:defRPr>
            </a:lvl6pPr>
            <a:lvl7pPr marL="914400" algn="ctr" rtl="0" fontAlgn="base">
              <a:spcBef>
                <a:spcPct val="0"/>
              </a:spcBef>
              <a:spcAft>
                <a:spcPct val="0"/>
              </a:spcAft>
              <a:defRPr sz="2600" b="1">
                <a:solidFill>
                  <a:srgbClr val="0033CC"/>
                </a:solidFill>
                <a:latin typeface="Times New Roman" pitchFamily="-108" charset="0"/>
              </a:defRPr>
            </a:lvl7pPr>
            <a:lvl8pPr marL="1371600" algn="ctr" rtl="0" fontAlgn="base">
              <a:spcBef>
                <a:spcPct val="0"/>
              </a:spcBef>
              <a:spcAft>
                <a:spcPct val="0"/>
              </a:spcAft>
              <a:defRPr sz="2600" b="1">
                <a:solidFill>
                  <a:srgbClr val="0033CC"/>
                </a:solidFill>
                <a:latin typeface="Times New Roman" pitchFamily="-108" charset="0"/>
              </a:defRPr>
            </a:lvl8pPr>
            <a:lvl9pPr marL="1828800" algn="ctr" rtl="0" fontAlgn="base">
              <a:spcBef>
                <a:spcPct val="0"/>
              </a:spcBef>
              <a:spcAft>
                <a:spcPct val="0"/>
              </a:spcAft>
              <a:defRPr sz="2600" b="1">
                <a:solidFill>
                  <a:srgbClr val="0033CC"/>
                </a:solidFill>
                <a:latin typeface="Times New Roman" pitchFamily="-108" charset="0"/>
              </a:defRPr>
            </a:lvl9pPr>
          </a:lstStyle>
          <a:p>
            <a:pPr algn="l"/>
            <a:r>
              <a:rPr lang="en-US" altLang="en-US" sz="2000" b="0" kern="0" dirty="0">
                <a:solidFill>
                  <a:srgbClr val="C00000"/>
                </a:solidFill>
                <a:latin typeface="Arial Black" charset="0"/>
                <a:ea typeface="Arial Black" charset="0"/>
                <a:cs typeface="Arial Black" charset="0"/>
              </a:rPr>
              <a:t>Focus on the CPF/CERES Algorithms</a:t>
            </a:r>
          </a:p>
        </p:txBody>
      </p:sp>
      <p:sp>
        <p:nvSpPr>
          <p:cNvPr id="11" name="Rectangle 10">
            <a:extLst>
              <a:ext uri="{FF2B5EF4-FFF2-40B4-BE49-F238E27FC236}">
                <a16:creationId xmlns:a16="http://schemas.microsoft.com/office/drawing/2014/main" id="{41587556-5D57-B24B-818E-0EE5E2691311}"/>
              </a:ext>
            </a:extLst>
          </p:cNvPr>
          <p:cNvSpPr/>
          <p:nvPr/>
        </p:nvSpPr>
        <p:spPr>
          <a:xfrm>
            <a:off x="696905" y="1326937"/>
            <a:ext cx="7578555" cy="4708981"/>
          </a:xfrm>
          <a:prstGeom prst="rect">
            <a:avLst/>
          </a:prstGeom>
        </p:spPr>
        <p:txBody>
          <a:bodyPr wrap="square">
            <a:spAutoFit/>
          </a:bodyPr>
          <a:lstStyle/>
          <a:p>
            <a:pPr marL="171450" indent="-171450" fontAlgn="auto">
              <a:spcBef>
                <a:spcPts val="0"/>
              </a:spcBef>
              <a:spcAft>
                <a:spcPts val="0"/>
              </a:spcAft>
              <a:buFont typeface="Wingdings" pitchFamily="2" charset="2"/>
              <a:buChar char="v"/>
              <a:defRPr/>
            </a:pPr>
            <a:r>
              <a:rPr lang="en-US" dirty="0">
                <a:solidFill>
                  <a:schemeClr val="tx1">
                    <a:lumMod val="75000"/>
                    <a:lumOff val="25000"/>
                  </a:schemeClr>
                </a:solidFill>
                <a:latin typeface="Arial Rounded MT Bold" charset="0"/>
                <a:ea typeface="Arial Rounded MT Bold" charset="0"/>
                <a:cs typeface="Arial Rounded MT Bold" charset="0"/>
              </a:rPr>
              <a:t>  CERES Point Spread Function</a:t>
            </a:r>
          </a:p>
          <a:p>
            <a:pPr marL="171450" indent="-171450" fontAlgn="auto">
              <a:spcBef>
                <a:spcPts val="0"/>
              </a:spcBef>
              <a:spcAft>
                <a:spcPts val="0"/>
              </a:spcAft>
              <a:buFont typeface="Wingdings" pitchFamily="2" charset="2"/>
              <a:buChar char="v"/>
              <a:defRPr/>
            </a:pPr>
            <a:endParaRPr lang="en-US" dirty="0">
              <a:solidFill>
                <a:schemeClr val="tx1">
                  <a:lumMod val="75000"/>
                  <a:lumOff val="25000"/>
                </a:schemeClr>
              </a:solidFill>
              <a:latin typeface="Arial Rounded MT Bold" charset="0"/>
              <a:ea typeface="Arial Rounded MT Bold" charset="0"/>
              <a:cs typeface="Arial Rounded MT Bold" charset="0"/>
            </a:endParaRPr>
          </a:p>
          <a:p>
            <a:pPr marL="171450" indent="-171450" fontAlgn="auto">
              <a:spcBef>
                <a:spcPts val="0"/>
              </a:spcBef>
              <a:spcAft>
                <a:spcPts val="0"/>
              </a:spcAft>
              <a:buFont typeface="Wingdings" pitchFamily="2" charset="2"/>
              <a:buChar char="v"/>
              <a:defRPr/>
            </a:pPr>
            <a:r>
              <a:rPr lang="en-US" dirty="0">
                <a:solidFill>
                  <a:schemeClr val="tx1">
                    <a:lumMod val="75000"/>
                    <a:lumOff val="25000"/>
                  </a:schemeClr>
                </a:solidFill>
                <a:latin typeface="Arial Rounded MT Bold" charset="0"/>
                <a:ea typeface="Arial Rounded MT Bold" charset="0"/>
                <a:cs typeface="Arial Rounded MT Bold" charset="0"/>
              </a:rPr>
              <a:t>  CERES PSF uncertainties, study by scene type</a:t>
            </a:r>
          </a:p>
          <a:p>
            <a:pPr marL="171450" indent="-171450" fontAlgn="auto">
              <a:spcBef>
                <a:spcPts val="0"/>
              </a:spcBef>
              <a:spcAft>
                <a:spcPts val="0"/>
              </a:spcAft>
              <a:buFont typeface="Wingdings" pitchFamily="2" charset="2"/>
              <a:buChar char="v"/>
              <a:defRPr/>
            </a:pPr>
            <a:endParaRPr lang="en-US" dirty="0">
              <a:solidFill>
                <a:schemeClr val="tx1">
                  <a:lumMod val="75000"/>
                  <a:lumOff val="25000"/>
                </a:schemeClr>
              </a:solidFill>
              <a:latin typeface="Arial Rounded MT Bold" charset="0"/>
              <a:ea typeface="Arial Rounded MT Bold" charset="0"/>
              <a:cs typeface="Arial Rounded MT Bold" charset="0"/>
            </a:endParaRPr>
          </a:p>
          <a:p>
            <a:pPr marL="171450" indent="-171450" fontAlgn="auto">
              <a:spcBef>
                <a:spcPts val="0"/>
              </a:spcBef>
              <a:spcAft>
                <a:spcPts val="0"/>
              </a:spcAft>
              <a:buFont typeface="Wingdings" pitchFamily="2" charset="2"/>
              <a:buChar char="v"/>
              <a:defRPr/>
            </a:pPr>
            <a:r>
              <a:rPr lang="en-US" dirty="0">
                <a:solidFill>
                  <a:schemeClr val="tx1">
                    <a:lumMod val="75000"/>
                    <a:lumOff val="25000"/>
                  </a:schemeClr>
                </a:solidFill>
                <a:latin typeface="Arial Rounded MT Bold" charset="0"/>
                <a:ea typeface="Arial Rounded MT Bold" charset="0"/>
                <a:cs typeface="Arial Rounded MT Bold" charset="0"/>
              </a:rPr>
              <a:t>  CERES PSF at &gt; 99% ? </a:t>
            </a:r>
          </a:p>
          <a:p>
            <a:pPr marL="171450" indent="-171450" fontAlgn="auto">
              <a:spcBef>
                <a:spcPts val="0"/>
              </a:spcBef>
              <a:spcAft>
                <a:spcPts val="0"/>
              </a:spcAft>
              <a:buFont typeface="Wingdings" pitchFamily="2" charset="2"/>
              <a:buChar char="v"/>
              <a:defRPr/>
            </a:pPr>
            <a:endParaRPr lang="en-US" dirty="0">
              <a:solidFill>
                <a:schemeClr val="tx1">
                  <a:lumMod val="75000"/>
                  <a:lumOff val="25000"/>
                </a:schemeClr>
              </a:solidFill>
              <a:latin typeface="Arial Rounded MT Bold" charset="0"/>
              <a:ea typeface="Arial Rounded MT Bold" charset="0"/>
              <a:cs typeface="Arial Rounded MT Bold" charset="0"/>
            </a:endParaRPr>
          </a:p>
          <a:p>
            <a:pPr marL="171450" indent="-171450" fontAlgn="auto">
              <a:spcBef>
                <a:spcPts val="0"/>
              </a:spcBef>
              <a:spcAft>
                <a:spcPts val="0"/>
              </a:spcAft>
              <a:buFont typeface="Wingdings" pitchFamily="2" charset="2"/>
              <a:buChar char="v"/>
              <a:defRPr/>
            </a:pPr>
            <a:r>
              <a:rPr lang="en-US" dirty="0">
                <a:solidFill>
                  <a:schemeClr val="tx1">
                    <a:lumMod val="75000"/>
                    <a:lumOff val="25000"/>
                  </a:schemeClr>
                </a:solidFill>
                <a:latin typeface="Arial Rounded MT Bold" charset="0"/>
                <a:ea typeface="Arial Rounded MT Bold" charset="0"/>
                <a:cs typeface="Arial Rounded MT Bold" charset="0"/>
              </a:rPr>
              <a:t>   CPF uncertainty propagation into </a:t>
            </a:r>
            <a:r>
              <a:rPr lang="en-US" i="1" dirty="0">
                <a:solidFill>
                  <a:schemeClr val="tx1">
                    <a:lumMod val="75000"/>
                    <a:lumOff val="25000"/>
                  </a:schemeClr>
                </a:solidFill>
                <a:latin typeface="Arial Rounded MT Bold" charset="0"/>
                <a:ea typeface="Arial Rounded MT Bold" charset="0"/>
                <a:cs typeface="Arial Rounded MT Bold" charset="0"/>
              </a:rPr>
              <a:t>measured</a:t>
            </a:r>
            <a:r>
              <a:rPr lang="en-US" dirty="0">
                <a:solidFill>
                  <a:schemeClr val="tx1">
                    <a:lumMod val="75000"/>
                    <a:lumOff val="25000"/>
                  </a:schemeClr>
                </a:solidFill>
                <a:latin typeface="Arial Rounded MT Bold" charset="0"/>
                <a:ea typeface="Arial Rounded MT Bold" charset="0"/>
                <a:cs typeface="Arial Rounded MT Bold" charset="0"/>
              </a:rPr>
              <a:t>  SW broadband</a:t>
            </a:r>
          </a:p>
          <a:p>
            <a:pPr marL="171450" indent="-171450" fontAlgn="auto">
              <a:spcBef>
                <a:spcPts val="0"/>
              </a:spcBef>
              <a:spcAft>
                <a:spcPts val="0"/>
              </a:spcAft>
              <a:buFont typeface="Wingdings" pitchFamily="2" charset="2"/>
              <a:buChar char="v"/>
              <a:defRPr/>
            </a:pPr>
            <a:endParaRPr lang="en-US" dirty="0">
              <a:solidFill>
                <a:schemeClr val="tx1">
                  <a:lumMod val="75000"/>
                  <a:lumOff val="25000"/>
                </a:schemeClr>
              </a:solidFill>
              <a:latin typeface="Arial Rounded MT Bold" charset="0"/>
              <a:ea typeface="Arial Rounded MT Bold" charset="0"/>
              <a:cs typeface="Arial Rounded MT Bold" charset="0"/>
            </a:endParaRPr>
          </a:p>
          <a:p>
            <a:pPr marL="171450" indent="-171450" fontAlgn="auto">
              <a:spcBef>
                <a:spcPts val="0"/>
              </a:spcBef>
              <a:spcAft>
                <a:spcPts val="0"/>
              </a:spcAft>
              <a:buFont typeface="Wingdings" pitchFamily="2" charset="2"/>
              <a:buChar char="v"/>
              <a:defRPr/>
            </a:pPr>
            <a:r>
              <a:rPr lang="en-US" dirty="0">
                <a:solidFill>
                  <a:schemeClr val="tx1">
                    <a:lumMod val="75000"/>
                    <a:lumOff val="25000"/>
                  </a:schemeClr>
                </a:solidFill>
                <a:latin typeface="Arial Rounded MT Bold" charset="0"/>
                <a:ea typeface="Arial Rounded MT Bold" charset="0"/>
                <a:cs typeface="Arial Rounded MT Bold" charset="0"/>
              </a:rPr>
              <a:t>  CERES SSF subset parameters for every FOV (radiance, ADM,   </a:t>
            </a:r>
          </a:p>
          <a:p>
            <a:pPr fontAlgn="auto">
              <a:spcBef>
                <a:spcPts val="0"/>
              </a:spcBef>
              <a:spcAft>
                <a:spcPts val="0"/>
              </a:spcAft>
              <a:defRPr/>
            </a:pPr>
            <a:r>
              <a:rPr lang="en-US" dirty="0">
                <a:solidFill>
                  <a:schemeClr val="tx1">
                    <a:lumMod val="75000"/>
                    <a:lumOff val="25000"/>
                  </a:schemeClr>
                </a:solidFill>
                <a:latin typeface="Arial Rounded MT Bold" charset="0"/>
                <a:ea typeface="Arial Rounded MT Bold" charset="0"/>
                <a:cs typeface="Arial Rounded MT Bold" charset="0"/>
              </a:rPr>
              <a:t>      clouds, aerosols, geometry, etc.)</a:t>
            </a:r>
          </a:p>
          <a:p>
            <a:pPr marL="171450" indent="-171450" fontAlgn="auto">
              <a:spcBef>
                <a:spcPts val="0"/>
              </a:spcBef>
              <a:spcAft>
                <a:spcPts val="0"/>
              </a:spcAft>
              <a:buFont typeface="Wingdings" pitchFamily="2" charset="2"/>
              <a:buChar char="v"/>
              <a:defRPr/>
            </a:pPr>
            <a:endParaRPr lang="en-US" dirty="0">
              <a:solidFill>
                <a:schemeClr val="tx1">
                  <a:lumMod val="75000"/>
                  <a:lumOff val="25000"/>
                </a:schemeClr>
              </a:solidFill>
              <a:latin typeface="Arial Rounded MT Bold" charset="0"/>
              <a:ea typeface="Arial Rounded MT Bold" charset="0"/>
              <a:cs typeface="Arial Rounded MT Bold" charset="0"/>
            </a:endParaRPr>
          </a:p>
          <a:p>
            <a:pPr marL="171450" indent="-171450" fontAlgn="auto">
              <a:spcBef>
                <a:spcPts val="0"/>
              </a:spcBef>
              <a:spcAft>
                <a:spcPts val="0"/>
              </a:spcAft>
              <a:buFont typeface="Wingdings" pitchFamily="2" charset="2"/>
              <a:buChar char="v"/>
              <a:defRPr/>
            </a:pPr>
            <a:r>
              <a:rPr lang="en-US" dirty="0">
                <a:solidFill>
                  <a:schemeClr val="tx1">
                    <a:lumMod val="75000"/>
                    <a:lumOff val="25000"/>
                  </a:schemeClr>
                </a:solidFill>
                <a:latin typeface="Arial Rounded MT Bold" charset="0"/>
                <a:ea typeface="Arial Rounded MT Bold" charset="0"/>
                <a:cs typeface="Arial Rounded MT Bold" charset="0"/>
              </a:rPr>
              <a:t>   PCRTM modeling for missing energy &lt; 350 nm and &gt; 2300 nm,   </a:t>
            </a:r>
          </a:p>
          <a:p>
            <a:pPr fontAlgn="auto">
              <a:spcBef>
                <a:spcPts val="0"/>
              </a:spcBef>
              <a:spcAft>
                <a:spcPts val="0"/>
              </a:spcAft>
              <a:defRPr/>
            </a:pPr>
            <a:r>
              <a:rPr lang="en-US" dirty="0">
                <a:solidFill>
                  <a:schemeClr val="tx1">
                    <a:lumMod val="75000"/>
                    <a:lumOff val="25000"/>
                  </a:schemeClr>
                </a:solidFill>
                <a:latin typeface="Arial Rounded MT Bold" charset="0"/>
                <a:ea typeface="Arial Rounded MT Bold" charset="0"/>
                <a:cs typeface="Arial Rounded MT Bold" charset="0"/>
              </a:rPr>
              <a:t>      including uncertainty</a:t>
            </a:r>
          </a:p>
          <a:p>
            <a:pPr marL="171450" indent="-171450" fontAlgn="auto">
              <a:spcBef>
                <a:spcPts val="0"/>
              </a:spcBef>
              <a:spcAft>
                <a:spcPts val="0"/>
              </a:spcAft>
              <a:buFont typeface="Wingdings" pitchFamily="2" charset="2"/>
              <a:buChar char="v"/>
              <a:defRPr/>
            </a:pPr>
            <a:endParaRPr lang="en-US" dirty="0">
              <a:solidFill>
                <a:schemeClr val="tx1">
                  <a:lumMod val="75000"/>
                  <a:lumOff val="25000"/>
                </a:schemeClr>
              </a:solidFill>
              <a:latin typeface="Arial Rounded MT Bold" charset="0"/>
              <a:ea typeface="Arial Rounded MT Bold" charset="0"/>
              <a:cs typeface="Arial Rounded MT Bold" charset="0"/>
            </a:endParaRPr>
          </a:p>
          <a:p>
            <a:pPr marL="171450" indent="-171450" fontAlgn="auto">
              <a:spcBef>
                <a:spcPts val="0"/>
              </a:spcBef>
              <a:spcAft>
                <a:spcPts val="0"/>
              </a:spcAft>
              <a:buFont typeface="Wingdings" pitchFamily="2" charset="2"/>
              <a:buChar char="v"/>
              <a:defRPr/>
            </a:pPr>
            <a:r>
              <a:rPr lang="en-US" dirty="0">
                <a:solidFill>
                  <a:schemeClr val="tx1">
                    <a:lumMod val="75000"/>
                    <a:lumOff val="25000"/>
                  </a:schemeClr>
                </a:solidFill>
                <a:latin typeface="Arial Rounded MT Bold" charset="0"/>
                <a:ea typeface="Arial Rounded MT Bold" charset="0"/>
                <a:cs typeface="Arial Rounded MT Bold" charset="0"/>
              </a:rPr>
              <a:t>   Definition of the CPF/CERES Level-4 data product</a:t>
            </a:r>
          </a:p>
          <a:p>
            <a:pPr marL="171450" indent="-171450" fontAlgn="auto">
              <a:spcBef>
                <a:spcPts val="0"/>
              </a:spcBef>
              <a:spcAft>
                <a:spcPts val="0"/>
              </a:spcAft>
              <a:buFont typeface="Wingdings" pitchFamily="2" charset="2"/>
              <a:buChar char="v"/>
              <a:defRPr/>
            </a:pPr>
            <a:endParaRPr lang="en-US" dirty="0">
              <a:solidFill>
                <a:schemeClr val="tx1">
                  <a:lumMod val="75000"/>
                  <a:lumOff val="25000"/>
                </a:schemeClr>
              </a:solidFill>
              <a:latin typeface="Arial Rounded MT Bold" charset="0"/>
              <a:ea typeface="Arial Rounded MT Bold" charset="0"/>
              <a:cs typeface="Arial Rounded MT Bold" charset="0"/>
            </a:endParaRPr>
          </a:p>
          <a:p>
            <a:pPr fontAlgn="auto">
              <a:spcBef>
                <a:spcPts val="0"/>
              </a:spcBef>
              <a:spcAft>
                <a:spcPts val="0"/>
              </a:spcAft>
              <a:defRPr/>
            </a:pPr>
            <a:endParaRPr lang="en-US" sz="1200" dirty="0">
              <a:solidFill>
                <a:schemeClr val="tx1">
                  <a:lumMod val="75000"/>
                  <a:lumOff val="25000"/>
                </a:schemeClr>
              </a:solidFill>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1679041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298B45E-C5C6-B04B-AA3D-151CCEC6E078}"/>
                  </a:ext>
                </a:extLst>
              </p:cNvPr>
              <p:cNvSpPr>
                <a:spLocks noGrp="1"/>
              </p:cNvSpPr>
              <p:nvPr>
                <p:ph type="title"/>
              </p:nvPr>
            </p:nvSpPr>
            <p:spPr>
              <a:xfrm>
                <a:off x="6368142" y="1403424"/>
                <a:ext cx="2493819" cy="4134871"/>
              </a:xfrm>
            </p:spPr>
            <p:txBody>
              <a:bodyPr>
                <a:normAutofit fontScale="90000"/>
              </a:bodyPr>
              <a:lstStyle/>
              <a:p>
                <a:r>
                  <a:rPr lang="en-US" sz="2250" dirty="0"/>
                  <a:t>PSF Scanner Footprint Geometry</a:t>
                </a:r>
                <a:br>
                  <a:rPr lang="en-US" sz="2250" dirty="0"/>
                </a:br>
                <a:br>
                  <a:rPr lang="en-US" sz="2250" dirty="0"/>
                </a:br>
                <a:r>
                  <a:rPr lang="en-US" sz="2250" dirty="0"/>
                  <a:t>From CERES ATBD Fig. 4.4-2</a:t>
                </a:r>
                <a:br>
                  <a:rPr lang="en-US" sz="2250" dirty="0"/>
                </a:br>
                <a:br>
                  <a:rPr lang="en-US" sz="2250" dirty="0"/>
                </a:br>
                <a:r>
                  <a:rPr lang="en-US" sz="2250" dirty="0"/>
                  <a:t>Need to calculate (</a:t>
                </a:r>
                <a14:m>
                  <m:oMath xmlns:m="http://schemas.openxmlformats.org/officeDocument/2006/math">
                    <m:r>
                      <a:rPr lang="en-US" sz="2250" i="1">
                        <a:latin typeface="Cambria Math" panose="02040503050406030204" pitchFamily="18" charset="0"/>
                        <a:ea typeface="Cambria Math" panose="02040503050406030204" pitchFamily="18" charset="0"/>
                      </a:rPr>
                      <m:t>𝛿</m:t>
                    </m:r>
                    <m:r>
                      <a:rPr lang="en-US" sz="2250" b="0" i="1">
                        <a:latin typeface="Cambria Math" panose="02040503050406030204" pitchFamily="18" charset="0"/>
                        <a:ea typeface="Cambria Math" panose="02040503050406030204" pitchFamily="18" charset="0"/>
                      </a:rPr>
                      <m:t>, </m:t>
                    </m:r>
                    <m:r>
                      <a:rPr lang="en-US" sz="2250" b="0" i="1">
                        <a:latin typeface="Cambria Math" panose="02040503050406030204" pitchFamily="18" charset="0"/>
                        <a:ea typeface="Cambria Math" panose="02040503050406030204" pitchFamily="18" charset="0"/>
                      </a:rPr>
                      <m:t>𝛽</m:t>
                    </m:r>
                    <m:r>
                      <a:rPr lang="en-US" sz="2250" b="0">
                        <a:latin typeface="Cambria Math" panose="02040503050406030204" pitchFamily="18" charset="0"/>
                        <a:ea typeface="Cambria Math" panose="02040503050406030204" pitchFamily="18" charset="0"/>
                      </a:rPr>
                      <m:t>)</m:t>
                    </m:r>
                  </m:oMath>
                </a14:m>
                <a:r>
                  <a:rPr lang="en-US" sz="2250" dirty="0"/>
                  <a:t> for each CPF pixel to determine if within CERES FOV</a:t>
                </a:r>
              </a:p>
            </p:txBody>
          </p:sp>
        </mc:Choice>
        <mc:Fallback xmlns="">
          <p:sp>
            <p:nvSpPr>
              <p:cNvPr id="2" name="Title 1">
                <a:extLst>
                  <a:ext uri="{FF2B5EF4-FFF2-40B4-BE49-F238E27FC236}">
                    <a16:creationId xmlns:a16="http://schemas.microsoft.com/office/drawing/2014/main" id="{5298B45E-C5C6-B04B-AA3D-151CCEC6E078}"/>
                  </a:ext>
                </a:extLst>
              </p:cNvPr>
              <p:cNvSpPr>
                <a:spLocks noGrp="1" noRot="1" noChangeAspect="1" noMove="1" noResize="1" noEditPoints="1" noAdjustHandles="1" noChangeArrowheads="1" noChangeShapeType="1" noTextEdit="1"/>
              </p:cNvSpPr>
              <p:nvPr>
                <p:ph type="title"/>
              </p:nvPr>
            </p:nvSpPr>
            <p:spPr>
              <a:xfrm>
                <a:off x="6368142" y="1403424"/>
                <a:ext cx="2493819" cy="4134871"/>
              </a:xfrm>
              <a:blipFill>
                <a:blip r:embed="rId2"/>
                <a:stretch>
                  <a:fillRect l="-2020" t="-613" r="-151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43155B9E-21BC-8146-AD65-63591F764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72" y="915048"/>
            <a:ext cx="5919313" cy="4994262"/>
          </a:xfrm>
          <a:prstGeom prst="rect">
            <a:avLst/>
          </a:prstGeom>
        </p:spPr>
      </p:pic>
    </p:spTree>
    <p:extLst>
      <p:ext uri="{BB962C8B-B14F-4D97-AF65-F5344CB8AC3E}">
        <p14:creationId xmlns:p14="http://schemas.microsoft.com/office/powerpoint/2010/main" val="2377019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3">
            <a:extLst>
              <a:ext uri="{FF2B5EF4-FFF2-40B4-BE49-F238E27FC236}">
                <a16:creationId xmlns:a16="http://schemas.microsoft.com/office/drawing/2014/main" id="{0875B2F0-90FC-2641-8B3A-79593CECBD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09629" y="1133078"/>
            <a:ext cx="3998119" cy="3088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4">
            <a:extLst>
              <a:ext uri="{FF2B5EF4-FFF2-40B4-BE49-F238E27FC236}">
                <a16:creationId xmlns:a16="http://schemas.microsoft.com/office/drawing/2014/main" id="{1B149E51-1FE2-BF4C-92CD-45280CA53E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7438" y="1133078"/>
            <a:ext cx="3998119" cy="3088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5">
            <a:extLst>
              <a:ext uri="{FF2B5EF4-FFF2-40B4-BE49-F238E27FC236}">
                <a16:creationId xmlns:a16="http://schemas.microsoft.com/office/drawing/2014/main" id="{CDDFB383-47EF-534F-90A9-47B483DC629F}"/>
              </a:ext>
            </a:extLst>
          </p:cNvPr>
          <p:cNvSpPr txBox="1">
            <a:spLocks noChangeArrowheads="1"/>
          </p:cNvSpPr>
          <p:nvPr/>
        </p:nvSpPr>
        <p:spPr bwMode="auto">
          <a:xfrm>
            <a:off x="697438" y="433397"/>
            <a:ext cx="59945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dirty="0">
                <a:solidFill>
                  <a:srgbClr val="AE2F17"/>
                </a:solidFill>
                <a:latin typeface="Arial Black" panose="020B0604020202020204" pitchFamily="34" charset="0"/>
                <a:cs typeface="Arial Black" panose="020B0604020202020204" pitchFamily="34" charset="0"/>
              </a:rPr>
              <a:t>Comparison of CERES PSF with 95% and 99% </a:t>
            </a:r>
          </a:p>
          <a:p>
            <a:pPr eaLnBrk="1" hangingPunct="1"/>
            <a:r>
              <a:rPr lang="en-US" altLang="en-US" dirty="0">
                <a:solidFill>
                  <a:srgbClr val="AE2F17"/>
                </a:solidFill>
                <a:latin typeface="Arial Black" panose="020B0604020202020204" pitchFamily="34" charset="0"/>
                <a:cs typeface="Arial Black" panose="020B0604020202020204" pitchFamily="34" charset="0"/>
              </a:rPr>
              <a:t>Energy Coverage (N. Smith) </a:t>
            </a:r>
          </a:p>
        </p:txBody>
      </p:sp>
      <p:sp>
        <p:nvSpPr>
          <p:cNvPr id="2052" name="TextBox 6">
            <a:extLst>
              <a:ext uri="{FF2B5EF4-FFF2-40B4-BE49-F238E27FC236}">
                <a16:creationId xmlns:a16="http://schemas.microsoft.com/office/drawing/2014/main" id="{94FE6C96-405D-3F4E-8462-60CF6C5DE3F0}"/>
              </a:ext>
            </a:extLst>
          </p:cNvPr>
          <p:cNvSpPr txBox="1">
            <a:spLocks noChangeArrowheads="1"/>
          </p:cNvSpPr>
          <p:nvPr/>
        </p:nvSpPr>
        <p:spPr bwMode="auto">
          <a:xfrm>
            <a:off x="759783" y="4495801"/>
            <a:ext cx="760778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n-US" altLang="en-US" sz="1200" dirty="0">
                <a:solidFill>
                  <a:schemeClr val="tx1">
                    <a:lumMod val="75000"/>
                    <a:lumOff val="25000"/>
                  </a:schemeClr>
                </a:solidFill>
                <a:latin typeface="Arial Rounded MT Bold" panose="020F0704030504030204" pitchFamily="34" charset="77"/>
              </a:rPr>
              <a:t>Extending the energy cut-off to 99% does not significantly increase the amount of information captured as the PSF with 95% coverage appears adequate.  From a computational standpoint, processing time might double with CERES/VIIRS data where a large amount of data is processed.  For CLARREO (with a smaller dataset and less parameters to  convolve), computational time may not be a factor even if the PSF 99%  coverage is applied.</a:t>
            </a:r>
          </a:p>
          <a:p>
            <a:pPr algn="just" eaLnBrk="1" hangingPunct="1"/>
            <a:endParaRPr lang="en-US" altLang="en-US" sz="1200" dirty="0">
              <a:solidFill>
                <a:schemeClr val="tx1">
                  <a:lumMod val="75000"/>
                  <a:lumOff val="25000"/>
                </a:schemeClr>
              </a:solidFill>
              <a:latin typeface="Arial Rounded MT Bold" panose="020F0704030504030204" pitchFamily="34" charset="77"/>
            </a:endParaRPr>
          </a:p>
          <a:p>
            <a:pPr algn="just" eaLnBrk="1" hangingPunct="1"/>
            <a:r>
              <a:rPr lang="en-US" altLang="en-US" sz="1200" dirty="0">
                <a:solidFill>
                  <a:srgbClr val="C00000"/>
                </a:solidFill>
                <a:latin typeface="Arial Rounded MT Bold" panose="020F0704030504030204" pitchFamily="34" charset="77"/>
              </a:rPr>
              <a:t>2.6</a:t>
            </a:r>
            <a:r>
              <a:rPr lang="en-US" altLang="en-US" sz="1200" baseline="30000" dirty="0">
                <a:solidFill>
                  <a:srgbClr val="C00000"/>
                </a:solidFill>
                <a:latin typeface="Arial Rounded MT Bold" panose="020F0704030504030204" pitchFamily="34" charset="77"/>
              </a:rPr>
              <a:t>o</a:t>
            </a:r>
            <a:r>
              <a:rPr lang="en-US" altLang="en-US" sz="1200" dirty="0">
                <a:solidFill>
                  <a:srgbClr val="C00000"/>
                </a:solidFill>
                <a:latin typeface="Arial Rounded MT Bold" panose="020F0704030504030204" pitchFamily="34" charset="77"/>
              </a:rPr>
              <a:t> from 824 km altitude = 37.4 km</a:t>
            </a:r>
          </a:p>
          <a:p>
            <a:pPr algn="just" eaLnBrk="1" hangingPunct="1"/>
            <a:endParaRPr lang="en-US" altLang="en-US" sz="1200" dirty="0">
              <a:solidFill>
                <a:srgbClr val="C00000"/>
              </a:solidFill>
              <a:latin typeface="Arial Rounded MT Bold" panose="020F0704030504030204" pitchFamily="34" charset="77"/>
            </a:endParaRPr>
          </a:p>
          <a:p>
            <a:pPr algn="just" eaLnBrk="1" hangingPunct="1"/>
            <a:r>
              <a:rPr lang="en-US" altLang="en-US" sz="1200" dirty="0">
                <a:solidFill>
                  <a:srgbClr val="C00000"/>
                </a:solidFill>
                <a:latin typeface="Arial Rounded MT Bold" panose="020F0704030504030204" pitchFamily="34" charset="77"/>
              </a:rPr>
              <a:t>The CERES FOV of “23 km diameter” is reported as a surface equivalent for optical not-moving FOV</a:t>
            </a:r>
          </a:p>
        </p:txBody>
      </p:sp>
    </p:spTree>
    <p:extLst>
      <p:ext uri="{BB962C8B-B14F-4D97-AF65-F5344CB8AC3E}">
        <p14:creationId xmlns:p14="http://schemas.microsoft.com/office/powerpoint/2010/main" val="4252512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Box 1">
            <a:extLst>
              <a:ext uri="{FF2B5EF4-FFF2-40B4-BE49-F238E27FC236}">
                <a16:creationId xmlns:a16="http://schemas.microsoft.com/office/drawing/2014/main" id="{FF3F45D9-B687-8A4D-9CEC-2028B4999309}"/>
              </a:ext>
            </a:extLst>
          </p:cNvPr>
          <p:cNvSpPr txBox="1">
            <a:spLocks noChangeArrowheads="1"/>
          </p:cNvSpPr>
          <p:nvPr/>
        </p:nvSpPr>
        <p:spPr bwMode="auto">
          <a:xfrm>
            <a:off x="689425" y="462465"/>
            <a:ext cx="39911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dirty="0">
                <a:solidFill>
                  <a:srgbClr val="C00000"/>
                </a:solidFill>
                <a:latin typeface="Arial Black" panose="020B0604020202020204" pitchFamily="34" charset="0"/>
                <a:cs typeface="Arial Black" panose="020B0604020202020204" pitchFamily="34" charset="0"/>
              </a:rPr>
              <a:t>CERES Point Spread Function </a:t>
            </a:r>
          </a:p>
          <a:p>
            <a:pPr eaLnBrk="1" hangingPunct="1"/>
            <a:r>
              <a:rPr lang="en-US" altLang="en-US" dirty="0">
                <a:solidFill>
                  <a:srgbClr val="C00000"/>
                </a:solidFill>
                <a:latin typeface="Arial Black" panose="020B0604020202020204" pitchFamily="34" charset="0"/>
                <a:cs typeface="Arial Black" panose="020B0604020202020204" pitchFamily="34" charset="0"/>
              </a:rPr>
              <a:t>Uncertainty Validation Plan</a:t>
            </a:r>
          </a:p>
        </p:txBody>
      </p:sp>
      <p:sp>
        <p:nvSpPr>
          <p:cNvPr id="4" name="TextBox 3">
            <a:extLst>
              <a:ext uri="{FF2B5EF4-FFF2-40B4-BE49-F238E27FC236}">
                <a16:creationId xmlns:a16="http://schemas.microsoft.com/office/drawing/2014/main" id="{FD25D3E0-D9F4-C241-BF70-00E8B3B1B8B6}"/>
              </a:ext>
            </a:extLst>
          </p:cNvPr>
          <p:cNvSpPr txBox="1"/>
          <p:nvPr/>
        </p:nvSpPr>
        <p:spPr>
          <a:xfrm>
            <a:off x="627146" y="1314730"/>
            <a:ext cx="7863711" cy="4955203"/>
          </a:xfrm>
          <a:prstGeom prst="rect">
            <a:avLst/>
          </a:prstGeom>
          <a:noFill/>
        </p:spPr>
        <p:txBody>
          <a:bodyPr wrap="square">
            <a:spAutoFit/>
          </a:bodyPr>
          <a:lstStyle/>
          <a:p>
            <a:pPr marL="285750" indent="-285750" eaLnBrk="1" fontAlgn="auto" hangingPunct="1">
              <a:spcBef>
                <a:spcPts val="0"/>
              </a:spcBef>
              <a:spcAft>
                <a:spcPts val="0"/>
              </a:spcAft>
              <a:buFont typeface="Wingdings" charset="2"/>
              <a:buChar char="v"/>
              <a:defRPr/>
            </a:pPr>
            <a:endParaRPr lang="en-US" dirty="0">
              <a:latin typeface="+mn-lt"/>
            </a:endParaRPr>
          </a:p>
          <a:p>
            <a:pPr marL="285750" indent="-285750" eaLnBrk="1" fontAlgn="auto" hangingPunct="1">
              <a:spcBef>
                <a:spcPts val="0"/>
              </a:spcBef>
              <a:spcAft>
                <a:spcPts val="0"/>
              </a:spcAft>
              <a:buFont typeface="Wingdings" charset="2"/>
              <a:buChar char="v"/>
              <a:defRPr/>
            </a:pPr>
            <a:r>
              <a:rPr lang="en-US" sz="1400" dirty="0">
                <a:latin typeface="Arial Rounded MT Bold" panose="020F0704030504030204" pitchFamily="34" charset="77"/>
              </a:rPr>
              <a:t>REGRESSION OF CERES BROADBAND and VIIRS IMAGER DATA  (Using current CERES NPP PSF ~97% coverage)</a:t>
            </a:r>
          </a:p>
          <a:p>
            <a:pPr eaLnBrk="1" fontAlgn="auto" hangingPunct="1">
              <a:spcBef>
                <a:spcPts val="0"/>
              </a:spcBef>
              <a:spcAft>
                <a:spcPts val="0"/>
              </a:spcAft>
              <a:defRPr/>
            </a:pPr>
            <a:r>
              <a:rPr lang="en-US" sz="1400" dirty="0">
                <a:latin typeface="Arial Rounded MT Bold" panose="020F0704030504030204" pitchFamily="34" charset="77"/>
              </a:rPr>
              <a:t>       - CERES unfiltered radiance measurements and Imager data (convolved)    </a:t>
            </a:r>
          </a:p>
          <a:p>
            <a:pPr eaLnBrk="1" fontAlgn="auto" hangingPunct="1">
              <a:spcBef>
                <a:spcPts val="0"/>
              </a:spcBef>
              <a:spcAft>
                <a:spcPts val="0"/>
              </a:spcAft>
              <a:defRPr/>
            </a:pPr>
            <a:r>
              <a:rPr lang="en-US" sz="1400" dirty="0">
                <a:latin typeface="Arial Rounded MT Bold" panose="020F0704030504030204" pitchFamily="34" charset="77"/>
              </a:rPr>
              <a:t>         correlation is an indicator of pre-launch PSF validity</a:t>
            </a:r>
          </a:p>
          <a:p>
            <a:pPr eaLnBrk="1" fontAlgn="auto" hangingPunct="1">
              <a:spcBef>
                <a:spcPts val="0"/>
              </a:spcBef>
              <a:spcAft>
                <a:spcPts val="0"/>
              </a:spcAft>
              <a:defRPr/>
            </a:pPr>
            <a:r>
              <a:rPr lang="en-US" sz="1400" dirty="0">
                <a:latin typeface="Arial Rounded MT Bold" panose="020F0704030504030204" pitchFamily="34" charset="77"/>
              </a:rPr>
              <a:t>      -  Data: SW unfiltered radiance with VIIRS  0.645 </a:t>
            </a:r>
            <a:r>
              <a:rPr lang="en-US" sz="1400" dirty="0">
                <a:latin typeface="Symbol" charset="2"/>
                <a:ea typeface="Symbol" charset="2"/>
                <a:cs typeface="Symbol" charset="2"/>
              </a:rPr>
              <a:t>m</a:t>
            </a:r>
            <a:r>
              <a:rPr lang="en-US" sz="1400" dirty="0"/>
              <a:t>m</a:t>
            </a:r>
            <a:r>
              <a:rPr lang="en-US" sz="1400" dirty="0">
                <a:latin typeface="Arial Rounded MT Bold" panose="020F0704030504030204" pitchFamily="34" charset="77"/>
              </a:rPr>
              <a:t> radiance </a:t>
            </a:r>
            <a:r>
              <a:rPr lang="en-US" sz="1400" dirty="0">
                <a:solidFill>
                  <a:srgbClr val="0070C0"/>
                </a:solidFill>
                <a:latin typeface="Arial Rounded MT Bold" panose="020F0704030504030204" pitchFamily="34" charset="77"/>
              </a:rPr>
              <a:t>and LW unfiltered </a:t>
            </a:r>
          </a:p>
          <a:p>
            <a:pPr eaLnBrk="1" fontAlgn="auto" hangingPunct="1">
              <a:spcBef>
                <a:spcPts val="0"/>
              </a:spcBef>
              <a:spcAft>
                <a:spcPts val="0"/>
              </a:spcAft>
              <a:defRPr/>
            </a:pPr>
            <a:r>
              <a:rPr lang="en-US" sz="1400" dirty="0">
                <a:solidFill>
                  <a:srgbClr val="0070C0"/>
                </a:solidFill>
                <a:latin typeface="Arial Rounded MT Bold" panose="020F0704030504030204" pitchFamily="34" charset="77"/>
              </a:rPr>
              <a:t>         radiance with VIIRS 10.763 </a:t>
            </a:r>
            <a:r>
              <a:rPr lang="en-US" sz="1400" dirty="0">
                <a:solidFill>
                  <a:srgbClr val="0070C0"/>
                </a:solidFill>
                <a:latin typeface="Symbol" charset="2"/>
                <a:ea typeface="Symbol" charset="2"/>
                <a:cs typeface="Symbol" charset="2"/>
              </a:rPr>
              <a:t>m</a:t>
            </a:r>
            <a:r>
              <a:rPr lang="en-US" sz="1400" dirty="0">
                <a:solidFill>
                  <a:srgbClr val="0070C0"/>
                </a:solidFill>
              </a:rPr>
              <a:t>m</a:t>
            </a:r>
            <a:r>
              <a:rPr lang="en-US" sz="1400" dirty="0">
                <a:solidFill>
                  <a:srgbClr val="0070C0"/>
                </a:solidFill>
                <a:latin typeface="Arial Rounded MT Bold" panose="020F0704030504030204" pitchFamily="34" charset="77"/>
              </a:rPr>
              <a:t> and 11.45</a:t>
            </a:r>
            <a:r>
              <a:rPr lang="en-US" sz="1400" dirty="0">
                <a:solidFill>
                  <a:srgbClr val="0070C0"/>
                </a:solidFill>
                <a:latin typeface="Symbol" charset="2"/>
                <a:ea typeface="Symbol" charset="2"/>
                <a:cs typeface="Symbol" charset="2"/>
              </a:rPr>
              <a:t> m</a:t>
            </a:r>
            <a:r>
              <a:rPr lang="en-US" sz="1400" dirty="0">
                <a:solidFill>
                  <a:srgbClr val="0070C0"/>
                </a:solidFill>
              </a:rPr>
              <a:t>m</a:t>
            </a:r>
            <a:r>
              <a:rPr lang="en-US" sz="1400" dirty="0">
                <a:solidFill>
                  <a:srgbClr val="0070C0"/>
                </a:solidFill>
                <a:latin typeface="Arial Rounded MT Bold" panose="020F0704030504030204" pitchFamily="34" charset="77"/>
              </a:rPr>
              <a:t> radiance </a:t>
            </a:r>
            <a:r>
              <a:rPr lang="en-US" sz="1400" dirty="0">
                <a:latin typeface="Arial Rounded MT Bold" panose="020F0704030504030204" pitchFamily="34" charset="77"/>
              </a:rPr>
              <a:t>(from CERES SSF Product)</a:t>
            </a:r>
          </a:p>
          <a:p>
            <a:pPr lvl="1" eaLnBrk="1" fontAlgn="auto" hangingPunct="1">
              <a:spcBef>
                <a:spcPts val="0"/>
              </a:spcBef>
              <a:spcAft>
                <a:spcPts val="0"/>
              </a:spcAft>
              <a:defRPr/>
            </a:pPr>
            <a:r>
              <a:rPr lang="en-US" sz="1400" dirty="0">
                <a:latin typeface="Arial Rounded MT Bold" panose="020F0704030504030204" pitchFamily="34" charset="77"/>
              </a:rPr>
              <a:t>	- Constraints</a:t>
            </a:r>
          </a:p>
          <a:p>
            <a:pPr lvl="1" eaLnBrk="1" fontAlgn="auto" hangingPunct="1">
              <a:spcBef>
                <a:spcPts val="0"/>
              </a:spcBef>
              <a:spcAft>
                <a:spcPts val="0"/>
              </a:spcAft>
              <a:defRPr/>
            </a:pPr>
            <a:r>
              <a:rPr lang="en-US" sz="1400" dirty="0">
                <a:latin typeface="Arial Rounded MT Bold" panose="020F0704030504030204" pitchFamily="34" charset="77"/>
              </a:rPr>
              <a:t>		Scenes: Clear (Ocean, Desert), All-sky , Partly Cloudy,  DCC</a:t>
            </a:r>
          </a:p>
          <a:p>
            <a:pPr lvl="1" eaLnBrk="1" fontAlgn="auto" hangingPunct="1">
              <a:spcBef>
                <a:spcPts val="0"/>
              </a:spcBef>
              <a:spcAft>
                <a:spcPts val="0"/>
              </a:spcAft>
              <a:defRPr/>
            </a:pPr>
            <a:r>
              <a:rPr lang="en-US" sz="1400" dirty="0">
                <a:latin typeface="Arial Rounded MT Bold" panose="020F0704030504030204" pitchFamily="34" charset="77"/>
              </a:rPr>
              <a:t>		Homogeneous vs heterogeneous scenes</a:t>
            </a:r>
          </a:p>
          <a:p>
            <a:pPr lvl="1" eaLnBrk="1" fontAlgn="auto" hangingPunct="1">
              <a:spcBef>
                <a:spcPts val="0"/>
              </a:spcBef>
              <a:spcAft>
                <a:spcPts val="0"/>
              </a:spcAft>
              <a:defRPr/>
            </a:pPr>
            <a:r>
              <a:rPr lang="en-US" sz="1400" dirty="0">
                <a:latin typeface="Arial Rounded MT Bold" panose="020F0704030504030204" pitchFamily="34" charset="77"/>
              </a:rPr>
              <a:t>		SW: SZA 0-45, 45-60, &gt; 60, Full VZA Swath, Imager Coverage &gt; 90%</a:t>
            </a:r>
          </a:p>
          <a:p>
            <a:pPr lvl="1" eaLnBrk="1" fontAlgn="auto" hangingPunct="1">
              <a:spcBef>
                <a:spcPts val="0"/>
              </a:spcBef>
              <a:spcAft>
                <a:spcPts val="0"/>
              </a:spcAft>
              <a:defRPr/>
            </a:pPr>
            <a:r>
              <a:rPr lang="en-US" sz="1400" dirty="0">
                <a:latin typeface="Arial Rounded MT Bold" panose="020F0704030504030204" pitchFamily="34" charset="77"/>
              </a:rPr>
              <a:t>	- Preliminary Results (All-sky Ocean for 201202 </a:t>
            </a:r>
            <a:r>
              <a:rPr lang="mr-IN" sz="1400" dirty="0">
                <a:latin typeface="Arial Rounded MT Bold" panose="020F0704030504030204" pitchFamily="34" charset="77"/>
              </a:rPr>
              <a:t>–</a:t>
            </a:r>
            <a:r>
              <a:rPr lang="en-US" sz="1400" dirty="0">
                <a:latin typeface="Arial Rounded MT Bold" panose="020F0704030504030204" pitchFamily="34" charset="77"/>
              </a:rPr>
              <a:t> 201212)</a:t>
            </a:r>
          </a:p>
          <a:p>
            <a:pPr lvl="1" eaLnBrk="1" fontAlgn="auto" hangingPunct="1">
              <a:spcBef>
                <a:spcPts val="0"/>
              </a:spcBef>
              <a:spcAft>
                <a:spcPts val="0"/>
              </a:spcAft>
              <a:defRPr/>
            </a:pPr>
            <a:r>
              <a:rPr lang="en-US" sz="1400" dirty="0">
                <a:latin typeface="Arial Rounded MT Bold" panose="020F0704030504030204" pitchFamily="34" charset="77"/>
              </a:rPr>
              <a:t>		 </a:t>
            </a:r>
            <a:r>
              <a:rPr lang="en-US" sz="1400" dirty="0">
                <a:solidFill>
                  <a:srgbClr val="00B050"/>
                </a:solidFill>
                <a:latin typeface="Arial Rounded MT Bold" panose="020F0704030504030204" pitchFamily="34" charset="77"/>
              </a:rPr>
              <a:t>SW vs 0.645 </a:t>
            </a:r>
            <a:r>
              <a:rPr lang="en-US" sz="1400" dirty="0">
                <a:solidFill>
                  <a:srgbClr val="00B050"/>
                </a:solidFill>
                <a:latin typeface="Symbol" charset="2"/>
                <a:ea typeface="Symbol" charset="2"/>
                <a:cs typeface="Symbol" charset="2"/>
              </a:rPr>
              <a:t>m</a:t>
            </a:r>
            <a:r>
              <a:rPr lang="en-US" sz="1400" dirty="0">
                <a:solidFill>
                  <a:srgbClr val="00B050"/>
                </a:solidFill>
              </a:rPr>
              <a:t>m</a:t>
            </a:r>
            <a:r>
              <a:rPr lang="en-US" sz="1400" dirty="0">
                <a:solidFill>
                  <a:srgbClr val="00B050"/>
                </a:solidFill>
                <a:latin typeface="Arial Rounded MT Bold" panose="020F0704030504030204" pitchFamily="34" charset="77"/>
              </a:rPr>
              <a:t> channel : Regression ~ 0.9967 </a:t>
            </a:r>
          </a:p>
          <a:p>
            <a:pPr lvl="2" eaLnBrk="1" fontAlgn="auto" hangingPunct="1">
              <a:spcBef>
                <a:spcPts val="0"/>
              </a:spcBef>
              <a:spcAft>
                <a:spcPts val="0"/>
              </a:spcAft>
              <a:defRPr/>
            </a:pPr>
            <a:r>
              <a:rPr lang="en-US" sz="1400" dirty="0">
                <a:latin typeface="Arial Rounded MT Bold" panose="020F0704030504030204" pitchFamily="34" charset="77"/>
              </a:rPr>
              <a:t>	 </a:t>
            </a:r>
            <a:r>
              <a:rPr lang="en-US" sz="1400" dirty="0">
                <a:solidFill>
                  <a:srgbClr val="0070C0"/>
                </a:solidFill>
                <a:latin typeface="Arial Rounded MT Bold" panose="020F0704030504030204" pitchFamily="34" charset="77"/>
              </a:rPr>
              <a:t>LW vs 11.45 </a:t>
            </a:r>
            <a:r>
              <a:rPr lang="en-US" sz="1400" dirty="0">
                <a:solidFill>
                  <a:srgbClr val="0070C0"/>
                </a:solidFill>
                <a:latin typeface="Symbol" charset="2"/>
                <a:ea typeface="Symbol" charset="2"/>
                <a:cs typeface="Symbol" charset="2"/>
              </a:rPr>
              <a:t>m</a:t>
            </a:r>
            <a:r>
              <a:rPr lang="en-US" sz="1400" dirty="0">
                <a:solidFill>
                  <a:srgbClr val="0070C0"/>
                </a:solidFill>
              </a:rPr>
              <a:t>m</a:t>
            </a:r>
            <a:r>
              <a:rPr lang="en-US" sz="1400" dirty="0">
                <a:solidFill>
                  <a:srgbClr val="0070C0"/>
                </a:solidFill>
                <a:latin typeface="Arial Rounded MT Bold" panose="020F0704030504030204" pitchFamily="34" charset="77"/>
              </a:rPr>
              <a:t> channel : Regression ~  0.984 (Day)	0.982 (Night)</a:t>
            </a:r>
          </a:p>
          <a:p>
            <a:pPr eaLnBrk="1" fontAlgn="auto" hangingPunct="1">
              <a:spcBef>
                <a:spcPts val="0"/>
              </a:spcBef>
              <a:spcAft>
                <a:spcPts val="0"/>
              </a:spcAft>
              <a:defRPr/>
            </a:pPr>
            <a:r>
              <a:rPr lang="en-US" sz="1400" dirty="0">
                <a:latin typeface="Arial Rounded MT Bold" panose="020F0704030504030204" pitchFamily="34" charset="77"/>
              </a:rPr>
              <a:t>	- Adjust PSF centroid, process through convolution software and perform </a:t>
            </a:r>
          </a:p>
          <a:p>
            <a:pPr eaLnBrk="1" fontAlgn="auto" hangingPunct="1">
              <a:spcBef>
                <a:spcPts val="0"/>
              </a:spcBef>
              <a:spcAft>
                <a:spcPts val="0"/>
              </a:spcAft>
              <a:defRPr/>
            </a:pPr>
            <a:r>
              <a:rPr lang="en-US" sz="1400" dirty="0">
                <a:latin typeface="Arial Rounded MT Bold" panose="020F0704030504030204" pitchFamily="34" charset="77"/>
              </a:rPr>
              <a:t>                       regression on new unfiltered radiance measurements with imager data.</a:t>
            </a:r>
          </a:p>
          <a:p>
            <a:pPr eaLnBrk="1" fontAlgn="auto" hangingPunct="1">
              <a:spcBef>
                <a:spcPts val="0"/>
              </a:spcBef>
              <a:spcAft>
                <a:spcPts val="0"/>
              </a:spcAft>
              <a:defRPr/>
            </a:pPr>
            <a:endParaRPr lang="en-US" sz="1400" dirty="0">
              <a:latin typeface="Arial Rounded MT Bold" panose="020F0704030504030204" pitchFamily="34" charset="77"/>
            </a:endParaRPr>
          </a:p>
          <a:p>
            <a:pPr marL="285750" indent="-285750" eaLnBrk="1" fontAlgn="auto" hangingPunct="1">
              <a:spcBef>
                <a:spcPts val="0"/>
              </a:spcBef>
              <a:spcAft>
                <a:spcPts val="0"/>
              </a:spcAft>
              <a:buFont typeface="Wingdings" charset="2"/>
              <a:buChar char="v"/>
              <a:defRPr/>
            </a:pPr>
            <a:r>
              <a:rPr lang="en-US" sz="1400" dirty="0">
                <a:latin typeface="Arial Rounded MT Bold" panose="020F0704030504030204" pitchFamily="34" charset="77"/>
              </a:rPr>
              <a:t>USE OF LUNAR OBSERVATIONS TO EVALUATE PSF STABILITY (Daniels, et </a:t>
            </a:r>
            <a:r>
              <a:rPr lang="en-US" sz="1400" dirty="0" err="1">
                <a:latin typeface="Arial Rounded MT Bold" panose="020F0704030504030204" pitchFamily="34" charset="77"/>
              </a:rPr>
              <a:t>al.z</a:t>
            </a:r>
            <a:r>
              <a:rPr lang="en-US" sz="1400" dirty="0">
                <a:latin typeface="Arial Rounded MT Bold" panose="020F0704030504030204" pitchFamily="34" charset="77"/>
              </a:rPr>
              <a:t>)</a:t>
            </a:r>
          </a:p>
          <a:p>
            <a:pPr marL="285750" indent="-285750" eaLnBrk="1" fontAlgn="auto" hangingPunct="1">
              <a:spcBef>
                <a:spcPts val="0"/>
              </a:spcBef>
              <a:spcAft>
                <a:spcPts val="0"/>
              </a:spcAft>
              <a:buFont typeface="Wingdings" charset="2"/>
              <a:buChar char="v"/>
              <a:defRPr/>
            </a:pPr>
            <a:r>
              <a:rPr lang="en-US" sz="1400" dirty="0">
                <a:latin typeface="Arial Rounded MT Bold" panose="020F0704030504030204" pitchFamily="34" charset="77"/>
              </a:rPr>
              <a:t>USE ground PSF measurements for different Flight Models to assess consistency.</a:t>
            </a:r>
          </a:p>
          <a:p>
            <a:pPr marL="1200150" lvl="2" indent="-285750" eaLnBrk="1" fontAlgn="auto" hangingPunct="1">
              <a:spcBef>
                <a:spcPts val="0"/>
              </a:spcBef>
              <a:spcAft>
                <a:spcPts val="0"/>
              </a:spcAft>
              <a:buFontTx/>
              <a:buChar char="-"/>
              <a:defRPr/>
            </a:pPr>
            <a:endParaRPr lang="en-US" sz="1400" dirty="0">
              <a:latin typeface="Arial Rounded MT Bold" panose="020F0704030504030204" pitchFamily="34" charset="77"/>
            </a:endParaRPr>
          </a:p>
          <a:p>
            <a:pPr marL="742950" lvl="1" indent="-285750" eaLnBrk="1" fontAlgn="auto" hangingPunct="1">
              <a:spcBef>
                <a:spcPts val="0"/>
              </a:spcBef>
              <a:spcAft>
                <a:spcPts val="0"/>
              </a:spcAft>
              <a:buFontTx/>
              <a:buChar char="-"/>
              <a:defRPr/>
            </a:pPr>
            <a:endParaRPr lang="en-US" sz="1400" dirty="0">
              <a:latin typeface="Arial Rounded MT Bold" panose="020F0704030504030204" pitchFamily="34" charset="77"/>
            </a:endParaRPr>
          </a:p>
          <a:p>
            <a:pPr marL="742950" lvl="1" indent="-285750" eaLnBrk="1" fontAlgn="auto" hangingPunct="1">
              <a:spcBef>
                <a:spcPts val="0"/>
              </a:spcBef>
              <a:spcAft>
                <a:spcPts val="0"/>
              </a:spcAft>
              <a:buFontTx/>
              <a:buChar char="-"/>
              <a:defRPr/>
            </a:pPr>
            <a:endParaRPr lang="en-US" dirty="0">
              <a:latin typeface="+mn-lt"/>
            </a:endParaRPr>
          </a:p>
        </p:txBody>
      </p:sp>
    </p:spTree>
    <p:extLst>
      <p:ext uri="{BB962C8B-B14F-4D97-AF65-F5344CB8AC3E}">
        <p14:creationId xmlns:p14="http://schemas.microsoft.com/office/powerpoint/2010/main" val="3971066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51A5-1BBD-A04E-B589-E99543833411}"/>
              </a:ext>
            </a:extLst>
          </p:cNvPr>
          <p:cNvSpPr>
            <a:spLocks noGrp="1"/>
          </p:cNvSpPr>
          <p:nvPr>
            <p:ph type="title"/>
          </p:nvPr>
        </p:nvSpPr>
        <p:spPr>
          <a:xfrm>
            <a:off x="745957" y="460638"/>
            <a:ext cx="8195733" cy="570971"/>
          </a:xfrm>
        </p:spPr>
        <p:txBody>
          <a:bodyPr>
            <a:noAutofit/>
          </a:bodyPr>
          <a:lstStyle/>
          <a:p>
            <a:r>
              <a:rPr lang="en-US" sz="1800" dirty="0">
                <a:solidFill>
                  <a:srgbClr val="C00000"/>
                </a:solidFill>
                <a:latin typeface="Arial Black" panose="020B0604020202020204" pitchFamily="34" charset="0"/>
                <a:cs typeface="Arial Black" panose="020B0604020202020204" pitchFamily="34" charset="0"/>
              </a:rPr>
              <a:t>Training PCRTM to match the CPF/</a:t>
            </a:r>
            <a:r>
              <a:rPr lang="en-US" sz="1800" dirty="0" err="1">
                <a:solidFill>
                  <a:srgbClr val="C00000"/>
                </a:solidFill>
                <a:latin typeface="Arial Black" panose="020B0604020202020204" pitchFamily="34" charset="0"/>
                <a:cs typeface="Arial Black" panose="020B0604020202020204" pitchFamily="34" charset="0"/>
              </a:rPr>
              <a:t>HySICS</a:t>
            </a:r>
            <a:r>
              <a:rPr lang="en-US" sz="1800" dirty="0">
                <a:solidFill>
                  <a:srgbClr val="C00000"/>
                </a:solidFill>
                <a:latin typeface="Arial Black" panose="020B0604020202020204" pitchFamily="34" charset="0"/>
                <a:cs typeface="Arial Black" panose="020B0604020202020204" pitchFamily="34" charset="0"/>
              </a:rPr>
              <a:t> </a:t>
            </a:r>
            <a:br>
              <a:rPr lang="en-US" sz="1800" dirty="0">
                <a:solidFill>
                  <a:srgbClr val="C00000"/>
                </a:solidFill>
                <a:latin typeface="Arial Black" panose="020B0604020202020204" pitchFamily="34" charset="0"/>
                <a:cs typeface="Arial Black" panose="020B0604020202020204" pitchFamily="34" charset="0"/>
              </a:rPr>
            </a:br>
            <a:r>
              <a:rPr lang="en-US" sz="1800" dirty="0">
                <a:solidFill>
                  <a:srgbClr val="C00000"/>
                </a:solidFill>
                <a:latin typeface="Arial Black" panose="020B0604020202020204" pitchFamily="34" charset="0"/>
                <a:cs typeface="Arial Black" panose="020B0604020202020204" pitchFamily="34" charset="0"/>
              </a:rPr>
              <a:t>Spectral Response Function &amp; Spectral Sampling (X. Liu)</a:t>
            </a:r>
          </a:p>
        </p:txBody>
      </p:sp>
      <p:sp>
        <p:nvSpPr>
          <p:cNvPr id="3" name="Content Placeholder 2">
            <a:extLst>
              <a:ext uri="{FF2B5EF4-FFF2-40B4-BE49-F238E27FC236}">
                <a16:creationId xmlns:a16="http://schemas.microsoft.com/office/drawing/2014/main" id="{EA750639-311D-9A48-A0EB-E6BFF74CD105}"/>
              </a:ext>
            </a:extLst>
          </p:cNvPr>
          <p:cNvSpPr>
            <a:spLocks noGrp="1"/>
          </p:cNvSpPr>
          <p:nvPr>
            <p:ph idx="1"/>
          </p:nvPr>
        </p:nvSpPr>
        <p:spPr>
          <a:xfrm>
            <a:off x="575354" y="1888243"/>
            <a:ext cx="4113526" cy="3849836"/>
          </a:xfrm>
        </p:spPr>
        <p:txBody>
          <a:bodyPr>
            <a:normAutofit lnSpcReduction="10000"/>
          </a:bodyPr>
          <a:lstStyle/>
          <a:p>
            <a:pPr>
              <a:buFont typeface="Wingdings" pitchFamily="2" charset="2"/>
              <a:buChar char="v"/>
            </a:pPr>
            <a:r>
              <a:rPr lang="en-US" sz="1350" dirty="0">
                <a:solidFill>
                  <a:schemeClr val="tx1">
                    <a:lumMod val="75000"/>
                    <a:lumOff val="25000"/>
                  </a:schemeClr>
                </a:solidFill>
                <a:latin typeface="Arial Rounded MT Bold" panose="020F0704030504030204" pitchFamily="34" charset="77"/>
              </a:rPr>
              <a:t>HYSCIS Spectral Response Function (SRF) is generated by convolving a of 3.94 nm boxcar function with a  0.48 nm FWHM  SINC square function, followed by convolving with a 3.1 nm boxcar function.  </a:t>
            </a:r>
          </a:p>
          <a:p>
            <a:pPr>
              <a:buFont typeface="Wingdings" pitchFamily="2" charset="2"/>
              <a:buChar char="v"/>
            </a:pPr>
            <a:endParaRPr lang="en-US" sz="1350" dirty="0">
              <a:solidFill>
                <a:schemeClr val="tx1">
                  <a:lumMod val="75000"/>
                  <a:lumOff val="25000"/>
                </a:schemeClr>
              </a:solidFill>
              <a:latin typeface="Arial Rounded MT Bold" panose="020F0704030504030204" pitchFamily="34" charset="77"/>
            </a:endParaRPr>
          </a:p>
          <a:p>
            <a:pPr>
              <a:buFont typeface="Wingdings" pitchFamily="2" charset="2"/>
              <a:buChar char="v"/>
            </a:pPr>
            <a:r>
              <a:rPr lang="en-US" sz="1350" dirty="0">
                <a:solidFill>
                  <a:schemeClr val="tx1">
                    <a:lumMod val="75000"/>
                    <a:lumOff val="25000"/>
                  </a:schemeClr>
                </a:solidFill>
                <a:latin typeface="Arial Rounded MT Bold" panose="020F0704030504030204" pitchFamily="34" charset="77"/>
              </a:rPr>
              <a:t>Spectral sampling space is 3.1 nm</a:t>
            </a:r>
          </a:p>
          <a:p>
            <a:pPr lvl="1">
              <a:buFont typeface="Wingdings" pitchFamily="2" charset="2"/>
              <a:buChar char="v"/>
            </a:pPr>
            <a:r>
              <a:rPr lang="en-US" sz="1200" dirty="0">
                <a:solidFill>
                  <a:schemeClr val="tx1">
                    <a:lumMod val="75000"/>
                    <a:lumOff val="25000"/>
                  </a:schemeClr>
                </a:solidFill>
                <a:latin typeface="Arial Rounded MT Bold" panose="020F0704030504030204" pitchFamily="34" charset="77"/>
              </a:rPr>
              <a:t>FWHM = 4.017 nm</a:t>
            </a:r>
          </a:p>
          <a:p>
            <a:pPr lvl="1">
              <a:buFont typeface="Wingdings" pitchFamily="2" charset="2"/>
              <a:buChar char="v"/>
            </a:pPr>
            <a:r>
              <a:rPr lang="en-US" sz="1200" dirty="0">
                <a:solidFill>
                  <a:schemeClr val="tx1">
                    <a:lumMod val="75000"/>
                    <a:lumOff val="25000"/>
                  </a:schemeClr>
                </a:solidFill>
                <a:latin typeface="Arial Rounded MT Bold" panose="020F0704030504030204" pitchFamily="34" charset="77"/>
              </a:rPr>
              <a:t>Calibrated CPF wavelength will be provided with L1 data</a:t>
            </a:r>
          </a:p>
          <a:p>
            <a:pPr lvl="1">
              <a:buFont typeface="Wingdings" pitchFamily="2" charset="2"/>
              <a:buChar char="v"/>
            </a:pPr>
            <a:r>
              <a:rPr lang="en-US" sz="1200" dirty="0">
                <a:solidFill>
                  <a:schemeClr val="tx1">
                    <a:lumMod val="75000"/>
                    <a:lumOff val="25000"/>
                  </a:schemeClr>
                </a:solidFill>
                <a:latin typeface="Arial Rounded MT Bold" panose="020F0704030504030204" pitchFamily="34" charset="77"/>
              </a:rPr>
              <a:t>In the process of handling of variable wavelength spacing</a:t>
            </a:r>
          </a:p>
          <a:p>
            <a:pPr lvl="1">
              <a:buFont typeface="Wingdings" pitchFamily="2" charset="2"/>
              <a:buChar char="v"/>
            </a:pPr>
            <a:endParaRPr lang="en-US" sz="1200" dirty="0">
              <a:solidFill>
                <a:schemeClr val="tx1">
                  <a:lumMod val="75000"/>
                  <a:lumOff val="25000"/>
                </a:schemeClr>
              </a:solidFill>
              <a:latin typeface="Arial Rounded MT Bold" panose="020F0704030504030204" pitchFamily="34" charset="77"/>
            </a:endParaRPr>
          </a:p>
          <a:p>
            <a:pPr>
              <a:buFont typeface="Wingdings" pitchFamily="2" charset="2"/>
              <a:buChar char="v"/>
            </a:pPr>
            <a:r>
              <a:rPr lang="en-US" sz="1350" dirty="0">
                <a:solidFill>
                  <a:schemeClr val="tx1">
                    <a:lumMod val="75000"/>
                    <a:lumOff val="25000"/>
                  </a:schemeClr>
                </a:solidFill>
                <a:latin typeface="Arial Rounded MT Bold" panose="020F0704030504030204" pitchFamily="34" charset="77"/>
              </a:rPr>
              <a:t>PCRTM is retrained with the HYSCIS RSF</a:t>
            </a:r>
          </a:p>
          <a:p>
            <a:pPr lvl="1">
              <a:buFont typeface="Wingdings" pitchFamily="2" charset="2"/>
              <a:buChar char="v"/>
            </a:pPr>
            <a:r>
              <a:rPr lang="en-US" sz="1200" dirty="0">
                <a:solidFill>
                  <a:schemeClr val="tx1">
                    <a:lumMod val="75000"/>
                    <a:lumOff val="25000"/>
                  </a:schemeClr>
                </a:solidFill>
                <a:latin typeface="Arial Rounded MT Bold" panose="020F0704030504030204" pitchFamily="34" charset="77"/>
              </a:rPr>
              <a:t>Both balloon observation geometry and satellite observation geometries are considered in the training</a:t>
            </a:r>
          </a:p>
          <a:p>
            <a:pPr lvl="1">
              <a:buFont typeface="Wingdings" pitchFamily="2" charset="2"/>
              <a:buChar char="v"/>
            </a:pPr>
            <a:r>
              <a:rPr lang="en-US" sz="1200" dirty="0">
                <a:solidFill>
                  <a:schemeClr val="tx1">
                    <a:lumMod val="75000"/>
                    <a:lumOff val="25000"/>
                  </a:schemeClr>
                </a:solidFill>
                <a:latin typeface="Arial Rounded MT Bold" panose="020F0704030504030204" pitchFamily="34" charset="77"/>
              </a:rPr>
              <a:t>Added newly developed hyperspectral surface BRDF to the training data</a:t>
            </a:r>
          </a:p>
        </p:txBody>
      </p:sp>
      <p:pic>
        <p:nvPicPr>
          <p:cNvPr id="5" name="Picture 4">
            <a:extLst>
              <a:ext uri="{FF2B5EF4-FFF2-40B4-BE49-F238E27FC236}">
                <a16:creationId xmlns:a16="http://schemas.microsoft.com/office/drawing/2014/main" id="{7A4FF894-763B-2A48-833D-226E3679ECFE}"/>
              </a:ext>
            </a:extLst>
          </p:cNvPr>
          <p:cNvPicPr>
            <a:picLocks noChangeAspect="1"/>
          </p:cNvPicPr>
          <p:nvPr/>
        </p:nvPicPr>
        <p:blipFill>
          <a:blip r:embed="rId2"/>
          <a:stretch>
            <a:fillRect/>
          </a:stretch>
        </p:blipFill>
        <p:spPr>
          <a:xfrm>
            <a:off x="4758332" y="2011998"/>
            <a:ext cx="4183358" cy="3137519"/>
          </a:xfrm>
          <a:prstGeom prst="rect">
            <a:avLst/>
          </a:prstGeom>
        </p:spPr>
      </p:pic>
    </p:spTree>
    <p:extLst>
      <p:ext uri="{BB962C8B-B14F-4D97-AF65-F5344CB8AC3E}">
        <p14:creationId xmlns:p14="http://schemas.microsoft.com/office/powerpoint/2010/main" val="3263768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51A5-1BBD-A04E-B589-E99543833411}"/>
              </a:ext>
            </a:extLst>
          </p:cNvPr>
          <p:cNvSpPr>
            <a:spLocks noGrp="1"/>
          </p:cNvSpPr>
          <p:nvPr>
            <p:ph type="title"/>
          </p:nvPr>
        </p:nvSpPr>
        <p:spPr>
          <a:xfrm>
            <a:off x="722153" y="436700"/>
            <a:ext cx="4995254" cy="401436"/>
          </a:xfrm>
        </p:spPr>
        <p:txBody>
          <a:bodyPr>
            <a:normAutofit/>
          </a:bodyPr>
          <a:lstStyle/>
          <a:p>
            <a:r>
              <a:rPr lang="en-US" sz="1800" dirty="0">
                <a:solidFill>
                  <a:srgbClr val="C00000"/>
                </a:solidFill>
                <a:latin typeface="Arial Black" panose="020B0604020202020204" pitchFamily="34" charset="0"/>
                <a:cs typeface="Arial Black" panose="020B0604020202020204" pitchFamily="34" charset="0"/>
              </a:rPr>
              <a:t>Validate PCRTM using </a:t>
            </a:r>
            <a:r>
              <a:rPr lang="en-US" sz="1800" dirty="0" err="1">
                <a:solidFill>
                  <a:srgbClr val="C00000"/>
                </a:solidFill>
                <a:latin typeface="Arial Black" panose="020B0604020202020204" pitchFamily="34" charset="0"/>
                <a:cs typeface="Arial Black" panose="020B0604020202020204" pitchFamily="34" charset="0"/>
              </a:rPr>
              <a:t>HySICS</a:t>
            </a:r>
            <a:r>
              <a:rPr lang="en-US" sz="1800" dirty="0">
                <a:solidFill>
                  <a:srgbClr val="C00000"/>
                </a:solidFill>
                <a:latin typeface="Arial Black" panose="020B0604020202020204" pitchFamily="34" charset="0"/>
                <a:cs typeface="Arial Black" panose="020B0604020202020204" pitchFamily="34" charset="0"/>
              </a:rPr>
              <a:t> Data</a:t>
            </a:r>
          </a:p>
        </p:txBody>
      </p:sp>
      <p:sp>
        <p:nvSpPr>
          <p:cNvPr id="3" name="Content Placeholder 2">
            <a:extLst>
              <a:ext uri="{FF2B5EF4-FFF2-40B4-BE49-F238E27FC236}">
                <a16:creationId xmlns:a16="http://schemas.microsoft.com/office/drawing/2014/main" id="{EA750639-311D-9A48-A0EB-E6BFF74CD105}"/>
              </a:ext>
            </a:extLst>
          </p:cNvPr>
          <p:cNvSpPr>
            <a:spLocks noGrp="1"/>
          </p:cNvSpPr>
          <p:nvPr>
            <p:ph idx="1"/>
          </p:nvPr>
        </p:nvSpPr>
        <p:spPr>
          <a:xfrm>
            <a:off x="531796" y="1077657"/>
            <a:ext cx="4799315" cy="4147591"/>
          </a:xfrm>
        </p:spPr>
        <p:txBody>
          <a:bodyPr>
            <a:normAutofit/>
          </a:bodyPr>
          <a:lstStyle/>
          <a:p>
            <a:r>
              <a:rPr lang="en-US" sz="1350" dirty="0"/>
              <a:t>HYSCIS Spectral Response Function (SRF) is generated by convolving a of 3.94 nm boxcar function with a  0.48 nm FWHM  SINC square function, followed by convolving with a 3.1 nm boxcar function</a:t>
            </a:r>
          </a:p>
          <a:p>
            <a:pPr lvl="1">
              <a:buFont typeface="HiraMinProN-W3" panose="02020300000000000000" pitchFamily="18" charset="-128"/>
              <a:buChar char="－"/>
            </a:pPr>
            <a:r>
              <a:rPr lang="en-US" sz="1200" dirty="0"/>
              <a:t>FWHM = 4.017 nm </a:t>
            </a:r>
          </a:p>
          <a:p>
            <a:r>
              <a:rPr lang="en-US" sz="1350" dirty="0"/>
              <a:t>Spectral sampling space is 3.1 nm</a:t>
            </a:r>
          </a:p>
          <a:p>
            <a:pPr lvl="1">
              <a:buFont typeface="HiraMinProN-W3" panose="02020300000000000000" pitchFamily="18" charset="-128"/>
              <a:buChar char="－"/>
            </a:pPr>
            <a:r>
              <a:rPr lang="en-US" sz="1200" dirty="0"/>
              <a:t>Calibrated CPF wavelength will be provided with L1 data</a:t>
            </a:r>
          </a:p>
          <a:p>
            <a:pPr lvl="1">
              <a:buFont typeface="HiraMinProN-W3" panose="02020300000000000000" pitchFamily="18" charset="-128"/>
              <a:buChar char="－"/>
            </a:pPr>
            <a:r>
              <a:rPr lang="en-US" sz="1200" dirty="0"/>
              <a:t>In the process of handling of variable wavelength spacing</a:t>
            </a:r>
          </a:p>
          <a:p>
            <a:r>
              <a:rPr lang="en-US" sz="1350" dirty="0"/>
              <a:t>PCRTM is retrained with the </a:t>
            </a:r>
            <a:r>
              <a:rPr lang="en-US" sz="1350" dirty="0" err="1"/>
              <a:t>HySICS</a:t>
            </a:r>
            <a:r>
              <a:rPr lang="en-US" sz="1350" dirty="0"/>
              <a:t> RSF</a:t>
            </a:r>
          </a:p>
          <a:p>
            <a:pPr lvl="1">
              <a:buFont typeface="HiraMinProN-W3" panose="02020300000000000000" pitchFamily="18" charset="-128"/>
              <a:buChar char="－"/>
            </a:pPr>
            <a:r>
              <a:rPr lang="en-US" sz="1050" dirty="0"/>
              <a:t> </a:t>
            </a:r>
            <a:r>
              <a:rPr lang="en-US" sz="1200" dirty="0"/>
              <a:t>Both balloon observation geometry and satellite observation geometries are considered in the training</a:t>
            </a:r>
          </a:p>
          <a:p>
            <a:pPr lvl="1">
              <a:buFont typeface="HiraMinProN-W3" panose="02020300000000000000" pitchFamily="18" charset="-128"/>
              <a:buChar char="－"/>
            </a:pPr>
            <a:r>
              <a:rPr lang="en-US" sz="1200" dirty="0"/>
              <a:t>Added newly developed hyperspectral surface BRDF to the training data</a:t>
            </a:r>
          </a:p>
        </p:txBody>
      </p:sp>
      <p:pic>
        <p:nvPicPr>
          <p:cNvPr id="6" name="Picture 5">
            <a:extLst>
              <a:ext uri="{FF2B5EF4-FFF2-40B4-BE49-F238E27FC236}">
                <a16:creationId xmlns:a16="http://schemas.microsoft.com/office/drawing/2014/main" id="{E09B6EB7-07C7-5447-8B2C-4FD0B9EC8F8A}"/>
              </a:ext>
            </a:extLst>
          </p:cNvPr>
          <p:cNvPicPr/>
          <p:nvPr/>
        </p:nvPicPr>
        <p:blipFill>
          <a:blip r:embed="rId2"/>
          <a:stretch>
            <a:fillRect/>
          </a:stretch>
        </p:blipFill>
        <p:spPr>
          <a:xfrm>
            <a:off x="2236538" y="4333880"/>
            <a:ext cx="2974854" cy="1963792"/>
          </a:xfrm>
          <a:prstGeom prst="rect">
            <a:avLst/>
          </a:prstGeom>
        </p:spPr>
      </p:pic>
      <p:pic>
        <p:nvPicPr>
          <p:cNvPr id="7" name="Picture 6">
            <a:extLst>
              <a:ext uri="{FF2B5EF4-FFF2-40B4-BE49-F238E27FC236}">
                <a16:creationId xmlns:a16="http://schemas.microsoft.com/office/drawing/2014/main" id="{4453486D-544E-1B45-8842-66EF725A4506}"/>
              </a:ext>
            </a:extLst>
          </p:cNvPr>
          <p:cNvPicPr/>
          <p:nvPr/>
        </p:nvPicPr>
        <p:blipFill rotWithShape="1">
          <a:blip r:embed="rId3"/>
          <a:srcRect l="2496" t="2914" r="51188" b="351"/>
          <a:stretch/>
        </p:blipFill>
        <p:spPr>
          <a:xfrm>
            <a:off x="5662106" y="1004041"/>
            <a:ext cx="2747493" cy="3713375"/>
          </a:xfrm>
          <a:prstGeom prst="rect">
            <a:avLst/>
          </a:prstGeom>
        </p:spPr>
      </p:pic>
      <p:sp>
        <p:nvSpPr>
          <p:cNvPr id="4" name="TextBox 3">
            <a:extLst>
              <a:ext uri="{FF2B5EF4-FFF2-40B4-BE49-F238E27FC236}">
                <a16:creationId xmlns:a16="http://schemas.microsoft.com/office/drawing/2014/main" id="{74BEF2B4-1261-164B-9EF1-402E3F671382}"/>
              </a:ext>
            </a:extLst>
          </p:cNvPr>
          <p:cNvSpPr txBox="1"/>
          <p:nvPr/>
        </p:nvSpPr>
        <p:spPr>
          <a:xfrm>
            <a:off x="6093324" y="4948248"/>
            <a:ext cx="2563009" cy="553998"/>
          </a:xfrm>
          <a:prstGeom prst="rect">
            <a:avLst/>
          </a:prstGeom>
          <a:noFill/>
        </p:spPr>
        <p:txBody>
          <a:bodyPr wrap="none" rtlCol="0">
            <a:spAutoFit/>
          </a:bodyPr>
          <a:lstStyle/>
          <a:p>
            <a:r>
              <a:rPr lang="en-US" sz="1200" dirty="0">
                <a:solidFill>
                  <a:schemeClr val="tx1">
                    <a:lumMod val="75000"/>
                    <a:lumOff val="25000"/>
                  </a:schemeClr>
                </a:solidFill>
                <a:latin typeface="Arial Rounded MT Bold" panose="020F0704030504030204" pitchFamily="34" charset="77"/>
              </a:rPr>
              <a:t>HYSICS observed (blue curves)</a:t>
            </a:r>
          </a:p>
          <a:p>
            <a:r>
              <a:rPr lang="en-US" sz="1200" dirty="0">
                <a:solidFill>
                  <a:schemeClr val="tx1">
                    <a:lumMod val="75000"/>
                    <a:lumOff val="25000"/>
                  </a:schemeClr>
                </a:solidFill>
                <a:latin typeface="Arial Rounded MT Bold" panose="020F0704030504030204" pitchFamily="34" charset="77"/>
              </a:rPr>
              <a:t>PCRTM modeled (green curves</a:t>
            </a:r>
            <a:r>
              <a:rPr lang="en-US" dirty="0">
                <a:solidFill>
                  <a:schemeClr val="tx1">
                    <a:lumMod val="75000"/>
                    <a:lumOff val="25000"/>
                  </a:schemeClr>
                </a:solidFill>
                <a:latin typeface="Arial Rounded MT Bold" panose="020F0704030504030204" pitchFamily="34" charset="77"/>
              </a:rPr>
              <a:t>)</a:t>
            </a:r>
          </a:p>
        </p:txBody>
      </p:sp>
      <p:sp>
        <p:nvSpPr>
          <p:cNvPr id="8" name="TextBox 7">
            <a:extLst>
              <a:ext uri="{FF2B5EF4-FFF2-40B4-BE49-F238E27FC236}">
                <a16:creationId xmlns:a16="http://schemas.microsoft.com/office/drawing/2014/main" id="{D3548B87-F315-E142-8C23-6EE9904D7462}"/>
              </a:ext>
            </a:extLst>
          </p:cNvPr>
          <p:cNvSpPr txBox="1"/>
          <p:nvPr/>
        </p:nvSpPr>
        <p:spPr>
          <a:xfrm>
            <a:off x="478478" y="4717416"/>
            <a:ext cx="1644677" cy="1015663"/>
          </a:xfrm>
          <a:prstGeom prst="rect">
            <a:avLst/>
          </a:prstGeom>
          <a:noFill/>
        </p:spPr>
        <p:txBody>
          <a:bodyPr wrap="square" rtlCol="0">
            <a:spAutoFit/>
          </a:bodyPr>
          <a:lstStyle/>
          <a:p>
            <a:r>
              <a:rPr lang="en-US" sz="1200" dirty="0">
                <a:solidFill>
                  <a:schemeClr val="tx1">
                    <a:lumMod val="75000"/>
                    <a:lumOff val="25000"/>
                  </a:schemeClr>
                </a:solidFill>
                <a:latin typeface="Arial Rounded MT Bold" panose="020F0704030504030204" pitchFamily="34" charset="77"/>
              </a:rPr>
              <a:t>Example of high spectral resolution RS spectra using MODTRAN and PCRTM</a:t>
            </a:r>
          </a:p>
        </p:txBody>
      </p:sp>
    </p:spTree>
    <p:extLst>
      <p:ext uri="{BB962C8B-B14F-4D97-AF65-F5344CB8AC3E}">
        <p14:creationId xmlns:p14="http://schemas.microsoft.com/office/powerpoint/2010/main" val="1086599866"/>
      </p:ext>
    </p:extLst>
  </p:cSld>
  <p:clrMapOvr>
    <a:masterClrMapping/>
  </p:clrMapOvr>
</p:sld>
</file>

<file path=ppt/theme/theme1.xml><?xml version="1.0" encoding="utf-8"?>
<a:theme xmlns:a="http://schemas.openxmlformats.org/drawingml/2006/main" name="CLARREO_style_4">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58986C518E994C865AB481FF65B688" ma:contentTypeVersion="16" ma:contentTypeDescription="Create a new document." ma:contentTypeScope="" ma:versionID="3b622424767f314ff178c13f72576214">
  <xsd:schema xmlns:xsd="http://www.w3.org/2001/XMLSchema" xmlns:xs="http://www.w3.org/2001/XMLSchema" xmlns:p="http://schemas.microsoft.com/office/2006/metadata/properties" xmlns:ns2="7d583c83-7f40-41e3-9f74-efc4f9579d08" xmlns:ns3="bf92dc9f-35a9-4d9c-811b-afe3d262b270" targetNamespace="http://schemas.microsoft.com/office/2006/metadata/properties" ma:root="true" ma:fieldsID="6e976e9f1a3ac3364c296181e5415330" ns2:_="" ns3:_="">
    <xsd:import namespace="7d583c83-7f40-41e3-9f74-efc4f9579d08"/>
    <xsd:import namespace="bf92dc9f-35a9-4d9c-811b-afe3d262b270"/>
    <xsd:element name="properties">
      <xsd:complexType>
        <xsd:sequence>
          <xsd:element name="documentManagement">
            <xsd:complexType>
              <xsd:all>
                <xsd:element ref="ns2:Owner" minOccurs="0"/>
                <xsd:element ref="ns2:Data_x0020_Classification" minOccurs="0"/>
                <xsd:element ref="ns2:Handle" minOccurs="0"/>
                <xsd:element ref="ns2:Original_x0020_Filename" minOccurs="0"/>
                <xsd:element ref="ns2:Corporate_x0020_Author" minOccurs="0"/>
                <xsd:element ref="ns2:Creation_x0020_Date" minOccurs="0"/>
                <xsd:element ref="ns2:Summary"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583c83-7f40-41e3-9f74-efc4f9579d08" elementFormDefault="qualified">
    <xsd:import namespace="http://schemas.microsoft.com/office/2006/documentManagement/types"/>
    <xsd:import namespace="http://schemas.microsoft.com/office/infopath/2007/PartnerControls"/>
    <xsd:element name="Owner" ma:index="8" nillable="true" ma:displayName="Owner" ma:internalName="Owner">
      <xsd:simpleType>
        <xsd:restriction base="dms:Text">
          <xsd:maxLength value="255"/>
        </xsd:restriction>
      </xsd:simpleType>
    </xsd:element>
    <xsd:element name="Data_x0020_Classification" ma:index="9" nillable="true" ma:displayName="Data Classification" ma:internalName="Data_x0020_Classification">
      <xsd:simpleType>
        <xsd:restriction base="dms:Text">
          <xsd:maxLength value="255"/>
        </xsd:restriction>
      </xsd:simpleType>
    </xsd:element>
    <xsd:element name="Handle" ma:index="10" nillable="true" ma:displayName="Handle" ma:internalName="Handle">
      <xsd:simpleType>
        <xsd:restriction base="dms:Text">
          <xsd:maxLength value="255"/>
        </xsd:restriction>
      </xsd:simpleType>
    </xsd:element>
    <xsd:element name="Original_x0020_Filename" ma:index="11" nillable="true" ma:displayName="Original Filename" ma:internalName="Original_x0020_Filename">
      <xsd:simpleType>
        <xsd:restriction base="dms:Text">
          <xsd:maxLength value="255"/>
        </xsd:restriction>
      </xsd:simpleType>
    </xsd:element>
    <xsd:element name="Corporate_x0020_Author" ma:index="12" nillable="true" ma:displayName="Corporate Author" ma:internalName="Corporate_x0020_Author">
      <xsd:simpleType>
        <xsd:restriction base="dms:Text">
          <xsd:maxLength value="255"/>
        </xsd:restriction>
      </xsd:simpleType>
    </xsd:element>
    <xsd:element name="Creation_x0020_Date" ma:index="13" nillable="true" ma:displayName="Creation Date" ma:format="DateOnly" ma:internalName="Creation_x0020_Date">
      <xsd:simpleType>
        <xsd:restriction base="dms:DateTime"/>
      </xsd:simpleType>
    </xsd:element>
    <xsd:element name="Summary" ma:index="15" nillable="true" ma:displayName="Summary" ma:internalName="Summary">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f92dc9f-35a9-4d9c-811b-afe3d262b270"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AutoTags" ma:index="20" nillable="true" ma:displayName="Tags" ma:internalName="MediaServiceAutoTag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Owner xmlns="7d583c83-7f40-41e3-9f74-efc4f9579d08" xsi:nil="true"/>
    <Data_x0020_Classification xmlns="7d583c83-7f40-41e3-9f74-efc4f9579d08" xsi:nil="true"/>
    <Original_x0020_Filename xmlns="7d583c83-7f40-41e3-9f74-efc4f9579d08" xsi:nil="true"/>
    <Creation_x0020_Date xmlns="7d583c83-7f40-41e3-9f74-efc4f9579d08" xsi:nil="true"/>
    <Corporate_x0020_Author xmlns="7d583c83-7f40-41e3-9f74-efc4f9579d08" xsi:nil="true"/>
    <Handle xmlns="7d583c83-7f40-41e3-9f74-efc4f9579d08" xsi:nil="true"/>
    <Summary xmlns="7d583c83-7f40-41e3-9f74-efc4f9579d08" xsi:nil="true"/>
  </documentManagement>
</p:properties>
</file>

<file path=customXml/itemProps1.xml><?xml version="1.0" encoding="utf-8"?>
<ds:datastoreItem xmlns:ds="http://schemas.openxmlformats.org/officeDocument/2006/customXml" ds:itemID="{CA9509FD-E0EF-4136-995C-70DD4C57925D}"/>
</file>

<file path=customXml/itemProps2.xml><?xml version="1.0" encoding="utf-8"?>
<ds:datastoreItem xmlns:ds="http://schemas.openxmlformats.org/officeDocument/2006/customXml" ds:itemID="{5F81356A-64B0-4255-9929-7CB1BD550CFC}"/>
</file>

<file path=customXml/itemProps3.xml><?xml version="1.0" encoding="utf-8"?>
<ds:datastoreItem xmlns:ds="http://schemas.openxmlformats.org/officeDocument/2006/customXml" ds:itemID="{FCC5D6D0-17E7-4245-9848-346798712E48}"/>
</file>

<file path=docProps/app.xml><?xml version="1.0" encoding="utf-8"?>
<Properties xmlns="http://schemas.openxmlformats.org/officeDocument/2006/extended-properties" xmlns:vt="http://schemas.openxmlformats.org/officeDocument/2006/docPropsVTypes">
  <Template>CLARREO_style_4.potx</Template>
  <TotalTime>5800</TotalTime>
  <Words>2440</Words>
  <Application>Microsoft Macintosh PowerPoint</Application>
  <PresentationFormat>On-screen Show (4:3)</PresentationFormat>
  <Paragraphs>293</Paragraphs>
  <Slides>26</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HiraMinProN-W3</vt:lpstr>
      <vt:lpstr>ＭＳ Ｐゴシック</vt:lpstr>
      <vt:lpstr>Arial</vt:lpstr>
      <vt:lpstr>Arial Black</vt:lpstr>
      <vt:lpstr>Arial Rounded MT Bold</vt:lpstr>
      <vt:lpstr>Calibri</vt:lpstr>
      <vt:lpstr>Cambria Math</vt:lpstr>
      <vt:lpstr>Symbol</vt:lpstr>
      <vt:lpstr>Times New Roman</vt:lpstr>
      <vt:lpstr>Wingdings</vt:lpstr>
      <vt:lpstr>CLARREO_style_4</vt:lpstr>
      <vt:lpstr>PowerPoint Presentation</vt:lpstr>
      <vt:lpstr>PowerPoint Presentation</vt:lpstr>
      <vt:lpstr>PowerPoint Presentation</vt:lpstr>
      <vt:lpstr>PowerPoint Presentation</vt:lpstr>
      <vt:lpstr>PSF Scanner Footprint Geometry  From CERES ATBD Fig. 4.4-2  Need to calculate (δ, β) for each CPF pixel to determine if within CERES FOV</vt:lpstr>
      <vt:lpstr>PowerPoint Presentation</vt:lpstr>
      <vt:lpstr>PowerPoint Presentation</vt:lpstr>
      <vt:lpstr>Training PCRTM to match the CPF/HySICS  Spectral Response Function &amp; Spectral Sampling (X. Liu)</vt:lpstr>
      <vt:lpstr>Validate PCRTM using HySICS Data</vt:lpstr>
      <vt:lpstr>Algorithm Development of the Broadband Radiance Based on CPF Level-1B Data (Q. Yang)</vt:lpstr>
      <vt:lpstr>Algorithm Development of the Broadband  Radiance Based on CPF Level-1B Data</vt:lpstr>
      <vt:lpstr>PowerPoint Presentation</vt:lpstr>
      <vt:lpstr>PowerPoint Presentation</vt:lpstr>
      <vt:lpstr>PowerPoint Presentation</vt:lpstr>
      <vt:lpstr>PowerPoint Presentation</vt:lpstr>
      <vt:lpstr>PDM Application Module (D. Goldin)</vt:lpstr>
      <vt:lpstr>PDM Application Module (cont.)</vt:lpstr>
      <vt:lpstr>PowerPoint Presentation</vt:lpstr>
      <vt:lpstr>PowerPoint Presentation</vt:lpstr>
      <vt:lpstr>CPF IC-SDS Architectural Design</vt:lpstr>
      <vt:lpstr>IC-SDS Nextflow Docker Architectural Design  to Enable Cloud Processing</vt:lpstr>
      <vt:lpstr>Data System Configuration Performance –  AWS vs. Cluster </vt:lpstr>
      <vt:lpstr>Pyramid Filter Dot Product Test</vt:lpstr>
      <vt:lpstr>CERES Point Spread Function Status</vt:lpstr>
      <vt:lpstr>Testing/Prototyping CERES Point Spread Function</vt:lpstr>
      <vt:lpstr>Questions ?</vt:lpstr>
    </vt:vector>
  </TitlesOfParts>
  <Company>LM ES&amp;S</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CLARREO RS Reference Inter-Calibration Ability and Requirements </dc:title>
  <dc:creator>David Young</dc:creator>
  <cp:lastModifiedBy>C. Lukashin</cp:lastModifiedBy>
  <cp:revision>1364</cp:revision>
  <cp:lastPrinted>2018-05-11T14:56:19Z</cp:lastPrinted>
  <dcterms:created xsi:type="dcterms:W3CDTF">2013-03-04T13:06:35Z</dcterms:created>
  <dcterms:modified xsi:type="dcterms:W3CDTF">2018-05-16T16:00:32Z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0x0101002658986C518E994C865AB481FF65B688</vt:lpwstr>
  </property>
</Properties>
</file>