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TIF" ContentType="image/tif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7" r:id="rId2"/>
    <p:sldId id="376" r:id="rId3"/>
    <p:sldId id="377" r:id="rId4"/>
    <p:sldId id="402" r:id="rId5"/>
    <p:sldId id="386" r:id="rId6"/>
    <p:sldId id="378" r:id="rId7"/>
    <p:sldId id="379" r:id="rId8"/>
    <p:sldId id="323" r:id="rId9"/>
    <p:sldId id="385" r:id="rId10"/>
    <p:sldId id="381" r:id="rId11"/>
    <p:sldId id="343" r:id="rId12"/>
    <p:sldId id="367" r:id="rId13"/>
    <p:sldId id="387" r:id="rId14"/>
    <p:sldId id="389" r:id="rId15"/>
    <p:sldId id="394" r:id="rId16"/>
    <p:sldId id="396" r:id="rId17"/>
    <p:sldId id="395" r:id="rId18"/>
    <p:sldId id="397" r:id="rId19"/>
    <p:sldId id="398" r:id="rId20"/>
    <p:sldId id="392" r:id="rId21"/>
    <p:sldId id="400" r:id="rId22"/>
    <p:sldId id="401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D9F1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182"/>
    <p:restoredTop sz="97894"/>
  </p:normalViewPr>
  <p:slideViewPr>
    <p:cSldViewPr snapToObjects="1">
      <p:cViewPr varScale="1">
        <p:scale>
          <a:sx n="229" d="100"/>
          <a:sy n="229" d="100"/>
        </p:scale>
        <p:origin x="208" y="15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99C86-1F40-544B-A907-31B6BE7CE7B8}" type="datetimeFigureOut">
              <a:rPr lang="en-US" smtClean="0"/>
              <a:t>11/16/17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E03A8-A40B-7249-BA38-4FAFF4A77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7900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379506-DE67-5641-A276-AB4B3B6FD303}" type="datetimeFigureOut">
              <a:rPr lang="en-US" smtClean="0"/>
              <a:t>11/16/17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F2041F-0CC0-D94B-A0F7-98BED2FE3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74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6D83D-CCF0-4F42-8CD9-0D9196CE2791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913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6D83D-CCF0-4F42-8CD9-0D9196CE2791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951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6D83D-CCF0-4F42-8CD9-0D9196CE2791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57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rrowheads="1"/>
          </p:cNvPicPr>
          <p:nvPr userDrawn="1"/>
        </p:nvPicPr>
        <p:blipFill>
          <a:blip r:embed="rId2"/>
          <a:srcRect r="3909"/>
          <a:stretch>
            <a:fillRect/>
          </a:stretch>
        </p:blipFill>
        <p:spPr bwMode="auto">
          <a:xfrm>
            <a:off x="0" y="0"/>
            <a:ext cx="9144000" cy="4834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102519"/>
          </a:xfrm>
        </p:spPr>
        <p:txBody>
          <a:bodyPr anchor="t" anchorCtr="0"/>
          <a:lstStyle>
            <a:lvl1pPr>
              <a:defRPr sz="3000" b="1">
                <a:solidFill>
                  <a:srgbClr val="FFFF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71850"/>
            <a:ext cx="6400800" cy="1314450"/>
          </a:xfrm>
        </p:spPr>
        <p:txBody>
          <a:bodyPr anchor="ctr" anchorCtr="0"/>
          <a:lstStyle>
            <a:lvl1pPr marL="0" indent="0" algn="ctr">
              <a:buNone/>
              <a:defRPr sz="2100">
                <a:solidFill>
                  <a:srgbClr val="FFFF6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11957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1957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PRS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9395" y="792079"/>
            <a:ext cx="8256233" cy="3882014"/>
          </a:xfrm>
          <a:prstGeom prst="rect">
            <a:avLst/>
          </a:prstGeom>
        </p:spPr>
        <p:txBody>
          <a:bodyPr/>
          <a:lstStyle>
            <a:lvl1pPr>
              <a:buClr>
                <a:srgbClr val="0000FF"/>
              </a:buClr>
              <a:defRPr/>
            </a:lvl1pPr>
            <a:lvl2pPr>
              <a:buClr>
                <a:schemeClr val="accent1"/>
              </a:buCl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Laboratory for Atmospheric and Space Physics</a:t>
            </a:r>
          </a:p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University of Colorado, Boulder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6F9AB3AD-9339-4F31-BDDB-E95D08E8457D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352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PRS titl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494" y="1"/>
            <a:ext cx="7886700" cy="99417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Laboratory for Atmospheric and Space Physics</a:t>
            </a:r>
          </a:p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University of Colorado, Boulder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6F9AB3AD-9339-4F31-BDDB-E95D08E8457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7832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71550"/>
            <a:ext cx="4038600" cy="38290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71550"/>
            <a:ext cx="4038600" cy="38290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71550"/>
            <a:ext cx="4040188" cy="479822"/>
          </a:xfrm>
        </p:spPr>
        <p:txBody>
          <a:bodyPr anchor="t" anchorCtr="0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451372"/>
            <a:ext cx="4040188" cy="314325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971550"/>
            <a:ext cx="4041775" cy="479822"/>
          </a:xfrm>
        </p:spPr>
        <p:txBody>
          <a:bodyPr anchor="t" anchorCtr="0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451372"/>
            <a:ext cx="4041775" cy="314325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10765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10766"/>
            <a:ext cx="5111750" cy="438983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282303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g"/><Relationship Id="rId16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164" y="457200"/>
            <a:ext cx="9077325" cy="119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0164" y="488156"/>
            <a:ext cx="9077325" cy="119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Balloon Inflation.jpg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7716" b="8160"/>
          <a:stretch/>
        </p:blipFill>
        <p:spPr>
          <a:xfrm>
            <a:off x="-604" y="-6379"/>
            <a:ext cx="1219804" cy="803795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27981"/>
            <a:ext cx="7807324" cy="429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488156"/>
            <a:ext cx="8686800" cy="4375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1275" y="4863704"/>
            <a:ext cx="9075738" cy="119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34"/>
          <p:cNvSpPr>
            <a:spLocks noChangeArrowheads="1"/>
          </p:cNvSpPr>
          <p:nvPr/>
        </p:nvSpPr>
        <p:spPr bwMode="auto">
          <a:xfrm>
            <a:off x="228600" y="4863864"/>
            <a:ext cx="2362200" cy="2866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7865" tIns="33338" rIns="67865" bIns="33338" anchor="ctr">
            <a:prstTxWarp prst="textNoShape">
              <a:avLst/>
            </a:prstTxWarp>
            <a:spAutoFit/>
          </a:bodyPr>
          <a:lstStyle/>
          <a:p>
            <a:r>
              <a:rPr lang="en-US" sz="750" b="1" i="1" dirty="0">
                <a:solidFill>
                  <a:srgbClr val="FF0000"/>
                </a:solidFill>
                <a:latin typeface="Calibri" pitchFamily="29" charset="0"/>
                <a:ea typeface="Calibri" pitchFamily="29" charset="0"/>
                <a:cs typeface="Calibri" pitchFamily="29" charset="0"/>
              </a:rPr>
              <a:t>CPF </a:t>
            </a:r>
            <a:r>
              <a:rPr lang="en-US" sz="750" b="1" i="1" baseline="0" dirty="0">
                <a:solidFill>
                  <a:srgbClr val="FF0000"/>
                </a:solidFill>
                <a:latin typeface="Calibri" pitchFamily="29" charset="0"/>
                <a:ea typeface="Calibri" pitchFamily="29" charset="0"/>
                <a:cs typeface="Calibri" pitchFamily="29" charset="0"/>
              </a:rPr>
              <a:t>Inter-Calibration Workshop</a:t>
            </a:r>
            <a:endParaRPr lang="en-US" sz="750" b="1" i="1" dirty="0">
              <a:solidFill>
                <a:srgbClr val="FF0000"/>
              </a:solidFill>
              <a:latin typeface="Calibri" pitchFamily="29" charset="0"/>
              <a:ea typeface="Calibri" pitchFamily="29" charset="0"/>
              <a:cs typeface="Calibri" pitchFamily="29" charset="0"/>
            </a:endParaRPr>
          </a:p>
          <a:p>
            <a:pPr marL="0" indent="0">
              <a:tabLst>
                <a:tab pos="1625204" algn="r"/>
              </a:tabLst>
            </a:pPr>
            <a:r>
              <a:rPr lang="en-US" sz="675" b="1" i="1" baseline="0" dirty="0">
                <a:solidFill>
                  <a:srgbClr val="FAC090"/>
                </a:solidFill>
                <a:latin typeface="Calibri" pitchFamily="29" charset="0"/>
                <a:ea typeface="Calibri" pitchFamily="29" charset="0"/>
                <a:cs typeface="Calibri" pitchFamily="29" charset="0"/>
              </a:rPr>
              <a:t>Hampton, VA	16 Nov. 2017</a:t>
            </a:r>
            <a:endParaRPr lang="en-US" sz="750" b="1" i="1" dirty="0">
              <a:solidFill>
                <a:srgbClr val="FAC090"/>
              </a:solidFill>
              <a:latin typeface="Calibri" pitchFamily="29" charset="0"/>
              <a:ea typeface="Calibri" pitchFamily="29" charset="0"/>
              <a:cs typeface="Calibri" pitchFamily="29" charset="0"/>
            </a:endParaRPr>
          </a:p>
        </p:txBody>
      </p:sp>
      <p:sp>
        <p:nvSpPr>
          <p:cNvPr id="14" name="Rectangle 38"/>
          <p:cNvSpPr>
            <a:spLocks noChangeArrowheads="1"/>
          </p:cNvSpPr>
          <p:nvPr/>
        </p:nvSpPr>
        <p:spPr bwMode="auto">
          <a:xfrm>
            <a:off x="6781800" y="4924733"/>
            <a:ext cx="2179638" cy="1827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7865" tIns="33338" rIns="67865" bIns="33338" anchor="ctr">
            <a:prstTxWarp prst="textNoShape">
              <a:avLst/>
            </a:prstTxWarp>
            <a:spAutoFit/>
          </a:bodyPr>
          <a:lstStyle/>
          <a:p>
            <a:pPr algn="r"/>
            <a:r>
              <a:rPr lang="en-US" sz="750" i="1" dirty="0">
                <a:solidFill>
                  <a:srgbClr val="FAC090"/>
                </a:solidFill>
                <a:latin typeface="Calibri" pitchFamily="29" charset="0"/>
              </a:rPr>
              <a:t>Brown, Kopp, Smith - p. </a:t>
            </a:r>
            <a:fld id="{32215EAF-8548-3D42-B355-E869C500DB5A}" type="slidenum">
              <a:rPr lang="en-US" sz="750" i="1" smtClean="0">
                <a:solidFill>
                  <a:srgbClr val="FAC090"/>
                </a:solidFill>
                <a:latin typeface="Calibri" pitchFamily="29" charset="0"/>
              </a:rPr>
              <a:pPr algn="r"/>
              <a:t>‹#›</a:t>
            </a:fld>
            <a:endParaRPr lang="en-US" sz="750" i="1" dirty="0">
              <a:solidFill>
                <a:srgbClr val="FAC090"/>
              </a:solidFill>
              <a:latin typeface="Calibri" pitchFamily="29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81200" y="4924426"/>
            <a:ext cx="5334000" cy="219291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25" b="1" i="1" dirty="0">
                <a:solidFill>
                  <a:srgbClr val="FAC090"/>
                </a:solidFill>
                <a:latin typeface="Calibri" pitchFamily="29" charset="0"/>
                <a:ea typeface="Calibri" pitchFamily="29" charset="0"/>
                <a:cs typeface="Calibri" pitchFamily="29" charset="0"/>
              </a:rPr>
              <a:t>CPF-HySICS Inter-Calibration</a:t>
            </a:r>
            <a:r>
              <a:rPr lang="en-US" sz="825" b="1" i="1" baseline="0" dirty="0">
                <a:solidFill>
                  <a:srgbClr val="FAC090"/>
                </a:solidFill>
                <a:latin typeface="Calibri" pitchFamily="29" charset="0"/>
                <a:ea typeface="Calibri" pitchFamily="29" charset="0"/>
                <a:cs typeface="Calibri" pitchFamily="29" charset="0"/>
              </a:rPr>
              <a:t> Capabilities</a:t>
            </a:r>
            <a:endParaRPr lang="en-US" sz="825" b="1" i="1" dirty="0">
              <a:solidFill>
                <a:srgbClr val="FAC090"/>
              </a:solidFill>
              <a:latin typeface="Calibri" pitchFamily="29" charset="0"/>
              <a:ea typeface="Calibri" pitchFamily="29" charset="0"/>
              <a:cs typeface="Calibri" pitchFamily="29" charset="0"/>
            </a:endParaRPr>
          </a:p>
        </p:txBody>
      </p:sp>
      <p:pic>
        <p:nvPicPr>
          <p:cNvPr id="15" name="Picture 14" descr="LASP-logo-full-color-tbg.gif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53200" y="4937760"/>
            <a:ext cx="914400" cy="1552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2700" b="1" i="1" kern="1200">
          <a:solidFill>
            <a:schemeClr val="accent2">
              <a:lumMod val="60000"/>
              <a:lumOff val="40000"/>
            </a:schemeClr>
          </a:solidFill>
          <a:latin typeface="+mj-lt"/>
          <a:ea typeface="ＭＳ Ｐゴシック" pitchFamily="29" charset="-128"/>
          <a:cs typeface="ＭＳ Ｐゴシック" pitchFamily="29" charset="-128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29" charset="0"/>
          <a:ea typeface="ＭＳ Ｐゴシック" pitchFamily="29" charset="-128"/>
          <a:cs typeface="ＭＳ Ｐゴシック" pitchFamily="29" charset="-128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29" charset="0"/>
          <a:ea typeface="ＭＳ Ｐゴシック" pitchFamily="29" charset="-128"/>
          <a:cs typeface="ＭＳ Ｐゴシック" pitchFamily="29" charset="-128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29" charset="0"/>
          <a:ea typeface="ＭＳ Ｐゴシック" pitchFamily="29" charset="-128"/>
          <a:cs typeface="ＭＳ Ｐゴシック" pitchFamily="29" charset="-128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29" charset="0"/>
          <a:ea typeface="ＭＳ Ｐゴシック" pitchFamily="29" charset="-128"/>
          <a:cs typeface="ＭＳ Ｐゴシック" pitchFamily="29" charset="-128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29" charset="0"/>
          <a:ea typeface="ＭＳ Ｐゴシック" pitchFamily="29" charset="-128"/>
          <a:cs typeface="ＭＳ Ｐゴシック" pitchFamily="29" charset="-128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29" charset="0"/>
          <a:ea typeface="ＭＳ Ｐゴシック" pitchFamily="29" charset="-128"/>
          <a:cs typeface="ＭＳ Ｐゴシック" pitchFamily="29" charset="-128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29" charset="0"/>
          <a:ea typeface="ＭＳ Ｐゴシック" pitchFamily="29" charset="-128"/>
          <a:cs typeface="ＭＳ Ｐゴシック" pitchFamily="29" charset="-128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29" charset="0"/>
          <a:ea typeface="ＭＳ Ｐゴシック" pitchFamily="29" charset="-128"/>
          <a:cs typeface="ＭＳ Ｐゴシック" pitchFamily="29" charset="-128"/>
        </a:defRPr>
      </a:lvl9pPr>
    </p:titleStyle>
    <p:bodyStyle>
      <a:lvl1pPr marL="167879" indent="-167879" algn="l" defTabSz="342900" rtl="0" eaLnBrk="1" fontAlgn="base" hangingPunct="1">
        <a:spcBef>
          <a:spcPct val="20000"/>
        </a:spcBef>
        <a:spcAft>
          <a:spcPct val="0"/>
        </a:spcAft>
        <a:buFont typeface="Arial" pitchFamily="29" charset="0"/>
        <a:buChar char="•"/>
        <a:defRPr sz="1800" kern="1200">
          <a:solidFill>
            <a:schemeClr val="accent6">
              <a:lumMod val="60000"/>
              <a:lumOff val="40000"/>
            </a:schemeClr>
          </a:solidFill>
          <a:latin typeface="+mn-lt"/>
          <a:ea typeface="ＭＳ Ｐゴシック" pitchFamily="29" charset="-128"/>
          <a:cs typeface="ＭＳ Ｐゴシック" pitchFamily="29" charset="-128"/>
        </a:defRPr>
      </a:lvl1pPr>
      <a:lvl2pPr marL="345281" indent="-170260" algn="l" defTabSz="342900" rtl="0" eaLnBrk="1" fontAlgn="base" hangingPunct="1">
        <a:spcBef>
          <a:spcPct val="20000"/>
        </a:spcBef>
        <a:spcAft>
          <a:spcPct val="0"/>
        </a:spcAft>
        <a:buFont typeface="Arial" pitchFamily="29" charset="0"/>
        <a:buChar char="–"/>
        <a:defRPr sz="1500" kern="1200">
          <a:solidFill>
            <a:srgbClr val="D99694"/>
          </a:solidFill>
          <a:latin typeface="+mn-lt"/>
          <a:ea typeface="ＭＳ Ｐゴシック" pitchFamily="29" charset="-128"/>
          <a:cs typeface="+mn-cs"/>
        </a:defRPr>
      </a:lvl2pPr>
      <a:lvl3pPr marL="510779" indent="-171450" algn="l" defTabSz="342900" rtl="0" eaLnBrk="1" fontAlgn="base" hangingPunct="1">
        <a:spcBef>
          <a:spcPct val="20000"/>
        </a:spcBef>
        <a:spcAft>
          <a:spcPct val="0"/>
        </a:spcAft>
        <a:buFont typeface="Arial" pitchFamily="29" charset="0"/>
        <a:buChar char="•"/>
        <a:defRPr sz="1350" kern="1200">
          <a:solidFill>
            <a:srgbClr val="D99694"/>
          </a:solidFill>
          <a:latin typeface="+mn-lt"/>
          <a:ea typeface="ＭＳ Ｐゴシック" pitchFamily="29" charset="-128"/>
          <a:cs typeface="+mn-cs"/>
        </a:defRPr>
      </a:lvl3pPr>
      <a:lvl4pPr marL="678656" indent="-171450" algn="l" defTabSz="342900" rtl="0" eaLnBrk="1" fontAlgn="base" hangingPunct="1">
        <a:spcBef>
          <a:spcPct val="20000"/>
        </a:spcBef>
        <a:spcAft>
          <a:spcPct val="0"/>
        </a:spcAft>
        <a:buFont typeface="Arial" pitchFamily="29" charset="0"/>
        <a:buChar char="–"/>
        <a:defRPr sz="1200" kern="1200">
          <a:solidFill>
            <a:srgbClr val="D99694"/>
          </a:solidFill>
          <a:latin typeface="+mn-lt"/>
          <a:ea typeface="ＭＳ Ｐゴシック" pitchFamily="29" charset="-128"/>
          <a:cs typeface="+mn-cs"/>
        </a:defRPr>
      </a:lvl4pPr>
      <a:lvl5pPr marL="862013" indent="-171450" algn="l" defTabSz="342900" rtl="0" eaLnBrk="1" fontAlgn="base" hangingPunct="1">
        <a:spcBef>
          <a:spcPct val="20000"/>
        </a:spcBef>
        <a:spcAft>
          <a:spcPct val="0"/>
        </a:spcAft>
        <a:buFont typeface="Arial" pitchFamily="29" charset="0"/>
        <a:buChar char="»"/>
        <a:defRPr sz="1200" kern="1200">
          <a:solidFill>
            <a:srgbClr val="D99694"/>
          </a:solidFill>
          <a:latin typeface="+mn-lt"/>
          <a:ea typeface="ＭＳ Ｐゴシック" pitchFamily="29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"/><Relationship Id="rId3" Type="http://schemas.openxmlformats.org/officeDocument/2006/relationships/image" Target="../media/image2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lloon Inflation.jpg">
            <a:extLst>
              <a:ext uri="{FF2B5EF4-FFF2-40B4-BE49-F238E27FC236}">
                <a16:creationId xmlns:a16="http://schemas.microsoft.com/office/drawing/2014/main" xmlns="" id="{92768E45-A741-9147-9BE2-BFFA5B79F0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8" r="16154" b="8160"/>
          <a:stretch/>
        </p:blipFill>
        <p:spPr>
          <a:xfrm>
            <a:off x="0" y="0"/>
            <a:ext cx="9144000" cy="48304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514350"/>
            <a:ext cx="6629400" cy="971550"/>
          </a:xfrm>
          <a:solidFill>
            <a:schemeClr val="tx2">
              <a:lumMod val="20000"/>
              <a:lumOff val="80000"/>
              <a:alpha val="50000"/>
            </a:schemeClr>
          </a:solidFill>
          <a:ln w="19050" cmpd="sng">
            <a:solidFill>
              <a:schemeClr val="accent2"/>
            </a:solidFill>
          </a:ln>
        </p:spPr>
        <p:txBody>
          <a:bodyPr>
            <a:normAutofit fontScale="90000"/>
          </a:bodyPr>
          <a:lstStyle/>
          <a:p>
            <a:r>
              <a:rPr lang="en-US" dirty="0"/>
              <a:t>CPF/HySICS</a:t>
            </a:r>
            <a:br>
              <a:rPr lang="en-US" dirty="0"/>
            </a:br>
            <a:r>
              <a:rPr lang="en-US" dirty="0"/>
              <a:t>Inter-Calibration Performance Expectations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2171701"/>
            <a:ext cx="6172200" cy="2628899"/>
          </a:xfrm>
        </p:spPr>
        <p:txBody>
          <a:bodyPr/>
          <a:lstStyle/>
          <a:p>
            <a:r>
              <a:rPr lang="en-US" b="1" u="sng" dirty="0">
                <a:solidFill>
                  <a:schemeClr val="accent2"/>
                </a:solidFill>
              </a:rPr>
              <a:t>CLARREO Pathfinder Inter-Calibration Workshop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sz="1500" i="1" dirty="0">
                <a:solidFill>
                  <a:schemeClr val="accent6"/>
                </a:solidFill>
              </a:rPr>
              <a:t>Pat Brown, Greg Kopp, Paul Smith</a:t>
            </a:r>
          </a:p>
          <a:p>
            <a:endParaRPr lang="en-US" baseline="30000" dirty="0">
              <a:solidFill>
                <a:schemeClr val="accent6"/>
              </a:solidFill>
            </a:endParaRPr>
          </a:p>
          <a:p>
            <a:r>
              <a:rPr lang="en-US" sz="1500" dirty="0">
                <a:solidFill>
                  <a:schemeClr val="accent6"/>
                </a:solidFill>
              </a:rPr>
              <a:t>Laboratory for Atmospheric and Space Physics, Univ. of Colorado, Boulder, CO</a:t>
            </a:r>
          </a:p>
        </p:txBody>
      </p:sp>
    </p:spTree>
    <p:extLst>
      <p:ext uri="{BB962C8B-B14F-4D97-AF65-F5344CB8AC3E}">
        <p14:creationId xmlns:p14="http://schemas.microsoft.com/office/powerpoint/2010/main" val="315216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Earth Limb and Lunar Scans Acquired from HySICS Flight #2</a:t>
            </a:r>
          </a:p>
        </p:txBody>
      </p:sp>
      <p:pic>
        <p:nvPicPr>
          <p:cNvPr id="3" name="Picture 2" descr="full_res_limb_scan_with_moon_cropp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571500"/>
            <a:ext cx="4206106" cy="4286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7448">
            <a:off x="128847" y="440001"/>
            <a:ext cx="2884857" cy="45288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724" y="590550"/>
            <a:ext cx="2667000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12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Improved flat-field calibrations using Earth-viewing optics</a:t>
            </a:r>
          </a:p>
          <a:p>
            <a:pPr lvl="1"/>
            <a:r>
              <a:rPr lang="en-US" dirty="0"/>
              <a:t>Lunar flat-fields at better phase angles and using multi-image dual-scan approach (see Kopp et al. 2017)</a:t>
            </a:r>
          </a:p>
          <a:p>
            <a:pPr lvl="1"/>
            <a:r>
              <a:rPr lang="en-US" dirty="0"/>
              <a:t>Acquire additional flat fields using </a:t>
            </a:r>
            <a:r>
              <a:rPr lang="en-US" dirty="0" err="1"/>
              <a:t>Spectralon</a:t>
            </a:r>
            <a:r>
              <a:rPr lang="en-US" dirty="0"/>
              <a:t> diffuser, particularly improving temporal filling</a:t>
            </a:r>
          </a:p>
          <a:p>
            <a:r>
              <a:rPr lang="en-US" dirty="0"/>
              <a:t>Improved thermal stability</a:t>
            </a:r>
          </a:p>
          <a:p>
            <a:pPr lvl="1"/>
            <a:r>
              <a:rPr lang="en-US" dirty="0"/>
              <a:t>Provided by second cryo-cooler and more stable thermal conditions due to true vacuum environment</a:t>
            </a:r>
          </a:p>
          <a:p>
            <a:pPr lvl="1"/>
            <a:r>
              <a:rPr lang="en-US" dirty="0"/>
              <a:t>Reduces background blackbody drifts and FPA sensitivity to thermal variations</a:t>
            </a:r>
          </a:p>
          <a:p>
            <a:pPr lvl="1"/>
            <a:r>
              <a:rPr lang="en-US" dirty="0"/>
              <a:t>Improves calibration durations of FPA, imaging optics, and spectral scale</a:t>
            </a:r>
          </a:p>
          <a:p>
            <a:r>
              <a:rPr lang="en-US" u="sng" dirty="0"/>
              <a:t>Much</a:t>
            </a:r>
            <a:r>
              <a:rPr lang="en-US" dirty="0"/>
              <a:t> broader spatial and temporal coverage</a:t>
            </a:r>
          </a:p>
          <a:p>
            <a:endParaRPr lang="en-US" dirty="0"/>
          </a:p>
          <a:p>
            <a:r>
              <a:rPr lang="en-US" dirty="0"/>
              <a:t>But there are some added </a:t>
            </a:r>
            <a:r>
              <a:rPr lang="en-US" i="1" dirty="0"/>
              <a:t>un</a:t>
            </a:r>
            <a:r>
              <a:rPr lang="en-US" dirty="0"/>
              <a:t>-improvements due to ISS compared to balloon platform</a:t>
            </a:r>
          </a:p>
          <a:p>
            <a:pPr lvl="1"/>
            <a:r>
              <a:rPr lang="en-US" dirty="0"/>
              <a:t>Severe limitations on frequency of solar- and lunar-calibration opportunities due to ISS structure</a:t>
            </a:r>
          </a:p>
          <a:p>
            <a:pPr lvl="2"/>
            <a:r>
              <a:rPr lang="en-US" dirty="0"/>
              <a:t>Will fill in with </a:t>
            </a:r>
            <a:r>
              <a:rPr lang="en-US" dirty="0" err="1"/>
              <a:t>Spectralon</a:t>
            </a:r>
            <a:r>
              <a:rPr lang="en-US" dirty="0"/>
              <a:t> flat-fields</a:t>
            </a:r>
          </a:p>
          <a:p>
            <a:pPr lvl="1"/>
            <a:r>
              <a:rPr lang="en-US" dirty="0"/>
              <a:t>More high-frequency jitter from pointing system</a:t>
            </a:r>
          </a:p>
          <a:p>
            <a:pPr lvl="2"/>
            <a:r>
              <a:rPr lang="en-US" dirty="0"/>
              <a:t>NASA’s Wallops Arc-Second Pointing (WASP) system used on balloon was incredibly good</a:t>
            </a:r>
          </a:p>
          <a:p>
            <a:pPr lvl="1"/>
            <a:r>
              <a:rPr lang="en-US" dirty="0"/>
              <a:t>Occasional observing limitations due to special ISS activities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Expected Improvements Due to Space-Borne Platform</a:t>
            </a:r>
          </a:p>
        </p:txBody>
      </p:sp>
    </p:spTree>
    <p:extLst>
      <p:ext uri="{BB962C8B-B14F-4D97-AF65-F5344CB8AC3E}">
        <p14:creationId xmlns:p14="http://schemas.microsoft.com/office/powerpoint/2010/main" val="1151407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Expected Instrument-Specific Improvements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Improved grating provides lower uncertainties, higher visible signal, and less polarization</a:t>
            </a:r>
          </a:p>
          <a:p>
            <a:r>
              <a:rPr lang="en-US" dirty="0"/>
              <a:t>Increased intrinsic FPA gain improves ground-scene sensitivity</a:t>
            </a:r>
          </a:p>
          <a:p>
            <a:r>
              <a:rPr lang="en-US" dirty="0"/>
              <a:t>Improved lab calibrations reduces attenuation-method uncertainties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962" y="1474470"/>
            <a:ext cx="3994076" cy="33832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69038" y="3629620"/>
            <a:ext cx="2533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Uncertainty estimates for a spectrally-flat </a:t>
            </a:r>
            <a:r>
              <a:rPr lang="en-US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=0.3 reflectance surface (per pixel)</a:t>
            </a:r>
          </a:p>
        </p:txBody>
      </p:sp>
    </p:spTree>
    <p:extLst>
      <p:ext uri="{BB962C8B-B14F-4D97-AF65-F5344CB8AC3E}">
        <p14:creationId xmlns:p14="http://schemas.microsoft.com/office/powerpoint/2010/main" val="551860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CPF/HySICS Products for Inter-Calibration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Calibrated Earth-scene radiances and reflectances</a:t>
            </a:r>
          </a:p>
          <a:p>
            <a:pPr lvl="1"/>
            <a:r>
              <a:rPr lang="en-US" dirty="0"/>
              <a:t>Acquired of overpass regions nearly simultaneously with and having nearly matching look-angles as other selected on-orbit sensors</a:t>
            </a:r>
          </a:p>
          <a:p>
            <a:pPr lvl="1"/>
            <a:r>
              <a:rPr lang="en-US" dirty="0"/>
              <a:t>Acquired of several vicarious ground-calibration sites</a:t>
            </a:r>
          </a:p>
          <a:p>
            <a:r>
              <a:rPr lang="en-US" dirty="0"/>
              <a:t>Lunar irradiances</a:t>
            </a:r>
          </a:p>
        </p:txBody>
      </p:sp>
      <p:pic>
        <p:nvPicPr>
          <p:cNvPr id="4" name="Picture 3" descr="ground_datacube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4" t="10717" r="9347" b="1483"/>
          <a:stretch/>
        </p:blipFill>
        <p:spPr>
          <a:xfrm>
            <a:off x="1143000" y="1842061"/>
            <a:ext cx="3352800" cy="29796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6146">
            <a:off x="5492940" y="1113383"/>
            <a:ext cx="2487666" cy="390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07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CPF/HySICS Data-Level Definitions – Level 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Summary:</a:t>
            </a:r>
            <a:r>
              <a:rPr lang="en-US" dirty="0"/>
              <a:t> All telemetered instrument and ancillary data; unprocessed; for data archive</a:t>
            </a:r>
          </a:p>
          <a:p>
            <a:r>
              <a:rPr lang="en-US" dirty="0"/>
              <a:t>Primary data: Contents of focal-plane-array images</a:t>
            </a:r>
          </a:p>
          <a:p>
            <a:pPr lvl="1"/>
            <a:r>
              <a:rPr lang="en-US" dirty="0"/>
              <a:t>Science scans of ground, Sun, Moon</a:t>
            </a:r>
          </a:p>
          <a:p>
            <a:pPr lvl="1"/>
            <a:r>
              <a:rPr lang="en-US" dirty="0"/>
              <a:t>Calibration scans of Sun, Moon (flat-fields, pointing, alignment)</a:t>
            </a:r>
          </a:p>
          <a:p>
            <a:pPr lvl="1"/>
            <a:r>
              <a:rPr lang="en-US" dirty="0"/>
              <a:t>Internal calibration measurements (darks, pen-ray)</a:t>
            </a:r>
          </a:p>
          <a:p>
            <a:r>
              <a:rPr lang="en-US" dirty="0"/>
              <a:t>State of image data</a:t>
            </a:r>
          </a:p>
          <a:p>
            <a:pPr lvl="1"/>
            <a:r>
              <a:rPr lang="en-US" dirty="0"/>
              <a:t>Each image is time-tagged</a:t>
            </a:r>
          </a:p>
          <a:p>
            <a:pPr lvl="1"/>
            <a:r>
              <a:rPr lang="en-US" dirty="0"/>
              <a:t>Images are in units of DNs</a:t>
            </a:r>
          </a:p>
          <a:p>
            <a:pPr lvl="1"/>
            <a:r>
              <a:rPr lang="en-US" dirty="0"/>
              <a:t>Image array columns and rows are merely counted sequentially (no useful units)</a:t>
            </a:r>
          </a:p>
          <a:p>
            <a:r>
              <a:rPr lang="en-US" dirty="0"/>
              <a:t>Ancillary data</a:t>
            </a:r>
          </a:p>
          <a:p>
            <a:pPr lvl="1"/>
            <a:r>
              <a:rPr lang="en-US" dirty="0"/>
              <a:t>Instrument temperatures [DNs]</a:t>
            </a:r>
          </a:p>
          <a:p>
            <a:pPr lvl="1"/>
            <a:r>
              <a:rPr lang="en-US" dirty="0"/>
              <a:t>Pointing information from HySICS gimbals and from ISS [DNs]</a:t>
            </a:r>
          </a:p>
          <a:p>
            <a:pPr lvl="1"/>
            <a:r>
              <a:rPr lang="en-US" dirty="0"/>
              <a:t>Desired (intended and planned) pointing information</a:t>
            </a:r>
          </a:p>
        </p:txBody>
      </p:sp>
    </p:spTree>
    <p:extLst>
      <p:ext uri="{BB962C8B-B14F-4D97-AF65-F5344CB8AC3E}">
        <p14:creationId xmlns:p14="http://schemas.microsoft.com/office/powerpoint/2010/main" val="1490359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CPF/HySICS Data-Level Definitions – Level 1A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Summary:</a:t>
            </a:r>
            <a:r>
              <a:rPr lang="en-US" dirty="0"/>
              <a:t> All ground- and lunar-scan data converted to calibrated radiance and/or reflectance units</a:t>
            </a:r>
          </a:p>
          <a:p>
            <a:r>
              <a:rPr lang="en-US" dirty="0"/>
              <a:t>Primary data: Calibrated scans of ground and Moon</a:t>
            </a:r>
          </a:p>
          <a:p>
            <a:pPr lvl="1"/>
            <a:r>
              <a:rPr lang="en-US" dirty="0"/>
              <a:t>Set of focal-plane-array images from each contiguous ground scan</a:t>
            </a:r>
          </a:p>
          <a:p>
            <a:pPr lvl="1"/>
            <a:r>
              <a:rPr lang="en-US" dirty="0"/>
              <a:t>Set of focal-plane-array images from each cross-slit lunar scan</a:t>
            </a:r>
          </a:p>
          <a:p>
            <a:r>
              <a:rPr lang="en-US" dirty="0"/>
              <a:t>State of image data</a:t>
            </a:r>
          </a:p>
          <a:p>
            <a:pPr lvl="1"/>
            <a:r>
              <a:rPr lang="en-US" dirty="0"/>
              <a:t>Each image is time-tagged [Julian Day]</a:t>
            </a:r>
          </a:p>
          <a:p>
            <a:pPr lvl="1"/>
            <a:r>
              <a:rPr lang="en-US" dirty="0"/>
              <a:t>Two image products: Images are in units of both reflectances [</a:t>
            </a:r>
            <a:r>
              <a:rPr lang="en-US" i="1" dirty="0"/>
              <a:t>R</a:t>
            </a:r>
            <a:r>
              <a:rPr lang="en-US" dirty="0"/>
              <a:t>/</a:t>
            </a:r>
            <a:r>
              <a:rPr lang="en-US" i="1" dirty="0" err="1"/>
              <a:t>R</a:t>
            </a:r>
            <a:r>
              <a:rPr lang="en-US" baseline="-25000" dirty="0" err="1"/>
              <a:t>Sun</a:t>
            </a:r>
            <a:r>
              <a:rPr lang="en-US" dirty="0"/>
              <a:t>] and radiances [W m</a:t>
            </a:r>
            <a:r>
              <a:rPr lang="en-US" baseline="30000" dirty="0"/>
              <a:t>-2</a:t>
            </a:r>
            <a:r>
              <a:rPr lang="en-US" dirty="0"/>
              <a:t> sr</a:t>
            </a:r>
            <a:r>
              <a:rPr lang="en-US" baseline="30000" dirty="0"/>
              <a:t>-1</a:t>
            </a:r>
            <a:r>
              <a:rPr lang="en-US" dirty="0"/>
              <a:t> nm</a:t>
            </a:r>
            <a:r>
              <a:rPr lang="en-US" baseline="30000" dirty="0"/>
              <a:t>-1</a:t>
            </a:r>
            <a:r>
              <a:rPr lang="en-US" dirty="0"/>
              <a:t>]</a:t>
            </a:r>
          </a:p>
          <a:p>
            <a:pPr lvl="2"/>
            <a:r>
              <a:rPr lang="en-US" sz="1450" dirty="0"/>
              <a:t>All radiometric corrections are applied (i.e. darks, flat-fields, thermal background, spectral scale, attenuation corrections, solar-ratio, etc.)</a:t>
            </a:r>
          </a:p>
          <a:p>
            <a:pPr lvl="2"/>
            <a:r>
              <a:rPr lang="en-US" sz="1450" dirty="0"/>
              <a:t>Uncertainties are given for each pixel for both reflectance and radiance image-products</a:t>
            </a:r>
          </a:p>
          <a:p>
            <a:pPr lvl="1"/>
            <a:r>
              <a:rPr lang="en-US" dirty="0"/>
              <a:t>Image-array columns and rows are in units of relative spatial scale [m or arc-seconds] and spectral scale [nm]</a:t>
            </a:r>
          </a:p>
        </p:txBody>
      </p:sp>
    </p:spTree>
    <p:extLst>
      <p:ext uri="{BB962C8B-B14F-4D97-AF65-F5344CB8AC3E}">
        <p14:creationId xmlns:p14="http://schemas.microsoft.com/office/powerpoint/2010/main" val="895694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CPF/HySICS Data-Level Definitions – Level 1A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Summary:</a:t>
            </a:r>
            <a:r>
              <a:rPr lang="en-US" dirty="0"/>
              <a:t> All ground- and lunar-scan data converted to calibrated radiance and/or reflectance units</a:t>
            </a:r>
          </a:p>
          <a:p>
            <a:r>
              <a:rPr lang="en-US" dirty="0"/>
              <a:t>Ancillary data</a:t>
            </a:r>
          </a:p>
          <a:p>
            <a:pPr lvl="1"/>
            <a:r>
              <a:rPr lang="en-US" dirty="0"/>
              <a:t>Pointing information for the look direction of each image is given (but no geo- or co-alignment corrections have been applied)</a:t>
            </a:r>
          </a:p>
          <a:p>
            <a:pPr lvl="1"/>
            <a:r>
              <a:rPr lang="en-US" dirty="0"/>
              <a:t>Desired (intended and planned) pointing information</a:t>
            </a:r>
          </a:p>
          <a:p>
            <a:pPr lvl="1"/>
            <a:r>
              <a:rPr lang="en-US" dirty="0"/>
              <a:t>Reference link to applicable SSI data set</a:t>
            </a:r>
          </a:p>
          <a:p>
            <a:pPr lvl="1"/>
            <a:r>
              <a:rPr lang="en-US" dirty="0"/>
              <a:t>Reference to flat-field calibration data sets (and possible extrapolations due to temperature change)</a:t>
            </a:r>
          </a:p>
          <a:p>
            <a:pPr lvl="1"/>
            <a:r>
              <a:rPr lang="en-US" dirty="0"/>
              <a:t>Reference to SSI calibration data set (and possible extrapolations due to temperature change)</a:t>
            </a:r>
          </a:p>
          <a:p>
            <a:pPr lvl="1"/>
            <a:r>
              <a:rPr lang="en-US" dirty="0"/>
              <a:t>Reference to pen-ray calibration data set (and possible extrapolations due to temperature change)</a:t>
            </a:r>
          </a:p>
          <a:p>
            <a:r>
              <a:rPr lang="en-US" dirty="0"/>
              <a:t>Metadata</a:t>
            </a:r>
          </a:p>
          <a:p>
            <a:pPr lvl="1"/>
            <a:r>
              <a:rPr lang="en-US" dirty="0"/>
              <a:t>Labels for type of data (to enable searching)</a:t>
            </a:r>
          </a:p>
          <a:p>
            <a:pPr lvl="2"/>
            <a:r>
              <a:rPr lang="en-US" sz="1450" dirty="0"/>
              <a:t>Ground scan</a:t>
            </a:r>
          </a:p>
          <a:p>
            <a:pPr lvl="2"/>
            <a:r>
              <a:rPr lang="en-US" sz="1450" dirty="0"/>
              <a:t>Lunar scan</a:t>
            </a:r>
          </a:p>
          <a:p>
            <a:pPr lvl="2"/>
            <a:r>
              <a:rPr lang="en-US" sz="1450" dirty="0"/>
              <a:t>Calibration type (flat-field, solar scan, dark measurement, pointing or alignment data)</a:t>
            </a:r>
          </a:p>
          <a:p>
            <a:pPr lvl="1"/>
            <a:r>
              <a:rPr lang="en-US" dirty="0"/>
              <a:t>Notes on look direction, data quality</a:t>
            </a:r>
          </a:p>
        </p:txBody>
      </p:sp>
    </p:spTree>
    <p:extLst>
      <p:ext uri="{BB962C8B-B14F-4D97-AF65-F5344CB8AC3E}">
        <p14:creationId xmlns:p14="http://schemas.microsoft.com/office/powerpoint/2010/main" val="138513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CPF/HySICS Data-Level Definitions – Level 1B (Primary Data)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Summary: </a:t>
            </a:r>
            <a:r>
              <a:rPr lang="en-US" dirty="0"/>
              <a:t>All ground- and lunar-scan data converted to radiometrically-calibrated data cubes on desired spatial and spectral scales</a:t>
            </a:r>
          </a:p>
          <a:p>
            <a:r>
              <a:rPr lang="en-US" dirty="0"/>
              <a:t>Primary data: Calibrated data cubes of ground and Moon with each element binned to final scales</a:t>
            </a:r>
          </a:p>
          <a:p>
            <a:pPr lvl="1"/>
            <a:r>
              <a:rPr lang="en-US" dirty="0"/>
              <a:t>Data cube of each contiguous ground scan</a:t>
            </a:r>
          </a:p>
          <a:p>
            <a:pPr lvl="1"/>
            <a:r>
              <a:rPr lang="en-US" dirty="0"/>
              <a:t>Data cube of each cross-slit lunar scan</a:t>
            </a:r>
          </a:p>
          <a:p>
            <a:r>
              <a:rPr lang="en-US" dirty="0"/>
              <a:t>State of data</a:t>
            </a:r>
          </a:p>
          <a:p>
            <a:pPr lvl="1"/>
            <a:r>
              <a:rPr lang="en-US" dirty="0"/>
              <a:t>Two data-cube products: Each data cube is in units of both reflectances [</a:t>
            </a:r>
            <a:r>
              <a:rPr lang="en-US" i="1" dirty="0"/>
              <a:t>R</a:t>
            </a:r>
            <a:r>
              <a:rPr lang="en-US" dirty="0"/>
              <a:t>/</a:t>
            </a:r>
            <a:r>
              <a:rPr lang="en-US" i="1" dirty="0" err="1"/>
              <a:t>R</a:t>
            </a:r>
            <a:r>
              <a:rPr lang="en-US" baseline="-25000" dirty="0" err="1"/>
              <a:t>Sun</a:t>
            </a:r>
            <a:r>
              <a:rPr lang="en-US" dirty="0"/>
              <a:t>] and radiances [W m</a:t>
            </a:r>
            <a:r>
              <a:rPr lang="en-US" baseline="30000" dirty="0"/>
              <a:t>-2</a:t>
            </a:r>
            <a:r>
              <a:rPr lang="en-US" dirty="0"/>
              <a:t> sr</a:t>
            </a:r>
            <a:r>
              <a:rPr lang="en-US" baseline="30000" dirty="0"/>
              <a:t>-1</a:t>
            </a:r>
            <a:r>
              <a:rPr lang="en-US" dirty="0"/>
              <a:t> nm</a:t>
            </a:r>
            <a:r>
              <a:rPr lang="en-US" baseline="30000" dirty="0"/>
              <a:t>-1</a:t>
            </a:r>
            <a:r>
              <a:rPr lang="en-US" dirty="0"/>
              <a:t>] with uncertainties</a:t>
            </a:r>
            <a:r>
              <a:rPr lang="en-US" sz="1450" dirty="0"/>
              <a:t> given for each element</a:t>
            </a:r>
          </a:p>
          <a:p>
            <a:pPr lvl="1"/>
            <a:r>
              <a:rPr lang="en-US" dirty="0"/>
              <a:t>Data-cube axes are in units of absolute spatial scale [latitude/longitude for ground and RA/</a:t>
            </a:r>
            <a:r>
              <a:rPr lang="en-US" dirty="0" err="1"/>
              <a:t>dec</a:t>
            </a:r>
            <a:r>
              <a:rPr lang="en-US" dirty="0"/>
              <a:t> for Moon] in two axes and spectral scale [nm] in the other</a:t>
            </a:r>
          </a:p>
          <a:p>
            <a:pPr lvl="1"/>
            <a:r>
              <a:rPr lang="en-US" dirty="0"/>
              <a:t>Pointing corrections have been applied to provide uniformly-spaced scans of ground (with geolocation corrections applied) and of Moon (via interpolation or similar technique)</a:t>
            </a:r>
          </a:p>
          <a:p>
            <a:pPr lvl="1"/>
            <a:r>
              <a:rPr lang="en-US" dirty="0"/>
              <a:t>Each element in the data cube is time-tagged via the same interpolation technique used to create the uniformly-spaced ground scan [Julian Day]</a:t>
            </a:r>
          </a:p>
          <a:p>
            <a:pPr lvl="1"/>
            <a:r>
              <a:rPr lang="en-US" dirty="0"/>
              <a:t>Spectral corrections have been applied to desired wavelength grid</a:t>
            </a:r>
          </a:p>
        </p:txBody>
      </p:sp>
    </p:spTree>
    <p:extLst>
      <p:ext uri="{BB962C8B-B14F-4D97-AF65-F5344CB8AC3E}">
        <p14:creationId xmlns:p14="http://schemas.microsoft.com/office/powerpoint/2010/main" val="83533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CPF/HySICS Data-Level Definitions – Level 1B (Primary Data)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Summary: </a:t>
            </a:r>
            <a:r>
              <a:rPr lang="en-US" dirty="0"/>
              <a:t>All ground- and lunar-scan data converted to radiometrically-calibrated data cubes on desired spatial and spectral scales</a:t>
            </a:r>
          </a:p>
          <a:p>
            <a:r>
              <a:rPr lang="en-US" dirty="0"/>
              <a:t>Metadata</a:t>
            </a:r>
          </a:p>
          <a:p>
            <a:pPr lvl="1"/>
            <a:r>
              <a:rPr lang="en-US" dirty="0"/>
              <a:t>Labels for type of data cube (to enable searching)</a:t>
            </a:r>
          </a:p>
          <a:p>
            <a:pPr lvl="2"/>
            <a:r>
              <a:rPr lang="en-US" sz="1450" dirty="0"/>
              <a:t>Ground scan</a:t>
            </a:r>
          </a:p>
          <a:p>
            <a:pPr lvl="2"/>
            <a:r>
              <a:rPr lang="en-US" sz="1450" dirty="0"/>
              <a:t>Lunar scan</a:t>
            </a:r>
          </a:p>
          <a:p>
            <a:pPr lvl="2"/>
            <a:r>
              <a:rPr lang="en-US" sz="1450" dirty="0"/>
              <a:t>Vicarious calibration site</a:t>
            </a:r>
          </a:p>
          <a:p>
            <a:pPr lvl="2"/>
            <a:r>
              <a:rPr lang="en-US" sz="1450" dirty="0"/>
              <a:t>Inter-calibration observation</a:t>
            </a:r>
          </a:p>
          <a:p>
            <a:pPr lvl="1"/>
            <a:r>
              <a:rPr lang="en-US" dirty="0"/>
              <a:t>Notes on look direction, data quality</a:t>
            </a:r>
          </a:p>
        </p:txBody>
      </p:sp>
    </p:spTree>
    <p:extLst>
      <p:ext uri="{BB962C8B-B14F-4D97-AF65-F5344CB8AC3E}">
        <p14:creationId xmlns:p14="http://schemas.microsoft.com/office/powerpoint/2010/main" val="985143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 err="1"/>
              <a:t>HySICS</a:t>
            </a:r>
            <a:r>
              <a:rPr lang="en-US" sz="2400" dirty="0"/>
              <a:t> Pointing System (HPS)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2-axis brushless DC gimbal allows for large range-of-motion, high-bandwidth, high-accuracy pointing of the HySICS instrument</a:t>
            </a:r>
          </a:p>
          <a:p>
            <a:r>
              <a:rPr lang="en-US"/>
              <a:t>HPS </a:t>
            </a:r>
            <a:r>
              <a:rPr lang="en-US" dirty="0"/>
              <a:t>can point at three primary targets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Earth target including:</a:t>
            </a:r>
          </a:p>
          <a:p>
            <a:pPr marL="851298" lvl="2" indent="-342900">
              <a:buFont typeface="+mj-lt"/>
              <a:buAutoNum type="alphaLcPeriod"/>
            </a:pPr>
            <a:r>
              <a:rPr lang="en-US" dirty="0"/>
              <a:t>Nadir viewing</a:t>
            </a:r>
          </a:p>
          <a:p>
            <a:pPr marL="851298" lvl="2" indent="-342900">
              <a:buFont typeface="+mj-lt"/>
              <a:buAutoNum type="alphaLcPeriod"/>
            </a:pPr>
            <a:r>
              <a:rPr lang="en-US" dirty="0"/>
              <a:t>Inter-calibration ground trajectories</a:t>
            </a:r>
          </a:p>
          <a:p>
            <a:pPr marL="851298" lvl="2" indent="-342900">
              <a:buFont typeface="+mj-lt"/>
              <a:buAutoNum type="alphaLcPeriod"/>
            </a:pPr>
            <a:r>
              <a:rPr lang="en-US" dirty="0"/>
              <a:t>Vicarious ground targets 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Solar target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Lunar target</a:t>
            </a:r>
          </a:p>
          <a:p>
            <a:r>
              <a:rPr lang="en-US" dirty="0"/>
              <a:t>ISS orbit-to-orbit attitude perturbations and base-motion jitter are compensated by HPS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i="1" dirty="0"/>
              <a:t>See presentation by Pat Brown from splinter session on 15 Nov. 2017 for more details</a:t>
            </a:r>
          </a:p>
        </p:txBody>
      </p:sp>
    </p:spTree>
    <p:extLst>
      <p:ext uri="{BB962C8B-B14F-4D97-AF65-F5344CB8AC3E}">
        <p14:creationId xmlns:p14="http://schemas.microsoft.com/office/powerpoint/2010/main" val="972383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38201" y="628650"/>
            <a:ext cx="6566916" cy="2872948"/>
            <a:chOff x="76200" y="838200"/>
            <a:chExt cx="7790687" cy="383059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379" t="8803" r="6106" b="6595"/>
            <a:stretch>
              <a:fillRect/>
            </a:stretch>
          </p:blipFill>
          <p:spPr>
            <a:xfrm flipH="1">
              <a:off x="448658" y="838200"/>
              <a:ext cx="5865330" cy="3670310"/>
            </a:xfrm>
            <a:prstGeom prst="rect">
              <a:avLst/>
            </a:prstGeom>
            <a:noFill/>
          </p:spPr>
        </p:pic>
        <p:sp>
          <p:nvSpPr>
            <p:cNvPr id="24" name="TextBox 23"/>
            <p:cNvSpPr txBox="1"/>
            <p:nvPr/>
          </p:nvSpPr>
          <p:spPr>
            <a:xfrm>
              <a:off x="6836552" y="1676400"/>
              <a:ext cx="1030335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Aperture(s)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095802" y="3700044"/>
              <a:ext cx="518233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Slit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54731" y="3807511"/>
              <a:ext cx="77426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Fold Mirror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114929" y="3438733"/>
              <a:ext cx="874480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Grating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2084" y="4114799"/>
              <a:ext cx="467727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FPA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6200" y="1664677"/>
              <a:ext cx="1482873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Vacuum Window</a:t>
              </a:r>
            </a:p>
            <a:p>
              <a:pPr algn="ctr"/>
              <a:r>
                <a:rPr lang="en-US" sz="105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and Order Sorting Filter</a:t>
              </a:r>
            </a:p>
            <a:p>
              <a:pPr algn="ctr"/>
              <a:endParaRPr lang="en-US" sz="105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rot="5400000" flipH="1" flipV="1">
              <a:off x="2977087" y="3593951"/>
              <a:ext cx="372876" cy="190401"/>
            </a:xfrm>
            <a:prstGeom prst="straightConnector1">
              <a:avLst/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28" idx="0"/>
            </p:cNvCxnSpPr>
            <p:nvPr/>
          </p:nvCxnSpPr>
          <p:spPr>
            <a:xfrm flipV="1">
              <a:off x="375948" y="3898910"/>
              <a:ext cx="690852" cy="215889"/>
            </a:xfrm>
            <a:prstGeom prst="straightConnector1">
              <a:avLst/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stCxn id="27" idx="0"/>
            </p:cNvCxnSpPr>
            <p:nvPr/>
          </p:nvCxnSpPr>
          <p:spPr>
            <a:xfrm flipV="1">
              <a:off x="2552169" y="2710764"/>
              <a:ext cx="255703" cy="727969"/>
            </a:xfrm>
            <a:prstGeom prst="straightConnector1">
              <a:avLst/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rot="16200000" flipH="1">
              <a:off x="459403" y="2713037"/>
              <a:ext cx="837401" cy="161150"/>
            </a:xfrm>
            <a:prstGeom prst="straightConnector1">
              <a:avLst/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rot="5400000" flipH="1" flipV="1">
              <a:off x="4132995" y="3371800"/>
              <a:ext cx="427965" cy="163104"/>
            </a:xfrm>
            <a:prstGeom prst="straightConnector1">
              <a:avLst/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10800000">
              <a:off x="6283269" y="1752601"/>
              <a:ext cx="562714" cy="121510"/>
            </a:xfrm>
            <a:prstGeom prst="straightConnector1">
              <a:avLst/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HyperSpectral Imager for Climate Science (HySICS)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/>
          <a:srcRect l="6181" t="5464" r="4822" b="13237"/>
          <a:stretch>
            <a:fillRect/>
          </a:stretch>
        </p:blipFill>
        <p:spPr bwMode="auto">
          <a:xfrm>
            <a:off x="1600359" y="3292534"/>
            <a:ext cx="2171542" cy="1565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5791201" y="1685566"/>
            <a:ext cx="3092756" cy="119098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4763" algn="ctr"/>
            <a:r>
              <a:rPr 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cs typeface="Times New Roman"/>
              </a:rPr>
              <a:t>Instrument Summary</a:t>
            </a:r>
          </a:p>
          <a:p>
            <a:pPr marL="175022" lvl="1" indent="-170260">
              <a:buFontTx/>
              <a:buChar char="•"/>
            </a:pP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cs typeface="Times New Roman"/>
              </a:rPr>
              <a:t>Pushbroom imaging spectrometer</a:t>
            </a:r>
          </a:p>
          <a:p>
            <a:pPr marL="175022" lvl="1" indent="-170260">
              <a:buFontTx/>
              <a:buChar char="•"/>
            </a:pP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cs typeface="Times New Roman"/>
              </a:rPr>
              <a:t>Precision aperture stop in front of telescope</a:t>
            </a:r>
          </a:p>
          <a:p>
            <a:pPr marL="175022" lvl="1" indent="-170260">
              <a:buFontTx/>
              <a:buChar char="•"/>
            </a:pP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cs typeface="Times New Roman"/>
              </a:rPr>
              <a:t>Low polarization sensitivity</a:t>
            </a:r>
          </a:p>
          <a:p>
            <a:pPr marL="175022" lvl="1" indent="-170260" fontAlgn="base">
              <a:spcBef>
                <a:spcPct val="20000"/>
              </a:spcBef>
              <a:spcAft>
                <a:spcPct val="0"/>
              </a:spcAft>
              <a:buFont typeface="Arial" pitchFamily="29" charset="0"/>
              <a:buChar char="–"/>
            </a:pPr>
            <a:endParaRPr lang="en-US" sz="12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  <a:ea typeface="ＭＳ Ｐゴシック" pitchFamily="29" charset="-128"/>
            </a:endParaRPr>
          </a:p>
          <a:p>
            <a:pPr marL="175022" indent="-170260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endParaRPr lang="en-US" sz="12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  <a:ea typeface="ＭＳ Ｐゴシック" pitchFamily="29" charset="-128"/>
            </a:endParaRPr>
          </a:p>
          <a:p>
            <a:pPr marL="175022" lvl="1" indent="-170260" fontAlgn="base">
              <a:spcBef>
                <a:spcPct val="20000"/>
              </a:spcBef>
              <a:spcAft>
                <a:spcPct val="0"/>
              </a:spcAft>
            </a:pPr>
            <a:endParaRPr lang="en-US" sz="12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  <a:ea typeface="ＭＳ Ｐゴシック" pitchFamily="29" charset="-128"/>
            </a:endParaRPr>
          </a:p>
          <a:p>
            <a:pPr marL="175022" lvl="1" indent="-170260" fontAlgn="base">
              <a:spcBef>
                <a:spcPct val="20000"/>
              </a:spcBef>
              <a:spcAft>
                <a:spcPct val="0"/>
              </a:spcAft>
            </a:pPr>
            <a:endParaRPr lang="en-US" sz="12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  <a:ea typeface="ＭＳ Ｐゴシック" pitchFamily="29" charset="-128"/>
            </a:endParaRPr>
          </a:p>
        </p:txBody>
      </p:sp>
      <p:graphicFrame>
        <p:nvGraphicFramePr>
          <p:cNvPr id="34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9602132"/>
              </p:ext>
            </p:extLst>
          </p:nvPr>
        </p:nvGraphicFramePr>
        <p:xfrm>
          <a:off x="4806754" y="2800350"/>
          <a:ext cx="4077202" cy="1973580"/>
        </p:xfrm>
        <a:graphic>
          <a:graphicData uri="http://schemas.openxmlformats.org/drawingml/2006/table">
            <a:tbl>
              <a:tblPr firstRow="1">
                <a:tableStyleId>{E8B1032C-EA38-4F05-BA0D-38AFFFC7BED3}</a:tableStyleId>
              </a:tblPr>
              <a:tblGrid>
                <a:gridCol w="20386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86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Parameter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Design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</a:rPr>
                        <a:t> Requirement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Spatial Resolution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2.5 arc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</a:rPr>
                        <a:t>min 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Field of View (cross track)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10°</a:t>
                      </a:r>
                    </a:p>
                  </a:txBody>
                  <a:tcPr marL="68580" marR="68580" marT="34290" marB="3429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IFOV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0.02°</a:t>
                      </a:r>
                    </a:p>
                  </a:txBody>
                  <a:tcPr marL="68580" marR="68580" marT="34290" marB="3429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Wavelength Range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350-2300 nm</a:t>
                      </a:r>
                    </a:p>
                  </a:txBody>
                  <a:tcPr marL="68580" marR="68580" marT="34290" marB="3429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Wavelength Resolution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6 nm,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</a:rPr>
                        <a:t> constant, Nyquist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Aperture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0.5, 10, 20 mm diameter</a:t>
                      </a:r>
                    </a:p>
                  </a:txBody>
                  <a:tcPr marL="68580" marR="68580" marT="34290" marB="3429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1569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Earth Pointing Operational Modes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69612"/>
            <a:ext cx="6858000" cy="360427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775479" y="2969288"/>
            <a:ext cx="822847" cy="226088"/>
          </a:xfrm>
          <a:prstGeom prst="straightConnector1">
            <a:avLst/>
          </a:prstGeom>
          <a:ln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598326" y="3114361"/>
            <a:ext cx="15184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  <a:latin typeface="Calibri"/>
              </a:rPr>
              <a:t>Sub-ISS nadir point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666015" y="2027965"/>
            <a:ext cx="732411" cy="293915"/>
          </a:xfrm>
          <a:prstGeom prst="straightConnector1">
            <a:avLst/>
          </a:prstGeom>
          <a:ln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398426" y="2240864"/>
            <a:ext cx="11574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>
                <a:solidFill>
                  <a:srgbClr val="FFFF00"/>
                </a:solidFill>
                <a:latin typeface="Calibri"/>
              </a:rPr>
              <a:t>ISS</a:t>
            </a:r>
            <a:r>
              <a:rPr lang="en-US" sz="1350" dirty="0">
                <a:solidFill>
                  <a:srgbClr val="FFFF00"/>
                </a:solidFill>
                <a:latin typeface="Calibri"/>
              </a:rPr>
              <a:t> orbit track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946490" y="2871317"/>
            <a:ext cx="648119" cy="125678"/>
          </a:xfrm>
          <a:prstGeom prst="straightConnector1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561293" y="2724150"/>
            <a:ext cx="15034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solidFill>
                  <a:srgbClr val="35ACA2">
                    <a:lumMod val="40000"/>
                    <a:lumOff val="60000"/>
                  </a:srgbClr>
                </a:solidFill>
                <a:latin typeface="Calibri"/>
              </a:rPr>
              <a:t>Nadir push-broom </a:t>
            </a:r>
            <a:r>
              <a:rPr lang="en-US" sz="1350" dirty="0">
                <a:solidFill>
                  <a:srgbClr val="35ACA2">
                    <a:lumMod val="40000"/>
                    <a:lumOff val="60000"/>
                  </a:srgbClr>
                </a:solidFill>
                <a:latin typeface="Calibri"/>
              </a:rPr>
              <a:t>imaging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318658" y="1076472"/>
            <a:ext cx="242636" cy="122797"/>
          </a:xfrm>
          <a:prstGeom prst="straightConnector1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43000" y="834099"/>
            <a:ext cx="13716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solidFill>
                  <a:srgbClr val="35ACA2">
                    <a:lumMod val="40000"/>
                    <a:lumOff val="60000"/>
                  </a:srgbClr>
                </a:solidFill>
                <a:latin typeface="Calibri"/>
              </a:rPr>
              <a:t>Off-nadir push-broom </a:t>
            </a:r>
            <a:r>
              <a:rPr lang="en-US" sz="1350" dirty="0">
                <a:solidFill>
                  <a:srgbClr val="35ACA2">
                    <a:lumMod val="40000"/>
                    <a:lumOff val="60000"/>
                  </a:srgbClr>
                </a:solidFill>
                <a:latin typeface="Calibri"/>
              </a:rPr>
              <a:t>imaging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4723040" y="1585323"/>
            <a:ext cx="463862" cy="557803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702630" y="1475716"/>
            <a:ext cx="404132" cy="510268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4665890" y="1259404"/>
            <a:ext cx="420462" cy="522515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5098596" y="1279815"/>
            <a:ext cx="0" cy="169388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866602" y="2139850"/>
            <a:ext cx="153182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solidFill>
                  <a:srgbClr val="35ACA2">
                    <a:lumMod val="40000"/>
                    <a:lumOff val="60000"/>
                  </a:srgbClr>
                </a:solidFill>
                <a:latin typeface="Calibri"/>
              </a:rPr>
              <a:t>Surface-site</a:t>
            </a:r>
            <a:r>
              <a:rPr lang="en-US" sz="1350" dirty="0">
                <a:solidFill>
                  <a:srgbClr val="35ACA2">
                    <a:lumMod val="40000"/>
                    <a:lumOff val="60000"/>
                  </a:srgbClr>
                </a:solidFill>
                <a:latin typeface="Calibri"/>
              </a:rPr>
              <a:t> </a:t>
            </a:r>
            <a:r>
              <a:rPr lang="en-US" sz="1350">
                <a:solidFill>
                  <a:srgbClr val="35ACA2">
                    <a:lumMod val="40000"/>
                    <a:lumOff val="60000"/>
                  </a:srgbClr>
                </a:solidFill>
                <a:latin typeface="Calibri"/>
              </a:rPr>
              <a:t>push-broom </a:t>
            </a:r>
            <a:r>
              <a:rPr lang="en-US" sz="1350" dirty="0">
                <a:solidFill>
                  <a:srgbClr val="35ACA2">
                    <a:lumMod val="40000"/>
                    <a:lumOff val="60000"/>
                  </a:srgbClr>
                </a:solidFill>
                <a:latin typeface="Calibri"/>
              </a:rPr>
              <a:t>targeting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4989949" y="1898364"/>
            <a:ext cx="172941" cy="312759"/>
          </a:xfrm>
          <a:prstGeom prst="straightConnector1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472242" y="727609"/>
            <a:ext cx="20349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35ACA2">
                    <a:lumMod val="40000"/>
                    <a:lumOff val="60000"/>
                  </a:srgbClr>
                </a:solidFill>
                <a:latin typeface="Calibri"/>
              </a:rPr>
              <a:t>Surface-site tracking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5076420" y="1045778"/>
            <a:ext cx="193519" cy="204799"/>
          </a:xfrm>
          <a:prstGeom prst="straightConnector1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133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HPS Earth Pointing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90550"/>
            <a:ext cx="8686800" cy="427315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Angular pointing matching &lt;1 </a:t>
            </a:r>
            <a:r>
              <a:rPr lang="en-US" dirty="0" err="1"/>
              <a:t>deg</a:t>
            </a:r>
            <a:r>
              <a:rPr lang="en-US" dirty="0"/>
              <a:t> (</a:t>
            </a:r>
            <a:r>
              <a:rPr lang="en-US" i="1" dirty="0"/>
              <a:t>k</a:t>
            </a:r>
            <a:r>
              <a:rPr lang="en-US" dirty="0"/>
              <a:t>=1) </a:t>
            </a:r>
            <a:r>
              <a:rPr lang="en-US" dirty="0" err="1"/>
              <a:t>wrt</a:t>
            </a:r>
            <a:r>
              <a:rPr lang="en-US" dirty="0"/>
              <a:t> CERES/VIIRS</a:t>
            </a:r>
          </a:p>
          <a:p>
            <a:pPr lvl="1"/>
            <a:r>
              <a:rPr lang="en-US" dirty="0"/>
              <a:t>Within ±10 minutes in time</a:t>
            </a:r>
          </a:p>
          <a:p>
            <a:pPr lvl="1"/>
            <a:r>
              <a:rPr lang="en-US" dirty="0"/>
              <a:t>Real-time guidance calculations account for ISS position and attitude uncertainty</a:t>
            </a:r>
          </a:p>
          <a:p>
            <a:r>
              <a:rPr lang="en-US" dirty="0"/>
              <a:t>Geolocation knowledge &lt;250 m (</a:t>
            </a:r>
            <a:r>
              <a:rPr lang="en-US" i="1" dirty="0"/>
              <a:t>k</a:t>
            </a:r>
            <a:r>
              <a:rPr lang="en-US" dirty="0"/>
              <a:t>=1) achieved with star-tracker measurements</a:t>
            </a:r>
          </a:p>
          <a:p>
            <a:pPr lvl="1"/>
            <a:r>
              <a:rPr lang="en-US" dirty="0"/>
              <a:t>Star tracker provides medium-cadence (5 Hz), high-accuracy attitude knowledge (&lt;10 arcsec) of the instrument baseplate</a:t>
            </a:r>
          </a:p>
          <a:p>
            <a:pPr lvl="1"/>
            <a:r>
              <a:rPr lang="en-US" dirty="0"/>
              <a:t>Geolocation knowledge also accounts for several other error sources: ISS position, timing, resolver accuracy, misalignments (static, thermal), jitter, etc.</a:t>
            </a:r>
          </a:p>
          <a:p>
            <a:r>
              <a:rPr lang="en-US" dirty="0"/>
              <a:t>Jitter expected to be &lt; 10 arcsec (</a:t>
            </a:r>
            <a:r>
              <a:rPr lang="en-US" i="1" dirty="0"/>
              <a:t>k</a:t>
            </a:r>
            <a:r>
              <a:rPr lang="en-US" dirty="0"/>
              <a:t>=1) due to:</a:t>
            </a:r>
          </a:p>
          <a:p>
            <a:pPr lvl="1"/>
            <a:r>
              <a:rPr lang="en-US" dirty="0"/>
              <a:t>ISS base-motion disturbances</a:t>
            </a:r>
          </a:p>
          <a:p>
            <a:pPr lvl="2"/>
            <a:r>
              <a:rPr lang="en-US" dirty="0"/>
              <a:t>Being minimized through both passive (direct-drive, low-coupling gimbal design) and active (star-tracker measurements to generate equal &amp; opposite gimbal command trajectories) attenuation techniques</a:t>
            </a:r>
          </a:p>
          <a:p>
            <a:pPr lvl="2"/>
            <a:r>
              <a:rPr lang="en-US" dirty="0"/>
              <a:t>SAGE III Disturbance Monitoring Package (DMP) data have been analyzed and indicate low-frequency (&lt;1 Hz), low magnitude (&lt;3 arcsec RMS) angular jitter that is consistent with on-orbit measurements by OPALS on ELC-1</a:t>
            </a:r>
          </a:p>
          <a:p>
            <a:pPr lvl="1"/>
            <a:r>
              <a:rPr lang="en-US" dirty="0"/>
              <a:t>Cryo-cooler induced disturbances</a:t>
            </a:r>
          </a:p>
          <a:p>
            <a:pPr lvl="2"/>
            <a:r>
              <a:rPr lang="en-US" dirty="0"/>
              <a:t>Initial estimates &lt;3 </a:t>
            </a:r>
            <a:r>
              <a:rPr lang="en-US" dirty="0" err="1"/>
              <a:t>arcseconds</a:t>
            </a:r>
            <a:r>
              <a:rPr lang="en-US" dirty="0"/>
              <a:t> based on conservative cryo-cooler data</a:t>
            </a:r>
          </a:p>
          <a:p>
            <a:pPr lvl="2"/>
            <a:r>
              <a:rPr lang="en-US" dirty="0"/>
              <a:t>Risk reduction test plan is in process to measure and characterize the cryo-cooler disturbance environment</a:t>
            </a:r>
          </a:p>
          <a:p>
            <a:pPr lvl="1"/>
            <a:r>
              <a:rPr lang="en-US" dirty="0"/>
              <a:t>Actuator self-induced errors</a:t>
            </a:r>
          </a:p>
          <a:p>
            <a:pPr lvl="2"/>
            <a:r>
              <a:rPr lang="en-US" dirty="0"/>
              <a:t>Heritage TSIS controller has demonstrated &lt; 5 </a:t>
            </a:r>
            <a:r>
              <a:rPr lang="en-US" dirty="0" err="1"/>
              <a:t>arcseconds</a:t>
            </a:r>
            <a:r>
              <a:rPr lang="en-US" dirty="0"/>
              <a:t> residual tracking errors</a:t>
            </a:r>
          </a:p>
        </p:txBody>
      </p:sp>
    </p:spTree>
    <p:extLst>
      <p:ext uri="{BB962C8B-B14F-4D97-AF65-F5344CB8AC3E}">
        <p14:creationId xmlns:p14="http://schemas.microsoft.com/office/powerpoint/2010/main" val="769740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BFBFC"/>
              </a:clrFrom>
              <a:clrTo>
                <a:srgbClr val="FBFB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898" y="2936081"/>
            <a:ext cx="1240631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1" descr="https://www.mathsisfun.com/geometry/images/degrees-360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66" y="2771775"/>
            <a:ext cx="1406128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BFBFC"/>
              </a:clrFrom>
              <a:clrTo>
                <a:srgbClr val="FBFB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629" y="3430191"/>
            <a:ext cx="998934" cy="67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21" descr="https://www.mathsisfun.com/geometry/images/degrees-360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122" y="2886076"/>
            <a:ext cx="1366838" cy="134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2" name="Group 58"/>
          <p:cNvGrpSpPr>
            <a:grpSpLocks/>
          </p:cNvGrpSpPr>
          <p:nvPr/>
        </p:nvGrpSpPr>
        <p:grpSpPr bwMode="auto">
          <a:xfrm>
            <a:off x="4742491" y="2921795"/>
            <a:ext cx="1742658" cy="1030160"/>
            <a:chOff x="228428" y="5314325"/>
            <a:chExt cx="2324486" cy="1372288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971371" y="6005841"/>
              <a:ext cx="790895" cy="1587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968736" y="5988395"/>
              <a:ext cx="818399" cy="0"/>
            </a:xfrm>
            <a:prstGeom prst="line">
              <a:avLst/>
            </a:prstGeom>
            <a:ln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19" name="TextBox 19"/>
            <p:cNvSpPr txBox="1">
              <a:spLocks noChangeArrowheads="1"/>
            </p:cNvSpPr>
            <p:nvPr/>
          </p:nvSpPr>
          <p:spPr bwMode="auto">
            <a:xfrm>
              <a:off x="228428" y="5861501"/>
              <a:ext cx="806531" cy="307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/>
              <a:r>
                <a:rPr lang="en-US" sz="900">
                  <a:solidFill>
                    <a:schemeClr val="bg1"/>
                  </a:solidFill>
                </a:rPr>
                <a:t>+X Ram</a:t>
              </a:r>
            </a:p>
          </p:txBody>
        </p:sp>
        <p:sp>
          <p:nvSpPr>
            <p:cNvPr id="4120" name="TextBox 20"/>
            <p:cNvSpPr txBox="1">
              <a:spLocks noChangeArrowheads="1"/>
            </p:cNvSpPr>
            <p:nvPr/>
          </p:nvSpPr>
          <p:spPr bwMode="auto">
            <a:xfrm>
              <a:off x="1716449" y="5864571"/>
              <a:ext cx="836465" cy="307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900">
                  <a:solidFill>
                    <a:schemeClr val="bg1"/>
                  </a:solidFill>
                </a:rPr>
                <a:t>-X Wake</a:t>
              </a:r>
            </a:p>
          </p:txBody>
        </p:sp>
        <p:sp>
          <p:nvSpPr>
            <p:cNvPr id="4121" name="TextBox 21"/>
            <p:cNvSpPr txBox="1">
              <a:spLocks noChangeArrowheads="1"/>
            </p:cNvSpPr>
            <p:nvPr/>
          </p:nvSpPr>
          <p:spPr bwMode="auto">
            <a:xfrm>
              <a:off x="932313" y="6379119"/>
              <a:ext cx="840742" cy="307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900">
                  <a:solidFill>
                    <a:schemeClr val="bg1"/>
                  </a:solidFill>
                </a:rPr>
                <a:t>+Z Nadir</a:t>
              </a:r>
            </a:p>
          </p:txBody>
        </p:sp>
        <p:sp>
          <p:nvSpPr>
            <p:cNvPr id="4122" name="TextBox 22"/>
            <p:cNvSpPr txBox="1">
              <a:spLocks noChangeArrowheads="1"/>
            </p:cNvSpPr>
            <p:nvPr/>
          </p:nvSpPr>
          <p:spPr bwMode="auto">
            <a:xfrm>
              <a:off x="940857" y="5314325"/>
              <a:ext cx="862125" cy="307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900">
                  <a:solidFill>
                    <a:schemeClr val="bg1"/>
                  </a:solidFill>
                </a:rPr>
                <a:t>-Z Zenith</a:t>
              </a:r>
            </a:p>
          </p:txBody>
        </p:sp>
      </p:grpSp>
      <p:sp>
        <p:nvSpPr>
          <p:cNvPr id="4103" name="TextBox 22"/>
          <p:cNvSpPr txBox="1">
            <a:spLocks noChangeArrowheads="1"/>
          </p:cNvSpPr>
          <p:nvPr/>
        </p:nvSpPr>
        <p:spPr bwMode="auto">
          <a:xfrm>
            <a:off x="61914" y="4349919"/>
            <a:ext cx="904081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135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HPS can point at Earth, Sun, and Moon targets often enough to meet requirements but is limited by viewing obscuration due to ISS structure</a:t>
            </a:r>
            <a:endParaRPr lang="en-US" sz="135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104" name="TextBox 3"/>
          <p:cNvSpPr txBox="1">
            <a:spLocks noChangeArrowheads="1"/>
          </p:cNvSpPr>
          <p:nvPr/>
        </p:nvSpPr>
        <p:spPr bwMode="auto">
          <a:xfrm>
            <a:off x="4139803" y="3321844"/>
            <a:ext cx="38504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50">
                <a:solidFill>
                  <a:schemeClr val="bg1"/>
                </a:solidFill>
              </a:rPr>
              <a:t>10º</a:t>
            </a:r>
          </a:p>
        </p:txBody>
      </p:sp>
      <p:sp>
        <p:nvSpPr>
          <p:cNvPr id="4105" name="TextBox 24"/>
          <p:cNvSpPr txBox="1">
            <a:spLocks noChangeArrowheads="1"/>
          </p:cNvSpPr>
          <p:nvPr/>
        </p:nvSpPr>
        <p:spPr bwMode="auto">
          <a:xfrm>
            <a:off x="2706291" y="3921919"/>
            <a:ext cx="46038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50">
                <a:solidFill>
                  <a:schemeClr val="bg1"/>
                </a:solidFill>
              </a:rPr>
              <a:t>220º</a:t>
            </a:r>
          </a:p>
        </p:txBody>
      </p:sp>
      <p:sp>
        <p:nvSpPr>
          <p:cNvPr id="4106" name="TextBox 25"/>
          <p:cNvSpPr txBox="1">
            <a:spLocks noChangeArrowheads="1"/>
          </p:cNvSpPr>
          <p:nvPr/>
        </p:nvSpPr>
        <p:spPr bwMode="auto">
          <a:xfrm>
            <a:off x="7639050" y="3174206"/>
            <a:ext cx="38504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50">
                <a:solidFill>
                  <a:schemeClr val="bg1"/>
                </a:solidFill>
              </a:rPr>
              <a:t>15º</a:t>
            </a:r>
          </a:p>
        </p:txBody>
      </p:sp>
      <p:sp>
        <p:nvSpPr>
          <p:cNvPr id="4107" name="TextBox 26"/>
          <p:cNvSpPr txBox="1">
            <a:spLocks noChangeArrowheads="1"/>
          </p:cNvSpPr>
          <p:nvPr/>
        </p:nvSpPr>
        <p:spPr bwMode="auto">
          <a:xfrm>
            <a:off x="6393656" y="2749154"/>
            <a:ext cx="46038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50">
                <a:solidFill>
                  <a:schemeClr val="bg1"/>
                </a:solidFill>
              </a:rPr>
              <a:t>135º</a:t>
            </a:r>
          </a:p>
        </p:txBody>
      </p:sp>
      <p:grpSp>
        <p:nvGrpSpPr>
          <p:cNvPr id="4108" name="Group 58"/>
          <p:cNvGrpSpPr>
            <a:grpSpLocks/>
          </p:cNvGrpSpPr>
          <p:nvPr/>
        </p:nvGrpSpPr>
        <p:grpSpPr bwMode="auto">
          <a:xfrm>
            <a:off x="1830476" y="2983707"/>
            <a:ext cx="652736" cy="1030160"/>
            <a:chOff x="932314" y="5314325"/>
            <a:chExt cx="870667" cy="1372288"/>
          </a:xfrm>
        </p:grpSpPr>
        <p:cxnSp>
          <p:nvCxnSpPr>
            <p:cNvPr id="33" name="Straight Arrow Connector 32"/>
            <p:cNvCxnSpPr/>
            <p:nvPr/>
          </p:nvCxnSpPr>
          <p:spPr>
            <a:xfrm>
              <a:off x="971371" y="6005841"/>
              <a:ext cx="790895" cy="1587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968736" y="5988395"/>
              <a:ext cx="818399" cy="0"/>
            </a:xfrm>
            <a:prstGeom prst="line">
              <a:avLst/>
            </a:prstGeom>
            <a:ln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15" name="TextBox 21"/>
            <p:cNvSpPr txBox="1">
              <a:spLocks noChangeArrowheads="1"/>
            </p:cNvSpPr>
            <p:nvPr/>
          </p:nvSpPr>
          <p:spPr bwMode="auto">
            <a:xfrm>
              <a:off x="932314" y="6379119"/>
              <a:ext cx="840742" cy="307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+Z Nadir</a:t>
              </a:r>
            </a:p>
          </p:txBody>
        </p:sp>
        <p:sp>
          <p:nvSpPr>
            <p:cNvPr id="4116" name="TextBox 22"/>
            <p:cNvSpPr txBox="1">
              <a:spLocks noChangeArrowheads="1"/>
            </p:cNvSpPr>
            <p:nvPr/>
          </p:nvSpPr>
          <p:spPr bwMode="auto">
            <a:xfrm>
              <a:off x="940856" y="5314325"/>
              <a:ext cx="862125" cy="307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-Z Zenith</a:t>
              </a:r>
            </a:p>
          </p:txBody>
        </p:sp>
      </p:grpSp>
      <p:sp>
        <p:nvSpPr>
          <p:cNvPr id="4109" name="TextBox 18"/>
          <p:cNvSpPr txBox="1">
            <a:spLocks noChangeArrowheads="1"/>
          </p:cNvSpPr>
          <p:nvPr/>
        </p:nvSpPr>
        <p:spPr bwMode="auto">
          <a:xfrm>
            <a:off x="1094184" y="3388519"/>
            <a:ext cx="86754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>
                <a:solidFill>
                  <a:schemeClr val="bg1"/>
                </a:solidFill>
              </a:rPr>
              <a:t>+Y Starboard</a:t>
            </a:r>
          </a:p>
        </p:txBody>
      </p:sp>
      <p:sp>
        <p:nvSpPr>
          <p:cNvPr id="4110" name="TextBox 23"/>
          <p:cNvSpPr txBox="1">
            <a:spLocks noChangeArrowheads="1"/>
          </p:cNvSpPr>
          <p:nvPr/>
        </p:nvSpPr>
        <p:spPr bwMode="auto">
          <a:xfrm>
            <a:off x="2373292" y="3388519"/>
            <a:ext cx="54374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900">
                <a:solidFill>
                  <a:schemeClr val="bg1"/>
                </a:solidFill>
              </a:rPr>
              <a:t>-Y Port</a:t>
            </a:r>
          </a:p>
        </p:txBody>
      </p:sp>
      <p:pic>
        <p:nvPicPr>
          <p:cNvPr id="4111" name="Content Placeholder 10"/>
          <p:cNvPicPr>
            <a:picLocks noGrp="1" noChangeAspect="1"/>
          </p:cNvPicPr>
          <p:nvPr>
            <p:ph idx="1"/>
          </p:nvPr>
        </p:nvPicPr>
        <p:blipFill>
          <a:blip r:embed="rId5" cstate="print">
            <a:clrChange>
              <a:clrFrom>
                <a:srgbClr val="FBFBFC"/>
              </a:clrFrom>
              <a:clrTo>
                <a:srgbClr val="FBFB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675085"/>
            <a:ext cx="2955131" cy="2302669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BFBFC"/>
              </a:clrFrom>
              <a:clrTo>
                <a:srgbClr val="FBFB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007" y="675085"/>
            <a:ext cx="2702719" cy="225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HPS Gimbal Range for Inter-Calibrations</a:t>
            </a:r>
          </a:p>
        </p:txBody>
      </p:sp>
    </p:spTree>
    <p:extLst>
      <p:ext uri="{BB962C8B-B14F-4D97-AF65-F5344CB8AC3E}">
        <p14:creationId xmlns:p14="http://schemas.microsoft.com/office/powerpoint/2010/main" val="1227226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Radiometric Efficiency Is Calibrated On-Orbit Using the Sun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838201" y="628650"/>
            <a:ext cx="6566916" cy="2872948"/>
            <a:chOff x="76200" y="838200"/>
            <a:chExt cx="7790687" cy="3830596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379" t="8803" r="6106" b="6595"/>
            <a:stretch>
              <a:fillRect/>
            </a:stretch>
          </p:blipFill>
          <p:spPr>
            <a:xfrm flipH="1">
              <a:off x="448658" y="838200"/>
              <a:ext cx="5865330" cy="3670310"/>
            </a:xfrm>
            <a:prstGeom prst="rect">
              <a:avLst/>
            </a:prstGeom>
            <a:noFill/>
          </p:spPr>
        </p:pic>
        <p:sp>
          <p:nvSpPr>
            <p:cNvPr id="31" name="TextBox 30"/>
            <p:cNvSpPr txBox="1"/>
            <p:nvPr/>
          </p:nvSpPr>
          <p:spPr>
            <a:xfrm>
              <a:off x="6836552" y="1676400"/>
              <a:ext cx="1030335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Aperture(s)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95802" y="3700044"/>
              <a:ext cx="518233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Slit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654731" y="3807511"/>
              <a:ext cx="77426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Fold Mirror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114929" y="3438733"/>
              <a:ext cx="874480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Grating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42084" y="4114799"/>
              <a:ext cx="467727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FPA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6200" y="1664677"/>
              <a:ext cx="1482873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Vacuum Window</a:t>
              </a:r>
            </a:p>
            <a:p>
              <a:pPr algn="ctr"/>
              <a:r>
                <a:rPr lang="en-US" sz="105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and Order Sorting Filter</a:t>
              </a:r>
            </a:p>
            <a:p>
              <a:pPr algn="ctr"/>
              <a:endParaRPr lang="en-US" sz="105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rot="5400000" flipH="1" flipV="1">
              <a:off x="2977087" y="3593951"/>
              <a:ext cx="372876" cy="190401"/>
            </a:xfrm>
            <a:prstGeom prst="straightConnector1">
              <a:avLst/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375948" y="3898910"/>
              <a:ext cx="690852" cy="215889"/>
            </a:xfrm>
            <a:prstGeom prst="straightConnector1">
              <a:avLst/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2552169" y="2710764"/>
              <a:ext cx="255703" cy="727969"/>
            </a:xfrm>
            <a:prstGeom prst="straightConnector1">
              <a:avLst/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rot="16200000" flipH="1">
              <a:off x="459403" y="2713037"/>
              <a:ext cx="837401" cy="161150"/>
            </a:xfrm>
            <a:prstGeom prst="straightConnector1">
              <a:avLst/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rot="5400000" flipH="1" flipV="1">
              <a:off x="4132995" y="3371800"/>
              <a:ext cx="427965" cy="163104"/>
            </a:xfrm>
            <a:prstGeom prst="straightConnector1">
              <a:avLst/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rot="10800000">
              <a:off x="6283269" y="1752601"/>
              <a:ext cx="562714" cy="121510"/>
            </a:xfrm>
            <a:prstGeom prst="straightConnector1">
              <a:avLst/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792" y="2155714"/>
            <a:ext cx="3566160" cy="267462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152" y="2944384"/>
            <a:ext cx="2514600" cy="188595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5638800" y="2306061"/>
            <a:ext cx="14785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Intentionally made Balloon/HySICS more sensitive in NIR where signal is weaker; will improve visible sensitivity for CPF/HySICS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049" y="647760"/>
            <a:ext cx="4014382" cy="2137113"/>
          </a:xfrm>
          <a:prstGeom prst="rect">
            <a:avLst/>
          </a:prstGeom>
        </p:spPr>
      </p:pic>
      <p:pic>
        <p:nvPicPr>
          <p:cNvPr id="24" name="Picture 23" descr="/Users/kopp/Desktop/image00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526061"/>
            <a:ext cx="2823240" cy="155448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/>
          <p:cNvSpPr txBox="1"/>
          <p:nvPr/>
        </p:nvSpPr>
        <p:spPr>
          <a:xfrm>
            <a:off x="2334336" y="1995382"/>
            <a:ext cx="20212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accent2"/>
                </a:solidFill>
              </a:rPr>
              <a:t>CPF/HySICS Expected Grating Efficiency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74592" y="583308"/>
            <a:ext cx="1780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accent2"/>
                </a:solidFill>
              </a:rPr>
              <a:t>Balloon/HySICS Grating Efficiency</a:t>
            </a:r>
          </a:p>
        </p:txBody>
      </p:sp>
    </p:spTree>
    <p:extLst>
      <p:ext uri="{BB962C8B-B14F-4D97-AF65-F5344CB8AC3E}">
        <p14:creationId xmlns:p14="http://schemas.microsoft.com/office/powerpoint/2010/main" val="203411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ECE1F5-CC48-8349-9F47-FC61C867A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Demonstrated HySICS on Two High-Altitude Balloon Flights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B6F95BF9-5240-2D44-AE9E-9E5ABCF80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Intent: Demonstrate solar cross-calibration method of Earth-radiance scenes</a:t>
            </a:r>
          </a:p>
          <a:p>
            <a:r>
              <a:rPr lang="en-US" dirty="0"/>
              <a:t>Altitude: 37 km (120,000’)</a:t>
            </a:r>
          </a:p>
          <a:p>
            <a:r>
              <a:rPr lang="en-US" dirty="0"/>
              <a:t>2013 and 2014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AEE645D-51E2-C14B-90D0-11BFB4EC96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90" t="4029" r="13917" b="2648"/>
          <a:stretch/>
        </p:blipFill>
        <p:spPr>
          <a:xfrm>
            <a:off x="348406" y="1483539"/>
            <a:ext cx="3663894" cy="3350533"/>
          </a:xfrm>
          <a:prstGeom prst="rect">
            <a:avLst/>
          </a:prstGeom>
        </p:spPr>
      </p:pic>
      <p:pic>
        <p:nvPicPr>
          <p:cNvPr id="3" name="Picture 2" descr="Image 6.jpg">
            <a:extLst>
              <a:ext uri="{FF2B5EF4-FFF2-40B4-BE49-F238E27FC236}">
                <a16:creationId xmlns:a16="http://schemas.microsoft.com/office/drawing/2014/main" xmlns="" id="{89080271-D70C-4B44-BB20-93259B118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503" y="1903906"/>
            <a:ext cx="4295523" cy="28647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1F8E537-BF0E-AB4F-AB1A-CF43467EA7B0}"/>
              </a:ext>
            </a:extLst>
          </p:cNvPr>
          <p:cNvSpPr txBox="1"/>
          <p:nvPr/>
        </p:nvSpPr>
        <p:spPr>
          <a:xfrm>
            <a:off x="2303644" y="1129750"/>
            <a:ext cx="3482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Balloon/HySICS Team (HySICS view)</a:t>
            </a:r>
          </a:p>
        </p:txBody>
      </p:sp>
      <p:pic>
        <p:nvPicPr>
          <p:cNvPr id="4" name="Picture 3" descr="Gondola Landing 18 Aug 2014.jpg">
            <a:extLst>
              <a:ext uri="{FF2B5EF4-FFF2-40B4-BE49-F238E27FC236}">
                <a16:creationId xmlns:a16="http://schemas.microsoft.com/office/drawing/2014/main" xmlns="" id="{82483963-4FFB-8C46-8BB7-40E365E47A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622" y="949459"/>
            <a:ext cx="4603919" cy="3452939"/>
          </a:xfrm>
          <a:prstGeom prst="rect">
            <a:avLst/>
          </a:prstGeom>
          <a:ln w="19050" cmpd="sng"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6930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Flat-Fields and Shot Noise Dominated Balloon Uncertainties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297430"/>
            <a:ext cx="3413760" cy="25603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742950"/>
            <a:ext cx="2844800" cy="21336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512064"/>
            <a:ext cx="5791200" cy="434340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93827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11"/>
                                        </p:tgtEl>
                                      </p:cBhvr>
                                      <p:by x="59000" y="59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58025E-6 L 0.31667 -0.17006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-851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Balloon/HySICS Uncertainties Published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651" y="548640"/>
            <a:ext cx="5715000" cy="42862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651" y="548640"/>
            <a:ext cx="5715000" cy="42862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30651" y="3543300"/>
            <a:ext cx="17812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Calibri"/>
              </a:rPr>
              <a:t>Uncertainties are for a single pixel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349" y="971550"/>
            <a:ext cx="33063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For details see</a:t>
            </a:r>
          </a:p>
          <a:p>
            <a:pPr algn="ctr"/>
            <a:r>
              <a: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Kopp et al., </a:t>
            </a:r>
            <a:r>
              <a:rPr lang="en-US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Geosci</a:t>
            </a:r>
            <a:r>
              <a:rPr lang="en-US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 </a:t>
            </a:r>
            <a:r>
              <a:rPr lang="en-US" sz="14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Instrum</a:t>
            </a:r>
            <a:r>
              <a:rPr lang="en-US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 Method. Data Syst.</a:t>
            </a:r>
            <a:r>
              <a: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2017, doi:10.5194/gi-6-169-2017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9" y="1713709"/>
            <a:ext cx="3520051" cy="1570879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04849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HySICS End Result – Radiometric Ground Images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62000" y="488156"/>
            <a:ext cx="2914650" cy="4375547"/>
          </a:xfrm>
        </p:spPr>
        <p:txBody>
          <a:bodyPr/>
          <a:lstStyle/>
          <a:p>
            <a:r>
              <a:rPr lang="en-US" dirty="0"/>
              <a:t>Applying spectral solar-irradiance calibrations to the HySICS data yields radiometrically-calibrated data cubes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43500" y="523101"/>
            <a:ext cx="13716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1233 nm</a:t>
            </a:r>
          </a:p>
        </p:txBody>
      </p:sp>
      <p:pic>
        <p:nvPicPr>
          <p:cNvPr id="9" name="Picture 8" descr="ground_datacube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4" t="10717" r="9347" b="1483"/>
          <a:stretch/>
        </p:blipFill>
        <p:spPr>
          <a:xfrm>
            <a:off x="609600" y="1842061"/>
            <a:ext cx="3352800" cy="2979679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8651" y="514349"/>
            <a:ext cx="3988417" cy="43493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594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HySICS Ground Scans Acquired from Balloon Flight #2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" t="2218" r="1997" b="3601"/>
          <a:stretch/>
        </p:blipFill>
        <p:spPr bwMode="auto">
          <a:xfrm flipV="1">
            <a:off x="4655219" y="887238"/>
            <a:ext cx="4186679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" t="2014" r="2691" b="4045"/>
          <a:stretch/>
        </p:blipFill>
        <p:spPr bwMode="auto">
          <a:xfrm flipV="1">
            <a:off x="304800" y="887238"/>
            <a:ext cx="406540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Radiometrically-calibrated Level 1A data cubes from high-altitude balloon flight available</a:t>
            </a:r>
          </a:p>
        </p:txBody>
      </p:sp>
    </p:spTree>
    <p:extLst>
      <p:ext uri="{BB962C8B-B14F-4D97-AF65-F5344CB8AC3E}">
        <p14:creationId xmlns:p14="http://schemas.microsoft.com/office/powerpoint/2010/main" val="3615716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HySICS Cloud Scans Acquired from Balloon Flight #2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Radiometrically-calibrated Level 1A data cubes from high-altitude balloon flight available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87238"/>
            <a:ext cx="443865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887238"/>
            <a:ext cx="4467225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28431"/>
      </p:ext>
    </p:extLst>
  </p:cSld>
  <p:clrMapOvr>
    <a:masterClrMapping/>
  </p:clrMapOvr>
</p:sld>
</file>

<file path=ppt/theme/theme1.xml><?xml version="1.0" encoding="utf-8"?>
<a:theme xmlns:a="http://schemas.openxmlformats.org/drawingml/2006/main" name="Black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4160</TotalTime>
  <Words>1322</Words>
  <Application>Microsoft Macintosh PowerPoint</Application>
  <PresentationFormat>On-screen Show (16:9)</PresentationFormat>
  <Paragraphs>201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ＭＳ Ｐゴシック</vt:lpstr>
      <vt:lpstr>Times New Roman</vt:lpstr>
      <vt:lpstr>Black Background</vt:lpstr>
      <vt:lpstr>CPF/HySICS Inter-Calibration Performance Expectations</vt:lpstr>
      <vt:lpstr>HyperSpectral Imager for Climate Science (HySICS)</vt:lpstr>
      <vt:lpstr>Radiometric Efficiency Is Calibrated On-Orbit Using the Sun</vt:lpstr>
      <vt:lpstr> Demonstrated HySICS on Two High-Altitude Balloon Flights</vt:lpstr>
      <vt:lpstr>Flat-Fields and Shot Noise Dominated Balloon Uncertainties</vt:lpstr>
      <vt:lpstr>Balloon/HySICS Uncertainties Published</vt:lpstr>
      <vt:lpstr>HySICS End Result – Radiometric Ground Images</vt:lpstr>
      <vt:lpstr>HySICS Ground Scans Acquired from Balloon Flight #2</vt:lpstr>
      <vt:lpstr>HySICS Cloud Scans Acquired from Balloon Flight #2</vt:lpstr>
      <vt:lpstr>Earth Limb and Lunar Scans Acquired from HySICS Flight #2</vt:lpstr>
      <vt:lpstr>Expected Improvements Due to Space-Borne Platform</vt:lpstr>
      <vt:lpstr>Expected Instrument-Specific Improvements</vt:lpstr>
      <vt:lpstr>CPF/HySICS Products for Inter-Calibration</vt:lpstr>
      <vt:lpstr>CPF/HySICS Data-Level Definitions – Level 0</vt:lpstr>
      <vt:lpstr>CPF/HySICS Data-Level Definitions – Level 1A</vt:lpstr>
      <vt:lpstr>CPF/HySICS Data-Level Definitions – Level 1A</vt:lpstr>
      <vt:lpstr>CPF/HySICS Data-Level Definitions – Level 1B (Primary Data)</vt:lpstr>
      <vt:lpstr>CPF/HySICS Data-Level Definitions – Level 1B (Primary Data)</vt:lpstr>
      <vt:lpstr>HySICS Pointing System (HPS)</vt:lpstr>
      <vt:lpstr>Earth Pointing Operational Modes</vt:lpstr>
      <vt:lpstr>HPS Earth Pointing</vt:lpstr>
      <vt:lpstr>HPS Gimbal Range for Inter-Calibrations</vt:lpstr>
    </vt:vector>
  </TitlesOfParts>
  <Company>University of Colorado</Company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Greg Kopp</dc:creator>
  <cp:lastModifiedBy>Microsoft Office User</cp:lastModifiedBy>
  <cp:revision>286</cp:revision>
  <cp:lastPrinted>2016-05-06T17:20:04Z</cp:lastPrinted>
  <dcterms:created xsi:type="dcterms:W3CDTF">2011-04-07T13:28:05Z</dcterms:created>
  <dcterms:modified xsi:type="dcterms:W3CDTF">2017-11-16T20:09:00Z</dcterms:modified>
</cp:coreProperties>
</file>