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50" r:id="rId1"/>
  </p:sldMasterIdLst>
  <p:notesMasterIdLst>
    <p:notesMasterId r:id="rId21"/>
  </p:notesMasterIdLst>
  <p:handoutMasterIdLst>
    <p:handoutMasterId r:id="rId22"/>
  </p:handoutMasterIdLst>
  <p:sldIdLst>
    <p:sldId id="341" r:id="rId2"/>
    <p:sldId id="336" r:id="rId3"/>
    <p:sldId id="359" r:id="rId4"/>
    <p:sldId id="364" r:id="rId5"/>
    <p:sldId id="365" r:id="rId6"/>
    <p:sldId id="366" r:id="rId7"/>
    <p:sldId id="367" r:id="rId8"/>
    <p:sldId id="368" r:id="rId9"/>
    <p:sldId id="360" r:id="rId10"/>
    <p:sldId id="369" r:id="rId11"/>
    <p:sldId id="370" r:id="rId12"/>
    <p:sldId id="361" r:id="rId13"/>
    <p:sldId id="371" r:id="rId14"/>
    <p:sldId id="373" r:id="rId15"/>
    <p:sldId id="374" r:id="rId16"/>
    <p:sldId id="372" r:id="rId17"/>
    <p:sldId id="362" r:id="rId18"/>
    <p:sldId id="375" r:id="rId19"/>
    <p:sldId id="357" r:id="rId20"/>
  </p:sldIdLst>
  <p:sldSz cx="9144000" cy="6858000" type="screen4x3"/>
  <p:notesSz cx="6794500" cy="9931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28"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28"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28"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28"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28"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28"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28"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28"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28" charset="-128"/>
        <a:cs typeface="+mn-cs"/>
      </a:defRPr>
    </a:lvl9pPr>
  </p:defaultTextStyle>
  <p:extLst>
    <p:ext uri="{EFAFB233-063F-42B5-8137-9DF3F51BA10A}">
      <p15:sldGuideLst xmlns:p15="http://schemas.microsoft.com/office/powerpoint/2012/main">
        <p15:guide id="1" orient="horz" pos="1162">
          <p15:clr>
            <a:srgbClr val="A4A3A4"/>
          </p15:clr>
        </p15:guide>
        <p15:guide id="2" pos="2088">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33"/>
    <a:srgbClr val="000099"/>
    <a:srgbClr val="99FF99"/>
    <a:srgbClr val="66FFCC"/>
    <a:srgbClr val="FF99FF"/>
    <a:srgbClr val="00CC99"/>
    <a:srgbClr val="00CC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3191" autoAdjust="0"/>
  </p:normalViewPr>
  <p:slideViewPr>
    <p:cSldViewPr snapToGrid="0" showGuides="1">
      <p:cViewPr varScale="1">
        <p:scale>
          <a:sx n="74" d="100"/>
          <a:sy n="74" d="100"/>
        </p:scale>
        <p:origin x="1206" y="66"/>
      </p:cViewPr>
      <p:guideLst>
        <p:guide orient="horz" pos="1162"/>
        <p:guide pos="20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206"/>
    </p:cViewPr>
  </p:sorterViewPr>
  <p:notesViewPr>
    <p:cSldViewPr snapToGrid="0" showGuides="1">
      <p:cViewPr>
        <p:scale>
          <a:sx n="100" d="100"/>
          <a:sy n="100" d="100"/>
        </p:scale>
        <p:origin x="-1656" y="126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5442" name="Rectangle 2"/>
          <p:cNvSpPr>
            <a:spLocks noGrp="1" noChangeArrowheads="1"/>
          </p:cNvSpPr>
          <p:nvPr>
            <p:ph type="hdr" sz="quarter"/>
          </p:nvPr>
        </p:nvSpPr>
        <p:spPr bwMode="auto">
          <a:xfrm>
            <a:off x="0"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t" anchorCtr="0" compatLnSpc="1">
            <a:prstTxWarp prst="textNoShape">
              <a:avLst/>
            </a:prstTxWarp>
          </a:bodyPr>
          <a:lstStyle>
            <a:lvl1pPr defTabSz="954088">
              <a:defRPr sz="1300">
                <a:latin typeface="Arial" charset="0"/>
              </a:defRPr>
            </a:lvl1pPr>
          </a:lstStyle>
          <a:p>
            <a:pPr>
              <a:defRPr/>
            </a:pPr>
            <a:endParaRPr lang="en-GB"/>
          </a:p>
        </p:txBody>
      </p:sp>
      <p:sp>
        <p:nvSpPr>
          <p:cNvPr id="445443" name="Rectangle 3"/>
          <p:cNvSpPr>
            <a:spLocks noGrp="1" noChangeArrowheads="1"/>
          </p:cNvSpPr>
          <p:nvPr>
            <p:ph type="dt" sz="quarter" idx="1"/>
          </p:nvPr>
        </p:nvSpPr>
        <p:spPr bwMode="auto">
          <a:xfrm>
            <a:off x="3851275"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t" anchorCtr="0" compatLnSpc="1">
            <a:prstTxWarp prst="textNoShape">
              <a:avLst/>
            </a:prstTxWarp>
          </a:bodyPr>
          <a:lstStyle>
            <a:lvl1pPr algn="r" defTabSz="954088">
              <a:defRPr sz="1300">
                <a:latin typeface="Arial" charset="0"/>
              </a:defRPr>
            </a:lvl1pPr>
          </a:lstStyle>
          <a:p>
            <a:pPr>
              <a:defRPr/>
            </a:pPr>
            <a:endParaRPr lang="en-GB"/>
          </a:p>
        </p:txBody>
      </p:sp>
      <p:sp>
        <p:nvSpPr>
          <p:cNvPr id="445444" name="Rectangle 4"/>
          <p:cNvSpPr>
            <a:spLocks noGrp="1" noChangeArrowheads="1"/>
          </p:cNvSpPr>
          <p:nvPr>
            <p:ph type="ftr" sz="quarter" idx="2"/>
          </p:nvPr>
        </p:nvSpPr>
        <p:spPr bwMode="auto">
          <a:xfrm>
            <a:off x="0" y="9434513"/>
            <a:ext cx="2943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b" anchorCtr="0" compatLnSpc="1">
            <a:prstTxWarp prst="textNoShape">
              <a:avLst/>
            </a:prstTxWarp>
          </a:bodyPr>
          <a:lstStyle>
            <a:lvl1pPr defTabSz="954088">
              <a:defRPr sz="1300">
                <a:latin typeface="Arial" charset="0"/>
              </a:defRPr>
            </a:lvl1pPr>
          </a:lstStyle>
          <a:p>
            <a:pPr>
              <a:defRPr/>
            </a:pPr>
            <a:endParaRPr lang="en-GB"/>
          </a:p>
        </p:txBody>
      </p:sp>
      <p:sp>
        <p:nvSpPr>
          <p:cNvPr id="445445" name="Rectangle 5"/>
          <p:cNvSpPr>
            <a:spLocks noGrp="1" noChangeArrowheads="1"/>
          </p:cNvSpPr>
          <p:nvPr>
            <p:ph type="sldNum" sz="quarter" idx="3"/>
          </p:nvPr>
        </p:nvSpPr>
        <p:spPr bwMode="auto">
          <a:xfrm>
            <a:off x="3851275" y="9434513"/>
            <a:ext cx="2943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b" anchorCtr="0" compatLnSpc="1">
            <a:prstTxWarp prst="textNoShape">
              <a:avLst/>
            </a:prstTxWarp>
          </a:bodyPr>
          <a:lstStyle>
            <a:lvl1pPr algn="r" defTabSz="954088">
              <a:defRPr sz="1300"/>
            </a:lvl1pPr>
          </a:lstStyle>
          <a:p>
            <a:pPr>
              <a:defRPr/>
            </a:pPr>
            <a:fld id="{6B5F57FA-1A76-4CFA-B1A3-425EEA713358}" type="slidenum">
              <a:rPr lang="en-GB" altLang="en-US"/>
              <a:pPr>
                <a:defRPr/>
              </a:pPr>
              <a:t>‹#›</a:t>
            </a:fld>
            <a:endParaRPr lang="en-GB" altLang="en-US"/>
          </a:p>
        </p:txBody>
      </p:sp>
    </p:spTree>
    <p:extLst>
      <p:ext uri="{BB962C8B-B14F-4D97-AF65-F5344CB8AC3E}">
        <p14:creationId xmlns:p14="http://schemas.microsoft.com/office/powerpoint/2010/main" val="1341387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t" anchorCtr="0" compatLnSpc="1">
            <a:prstTxWarp prst="textNoShape">
              <a:avLst/>
            </a:prstTxWarp>
          </a:bodyPr>
          <a:lstStyle>
            <a:lvl1pPr defTabSz="954088">
              <a:defRPr sz="13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51275"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t" anchorCtr="0" compatLnSpc="1">
            <a:prstTxWarp prst="textNoShape">
              <a:avLst/>
            </a:prstTxWarp>
          </a:bodyPr>
          <a:lstStyle>
            <a:lvl1pPr algn="r" defTabSz="954088">
              <a:defRPr sz="1300">
                <a:latin typeface="Arial" charset="0"/>
              </a:defRPr>
            </a:lvl1pPr>
          </a:lstStyle>
          <a:p>
            <a:pPr>
              <a:defRPr/>
            </a:pPr>
            <a:endParaRPr lang="en-GB"/>
          </a:p>
        </p:txBody>
      </p:sp>
      <p:sp>
        <p:nvSpPr>
          <p:cNvPr id="17412" name="Rectangle 4"/>
          <p:cNvSpPr>
            <a:spLocks noGrp="1" noRot="1" noChangeAspect="1" noChangeArrowheads="1" noTextEdit="1"/>
          </p:cNvSpPr>
          <p:nvPr>
            <p:ph type="sldImg" idx="2"/>
          </p:nvPr>
        </p:nvSpPr>
        <p:spPr bwMode="auto">
          <a:xfrm>
            <a:off x="914400" y="742950"/>
            <a:ext cx="4967288"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4875" y="4718050"/>
            <a:ext cx="4984750"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4513"/>
            <a:ext cx="2943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b" anchorCtr="0" compatLnSpc="1">
            <a:prstTxWarp prst="textNoShape">
              <a:avLst/>
            </a:prstTxWarp>
          </a:bodyPr>
          <a:lstStyle>
            <a:lvl1pPr defTabSz="954088">
              <a:defRPr sz="13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51275" y="9434513"/>
            <a:ext cx="29432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5" tIns="47713" rIns="95425" bIns="47713" numCol="1" anchor="b" anchorCtr="0" compatLnSpc="1">
            <a:prstTxWarp prst="textNoShape">
              <a:avLst/>
            </a:prstTxWarp>
          </a:bodyPr>
          <a:lstStyle>
            <a:lvl1pPr algn="r" defTabSz="954088">
              <a:defRPr sz="1300"/>
            </a:lvl1pPr>
          </a:lstStyle>
          <a:p>
            <a:pPr>
              <a:defRPr/>
            </a:pPr>
            <a:fld id="{66724FE0-EA35-475C-8F39-C8E96F52BE9A}" type="slidenum">
              <a:rPr lang="en-GB" altLang="en-US"/>
              <a:pPr>
                <a:defRPr/>
              </a:pPr>
              <a:t>‹#›</a:t>
            </a:fld>
            <a:endParaRPr lang="en-GB" altLang="en-US"/>
          </a:p>
        </p:txBody>
      </p:sp>
    </p:spTree>
    <p:extLst>
      <p:ext uri="{BB962C8B-B14F-4D97-AF65-F5344CB8AC3E}">
        <p14:creationId xmlns:p14="http://schemas.microsoft.com/office/powerpoint/2010/main" val="3417794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54088">
              <a:defRPr sz="2400">
                <a:solidFill>
                  <a:schemeClr val="tx1"/>
                </a:solidFill>
                <a:latin typeface="Arial" panose="020B0604020202020204" pitchFamily="34" charset="0"/>
                <a:ea typeface="ヒラギノ角ゴ Pro W3" pitchFamily="28" charset="-128"/>
              </a:defRPr>
            </a:lvl1pPr>
            <a:lvl2pPr marL="742950" indent="-285750" defTabSz="954088">
              <a:defRPr sz="2400">
                <a:solidFill>
                  <a:schemeClr val="tx1"/>
                </a:solidFill>
                <a:latin typeface="Arial" panose="020B0604020202020204" pitchFamily="34" charset="0"/>
                <a:ea typeface="ヒラギノ角ゴ Pro W3" pitchFamily="28" charset="-128"/>
              </a:defRPr>
            </a:lvl2pPr>
            <a:lvl3pPr marL="1143000" indent="-228600" defTabSz="954088">
              <a:defRPr sz="2400">
                <a:solidFill>
                  <a:schemeClr val="tx1"/>
                </a:solidFill>
                <a:latin typeface="Arial" panose="020B0604020202020204" pitchFamily="34" charset="0"/>
                <a:ea typeface="ヒラギノ角ゴ Pro W3" pitchFamily="28" charset="-128"/>
              </a:defRPr>
            </a:lvl3pPr>
            <a:lvl4pPr marL="1600200" indent="-228600" defTabSz="954088">
              <a:defRPr sz="2400">
                <a:solidFill>
                  <a:schemeClr val="tx1"/>
                </a:solidFill>
                <a:latin typeface="Arial" panose="020B0604020202020204" pitchFamily="34" charset="0"/>
                <a:ea typeface="ヒラギノ角ゴ Pro W3" pitchFamily="28" charset="-128"/>
              </a:defRPr>
            </a:lvl4pPr>
            <a:lvl5pPr marL="2057400" indent="-228600" defTabSz="954088">
              <a:defRPr sz="2400">
                <a:solidFill>
                  <a:schemeClr val="tx1"/>
                </a:solidFill>
                <a:latin typeface="Arial" panose="020B0604020202020204" pitchFamily="34" charset="0"/>
                <a:ea typeface="ヒラギノ角ゴ Pro W3" pitchFamily="28"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fld id="{E428E99D-8D2B-4C65-94A2-17FA697A914F}" type="slidenum">
              <a:rPr lang="en-GB" altLang="en-US" sz="1300" smtClean="0"/>
              <a:pPr/>
              <a:t>1</a:t>
            </a:fld>
            <a:endParaRPr lang="en-GB" altLang="en-US" sz="1300"/>
          </a:p>
        </p:txBody>
      </p:sp>
      <p:sp>
        <p:nvSpPr>
          <p:cNvPr id="20483" name="Rectangle 2"/>
          <p:cNvSpPr>
            <a:spLocks noGrp="1" noChangeArrowheads="1"/>
          </p:cNvSpPr>
          <p:nvPr>
            <p:ph type="body" idx="1"/>
          </p:nvPr>
        </p:nvSpPr>
        <p:spPr>
          <a:xfrm>
            <a:off x="904875" y="4718050"/>
            <a:ext cx="4983163"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GB" altLang="en-US"/>
          </a:p>
        </p:txBody>
      </p:sp>
      <p:sp>
        <p:nvSpPr>
          <p:cNvPr id="20484" name="Rectangle 3"/>
          <p:cNvSpPr>
            <a:spLocks noGrp="1" noRot="1" noChangeAspect="1" noChangeArrowheads="1" noTextEdit="1"/>
          </p:cNvSpPr>
          <p:nvPr>
            <p:ph type="sldImg"/>
          </p:nvPr>
        </p:nvSpPr>
        <p:spPr>
          <a:xfrm>
            <a:off x="922338" y="750888"/>
            <a:ext cx="4946650" cy="3709987"/>
          </a:xfrm>
          <a:noFill/>
          <a:ln w="12700" cap="flat">
            <a:solidFill>
              <a:schemeClr val="tx1"/>
            </a:solidFill>
          </a:ln>
        </p:spPr>
      </p:sp>
    </p:spTree>
    <p:extLst>
      <p:ext uri="{BB962C8B-B14F-4D97-AF65-F5344CB8AC3E}">
        <p14:creationId xmlns:p14="http://schemas.microsoft.com/office/powerpoint/2010/main" val="4141080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4088">
              <a:defRPr sz="2400">
                <a:solidFill>
                  <a:schemeClr val="tx1"/>
                </a:solidFill>
                <a:latin typeface="Arial" panose="020B0604020202020204" pitchFamily="34" charset="0"/>
                <a:ea typeface="ヒラギノ角ゴ Pro W3" pitchFamily="28" charset="-128"/>
              </a:defRPr>
            </a:lvl1pPr>
            <a:lvl2pPr marL="742950" indent="-285750" defTabSz="954088">
              <a:defRPr sz="2400">
                <a:solidFill>
                  <a:schemeClr val="tx1"/>
                </a:solidFill>
                <a:latin typeface="Arial" panose="020B0604020202020204" pitchFamily="34" charset="0"/>
                <a:ea typeface="ヒラギノ角ゴ Pro W3" pitchFamily="28" charset="-128"/>
              </a:defRPr>
            </a:lvl2pPr>
            <a:lvl3pPr marL="1143000" indent="-228600" defTabSz="954088">
              <a:defRPr sz="2400">
                <a:solidFill>
                  <a:schemeClr val="tx1"/>
                </a:solidFill>
                <a:latin typeface="Arial" panose="020B0604020202020204" pitchFamily="34" charset="0"/>
                <a:ea typeface="ヒラギノ角ゴ Pro W3" pitchFamily="28" charset="-128"/>
              </a:defRPr>
            </a:lvl3pPr>
            <a:lvl4pPr marL="1600200" indent="-228600" defTabSz="954088">
              <a:defRPr sz="2400">
                <a:solidFill>
                  <a:schemeClr val="tx1"/>
                </a:solidFill>
                <a:latin typeface="Arial" panose="020B0604020202020204" pitchFamily="34" charset="0"/>
                <a:ea typeface="ヒラギノ角ゴ Pro W3" pitchFamily="28" charset="-128"/>
              </a:defRPr>
            </a:lvl4pPr>
            <a:lvl5pPr marL="2057400" indent="-228600" defTabSz="954088">
              <a:defRPr sz="2400">
                <a:solidFill>
                  <a:schemeClr val="tx1"/>
                </a:solidFill>
                <a:latin typeface="Arial" panose="020B0604020202020204" pitchFamily="34" charset="0"/>
                <a:ea typeface="ヒラギノ角ゴ Pro W3" pitchFamily="28" charset="-128"/>
              </a:defRPr>
            </a:lvl5pPr>
            <a:lvl6pPr marL="25146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defTabSz="954088"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fld id="{EEAF6749-45E9-4A03-AC9A-FF146A8E37E4}" type="slidenum">
              <a:rPr lang="en-GB" altLang="en-US" sz="1300" smtClean="0"/>
              <a:pPr/>
              <a:t>2</a:t>
            </a:fld>
            <a:endParaRPr lang="en-GB" altLang="en-US" sz="1300"/>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GB" altLang="en-US"/>
          </a:p>
        </p:txBody>
      </p:sp>
    </p:spTree>
    <p:extLst>
      <p:ext uri="{BB962C8B-B14F-4D97-AF65-F5344CB8AC3E}">
        <p14:creationId xmlns:p14="http://schemas.microsoft.com/office/powerpoint/2010/main" val="2283609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maximum error observed for each band after fitting all bands simultaneously (residual</a:t>
            </a:r>
            <a:r>
              <a:rPr lang="en-GB" baseline="0" dirty="0"/>
              <a:t> error for individual bands after minimising the </a:t>
            </a:r>
            <a:r>
              <a:rPr lang="en-GB" baseline="0" dirty="0" err="1"/>
              <a:t>rms</a:t>
            </a:r>
            <a:r>
              <a:rPr lang="en-GB" baseline="0" dirty="0"/>
              <a:t> error across all bands). This is sensitive to starting wavelength – i.e. do you do 400 nm – 410 nm or 401 nm – 411 nm. So the red and blue versions are for maximum and minimum residuals for all the starting wavelength options. </a:t>
            </a:r>
            <a:endParaRPr lang="en-GB" dirty="0"/>
          </a:p>
        </p:txBody>
      </p:sp>
      <p:sp>
        <p:nvSpPr>
          <p:cNvPr id="4" name="Slide Number Placeholder 3"/>
          <p:cNvSpPr>
            <a:spLocks noGrp="1"/>
          </p:cNvSpPr>
          <p:nvPr>
            <p:ph type="sldNum" sz="quarter" idx="10"/>
          </p:nvPr>
        </p:nvSpPr>
        <p:spPr/>
        <p:txBody>
          <a:bodyPr/>
          <a:lstStyle/>
          <a:p>
            <a:fld id="{E0177F49-1118-4726-9B5B-F371E8648345}" type="slidenum">
              <a:rPr lang="en-GB" smtClean="0"/>
              <a:pPr/>
              <a:t>3</a:t>
            </a:fld>
            <a:endParaRPr lang="en-GB"/>
          </a:p>
        </p:txBody>
      </p:sp>
    </p:spTree>
    <p:extLst>
      <p:ext uri="{BB962C8B-B14F-4D97-AF65-F5344CB8AC3E}">
        <p14:creationId xmlns:p14="http://schemas.microsoft.com/office/powerpoint/2010/main" val="190605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maximum error observed for each band after fitting all bands simultaneously (residual</a:t>
            </a:r>
            <a:r>
              <a:rPr lang="en-GB" baseline="0" dirty="0"/>
              <a:t> error for individual bands after minimising the </a:t>
            </a:r>
            <a:r>
              <a:rPr lang="en-GB" baseline="0" dirty="0" err="1"/>
              <a:t>rms</a:t>
            </a:r>
            <a:r>
              <a:rPr lang="en-GB" baseline="0" dirty="0"/>
              <a:t> error across all bands). This is sensitive to starting wavelength – i.e. do you do 400 nm – 410 nm or 401 nm – 411 nm. So the red and blue versions are for maximum and minimum residuals for all the starting wavelength options. </a:t>
            </a:r>
            <a:endParaRPr lang="en-GB" dirty="0"/>
          </a:p>
        </p:txBody>
      </p:sp>
      <p:sp>
        <p:nvSpPr>
          <p:cNvPr id="4" name="Slide Number Placeholder 3"/>
          <p:cNvSpPr>
            <a:spLocks noGrp="1"/>
          </p:cNvSpPr>
          <p:nvPr>
            <p:ph type="sldNum" sz="quarter" idx="10"/>
          </p:nvPr>
        </p:nvSpPr>
        <p:spPr/>
        <p:txBody>
          <a:bodyPr/>
          <a:lstStyle/>
          <a:p>
            <a:fld id="{E0177F49-1118-4726-9B5B-F371E8648345}" type="slidenum">
              <a:rPr lang="en-GB" smtClean="0"/>
              <a:pPr/>
              <a:t>4</a:t>
            </a:fld>
            <a:endParaRPr lang="en-GB"/>
          </a:p>
        </p:txBody>
      </p:sp>
    </p:spTree>
    <p:extLst>
      <p:ext uri="{BB962C8B-B14F-4D97-AF65-F5344CB8AC3E}">
        <p14:creationId xmlns:p14="http://schemas.microsoft.com/office/powerpoint/2010/main" val="418536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take an</a:t>
            </a:r>
            <a:r>
              <a:rPr lang="en-GB" baseline="0" dirty="0"/>
              <a:t> image pixel and we shift it relative to the centre. Each block in the colourful diagram is for a bigger or smaller shift up to 400 m. This is for La </a:t>
            </a:r>
            <a:r>
              <a:rPr lang="en-GB" baseline="0" dirty="0" err="1"/>
              <a:t>Crau</a:t>
            </a:r>
            <a:r>
              <a:rPr lang="en-GB" baseline="0" dirty="0"/>
              <a:t> (which was worse than Libya-4). Maximum shift was 400 m. The centre of the diagram corresponds to perfect overlapping (longitude/latitude scales are misleading – they are in absolute longitude/latitude when adding the arbitrary large number).</a:t>
            </a:r>
          </a:p>
          <a:p>
            <a:endParaRPr lang="en-GB" baseline="0" dirty="0"/>
          </a:p>
          <a:p>
            <a:r>
              <a:rPr lang="en-GB" baseline="0" dirty="0"/>
              <a:t>The plot on the bottom right then looks at the standard deviation of the error as you have increasing circles out from the middle of the colourful plot. With the right side being for the whole image. This is considered the uncertainty in not knowing the colocation to within 400 m. Since this increases linearly, we can make the assumption that for a 40 m colocation error it’s 10 times less.</a:t>
            </a:r>
            <a:endParaRPr lang="en-GB" dirty="0"/>
          </a:p>
        </p:txBody>
      </p:sp>
      <p:sp>
        <p:nvSpPr>
          <p:cNvPr id="4" name="Slide Number Placeholder 3"/>
          <p:cNvSpPr>
            <a:spLocks noGrp="1"/>
          </p:cNvSpPr>
          <p:nvPr>
            <p:ph type="sldNum" sz="quarter" idx="10"/>
          </p:nvPr>
        </p:nvSpPr>
        <p:spPr/>
        <p:txBody>
          <a:bodyPr/>
          <a:lstStyle/>
          <a:p>
            <a:fld id="{E0177F49-1118-4726-9B5B-F371E8648345}" type="slidenum">
              <a:rPr lang="en-GB" smtClean="0"/>
              <a:pPr/>
              <a:t>9</a:t>
            </a:fld>
            <a:endParaRPr lang="en-GB"/>
          </a:p>
        </p:txBody>
      </p:sp>
    </p:spTree>
    <p:extLst>
      <p:ext uri="{BB962C8B-B14F-4D97-AF65-F5344CB8AC3E}">
        <p14:creationId xmlns:p14="http://schemas.microsoft.com/office/powerpoint/2010/main" val="114550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a:t>
            </a:r>
            <a:r>
              <a:rPr lang="en-GB" baseline="0" dirty="0"/>
              <a:t> looking at temporal effects. AT 443 nm this is dominated by the atmosphere and scattering changes. IT’s worse in winter than summer, as the sun goes through more atmosphere on the way down. It’s assumed we’d correct for this using a RTM, so we look at the difference between RTMs as the uncertainty.</a:t>
            </a:r>
          </a:p>
          <a:p>
            <a:endParaRPr lang="en-GB" baseline="0" dirty="0"/>
          </a:p>
          <a:p>
            <a:r>
              <a:rPr lang="en-GB" baseline="0" dirty="0"/>
              <a:t>At 865 nm the main effect is from inaccurately known surface BRF. Again this can be modelled to a certain extent. Here we have the results of a simulation (this time the summer is worse). The change in surface reflectance in 30 minutes was determined through MC modelling where the parameters from the Bouvet model were varied. You see an offset of about 0.6 %, with a spread of about 0.3 %.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E0177F49-1118-4726-9B5B-F371E8648345}" type="slidenum">
              <a:rPr lang="en-GB" smtClean="0"/>
              <a:pPr/>
              <a:t>12</a:t>
            </a:fld>
            <a:endParaRPr lang="en-GB"/>
          </a:p>
        </p:txBody>
      </p:sp>
    </p:spTree>
    <p:extLst>
      <p:ext uri="{BB962C8B-B14F-4D97-AF65-F5344CB8AC3E}">
        <p14:creationId xmlns:p14="http://schemas.microsoft.com/office/powerpoint/2010/main" val="1432440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873250"/>
            <a:ext cx="9144000" cy="4191000"/>
          </a:xfrm>
          <a:prstGeom prst="rect">
            <a:avLst/>
          </a:prstGeom>
          <a:solidFill>
            <a:schemeClr val="accent1">
              <a:lumMod val="60000"/>
              <a:lumOff val="40000"/>
            </a:schemeClr>
          </a:solidFill>
          <a:ln>
            <a:noFill/>
          </a:ln>
          <a:extLst/>
        </p:spPr>
        <p:txBody>
          <a:bodyPr wrap="none" anchor="ctr"/>
          <a:lstStyle>
            <a:defPPr>
              <a:defRPr lang="en-GB"/>
            </a:defPPr>
            <a:lvl1pPr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84" charset="-128"/>
                <a:cs typeface="+mn-cs"/>
              </a:defRPr>
            </a:lvl9pPr>
          </a:lstStyle>
          <a:p>
            <a:pPr algn="ctr">
              <a:defRPr/>
            </a:pPr>
            <a:endParaRPr lang="en-US" altLang="en-US"/>
          </a:p>
        </p:txBody>
      </p:sp>
      <p:pic>
        <p:nvPicPr>
          <p:cNvPr id="5" name="Picture 12" descr="NPL Logo 294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3" y="620713"/>
            <a:ext cx="1981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685800" y="2130425"/>
            <a:ext cx="7772400" cy="1470025"/>
          </a:xfrm>
        </p:spPr>
        <p:txBody>
          <a:bodyPr/>
          <a:lstStyle>
            <a:lvl1pPr algn="l">
              <a:defRPr sz="320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683568" y="38862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Rectangle 1026"/>
          <p:cNvSpPr>
            <a:spLocks noGrp="1" noChangeArrowheads="1"/>
          </p:cNvSpPr>
          <p:nvPr>
            <p:ph type="dt" sz="half" idx="10"/>
          </p:nvPr>
        </p:nvSpPr>
        <p:spPr>
          <a:xfrm>
            <a:off x="685799" y="6248400"/>
            <a:ext cx="2014369" cy="457200"/>
          </a:xfrm>
          <a:prstGeom prst="rect">
            <a:avLst/>
          </a:prstGeom>
        </p:spPr>
        <p:txBody>
          <a:bodyPr/>
          <a:lstStyle>
            <a:lvl1pPr>
              <a:defRPr sz="1400"/>
            </a:lvl1pPr>
          </a:lstStyle>
          <a:p>
            <a:pPr>
              <a:defRPr/>
            </a:pPr>
            <a:endParaRPr lang="en-GB" dirty="0"/>
          </a:p>
        </p:txBody>
      </p:sp>
      <p:sp>
        <p:nvSpPr>
          <p:cNvPr id="7" name="Rectangle 1027"/>
          <p:cNvSpPr>
            <a:spLocks noGrp="1" noChangeArrowheads="1"/>
          </p:cNvSpPr>
          <p:nvPr>
            <p:ph type="ftr" sz="quarter" idx="11"/>
          </p:nvPr>
        </p:nvSpPr>
        <p:spPr>
          <a:xfrm>
            <a:off x="2700168" y="6248400"/>
            <a:ext cx="3853032" cy="457200"/>
          </a:xfrm>
        </p:spPr>
        <p:txBody>
          <a:bodyPr/>
          <a:lstStyle>
            <a:lvl1pPr>
              <a:defRPr/>
            </a:lvl1pPr>
          </a:lstStyle>
          <a:p>
            <a:pPr>
              <a:defRPr/>
            </a:pPr>
            <a:endParaRPr lang="en-GB" dirty="0"/>
          </a:p>
        </p:txBody>
      </p:sp>
      <p:sp>
        <p:nvSpPr>
          <p:cNvPr id="8" name="Rectangle 1028"/>
          <p:cNvSpPr>
            <a:spLocks noGrp="1" noChangeArrowheads="1"/>
          </p:cNvSpPr>
          <p:nvPr>
            <p:ph type="sldNum" sz="quarter" idx="12"/>
          </p:nvPr>
        </p:nvSpPr>
        <p:spPr/>
        <p:txBody>
          <a:bodyPr/>
          <a:lstStyle>
            <a:lvl1pPr>
              <a:defRPr smtClean="0"/>
            </a:lvl1pPr>
          </a:lstStyle>
          <a:p>
            <a:pPr>
              <a:defRPr/>
            </a:pPr>
            <a:fld id="{794D72B5-D667-4CA6-B298-7ED40789B1DE}" type="slidenum">
              <a:rPr lang="en-GB" altLang="en-US"/>
              <a:pPr>
                <a:defRPr/>
              </a:pPr>
              <a:t>‹#›</a:t>
            </a:fld>
            <a:endParaRPr lang="en-GB" altLang="en-US"/>
          </a:p>
        </p:txBody>
      </p:sp>
    </p:spTree>
    <p:extLst>
      <p:ext uri="{BB962C8B-B14F-4D97-AF65-F5344CB8AC3E}">
        <p14:creationId xmlns:p14="http://schemas.microsoft.com/office/powerpoint/2010/main" val="194540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smtClean="0"/>
            </a:lvl1pPr>
          </a:lstStyle>
          <a:p>
            <a:pPr>
              <a:defRPr/>
            </a:pPr>
            <a:fld id="{CC2BD8C8-39EA-424F-893E-0CE63E1DADCA}" type="slidenum">
              <a:rPr lang="en-GB" altLang="en-US"/>
              <a:pPr>
                <a:defRPr/>
              </a:pPr>
              <a:t>‹#›</a:t>
            </a:fld>
            <a:endParaRPr lang="en-GB" altLang="en-US"/>
          </a:p>
        </p:txBody>
      </p:sp>
    </p:spTree>
    <p:extLst>
      <p:ext uri="{BB962C8B-B14F-4D97-AF65-F5344CB8AC3E}">
        <p14:creationId xmlns:p14="http://schemas.microsoft.com/office/powerpoint/2010/main" val="3499792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smtClean="0"/>
            </a:lvl1pPr>
          </a:lstStyle>
          <a:p>
            <a:pPr>
              <a:defRPr/>
            </a:pPr>
            <a:fld id="{53889157-2D18-4198-BE22-3EA44111C366}" type="slidenum">
              <a:rPr lang="en-GB" altLang="en-US"/>
              <a:pPr>
                <a:defRPr/>
              </a:pPr>
              <a:t>‹#›</a:t>
            </a:fld>
            <a:endParaRPr lang="en-GB" altLang="en-US"/>
          </a:p>
        </p:txBody>
      </p:sp>
    </p:spTree>
    <p:extLst>
      <p:ext uri="{BB962C8B-B14F-4D97-AF65-F5344CB8AC3E}">
        <p14:creationId xmlns:p14="http://schemas.microsoft.com/office/powerpoint/2010/main" val="131612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smtClean="0"/>
            </a:lvl1pPr>
          </a:lstStyle>
          <a:p>
            <a:pPr>
              <a:defRPr/>
            </a:pPr>
            <a:fld id="{9FAB2C57-8955-423F-917B-50E3DCB6433B}" type="slidenum">
              <a:rPr lang="en-GB" altLang="en-US"/>
              <a:pPr>
                <a:defRPr/>
              </a:pPr>
              <a:t>‹#›</a:t>
            </a:fld>
            <a:endParaRPr lang="en-GB" altLang="en-US"/>
          </a:p>
        </p:txBody>
      </p:sp>
    </p:spTree>
    <p:extLst>
      <p:ext uri="{BB962C8B-B14F-4D97-AF65-F5344CB8AC3E}">
        <p14:creationId xmlns:p14="http://schemas.microsoft.com/office/powerpoint/2010/main" val="792740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3048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smtClean="0"/>
            </a:lvl1pPr>
          </a:lstStyle>
          <a:p>
            <a:pPr>
              <a:defRPr/>
            </a:pPr>
            <a:fld id="{A393B685-0F1D-4936-9CDA-00F182410766}" type="slidenum">
              <a:rPr lang="en-GB" altLang="en-US"/>
              <a:pPr>
                <a:defRPr/>
              </a:pPr>
              <a:t>‹#›</a:t>
            </a:fld>
            <a:endParaRPr lang="en-GB" altLang="en-US"/>
          </a:p>
        </p:txBody>
      </p:sp>
    </p:spTree>
    <p:extLst>
      <p:ext uri="{BB962C8B-B14F-4D97-AF65-F5344CB8AC3E}">
        <p14:creationId xmlns:p14="http://schemas.microsoft.com/office/powerpoint/2010/main" val="2960556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1143000"/>
          </a:xfrm>
        </p:spPr>
        <p:txBody>
          <a:bodyPr/>
          <a:lstStyle/>
          <a:p>
            <a:r>
              <a:rPr lang="en-US"/>
              <a:t>Click to edit Master title style</a:t>
            </a:r>
          </a:p>
        </p:txBody>
      </p:sp>
      <p:sp>
        <p:nvSpPr>
          <p:cNvPr id="3" name="Table Placeholder 2"/>
          <p:cNvSpPr>
            <a:spLocks noGrp="1"/>
          </p:cNvSpPr>
          <p:nvPr>
            <p:ph type="tbl" idx="1"/>
          </p:nvPr>
        </p:nvSpPr>
        <p:spPr>
          <a:xfrm>
            <a:off x="457200" y="2057400"/>
            <a:ext cx="7772400" cy="4114800"/>
          </a:xfrm>
        </p:spPr>
        <p:txBody>
          <a:bodyPr/>
          <a:lstStyle/>
          <a:p>
            <a:pPr lvl="0"/>
            <a:r>
              <a:rPr lang="en-US" noProof="0"/>
              <a:t>Click icon to add table</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smtClean="0"/>
            </a:lvl1pPr>
          </a:lstStyle>
          <a:p>
            <a:pPr>
              <a:defRPr/>
            </a:pPr>
            <a:fld id="{6617610E-2C5A-44D5-8742-574BAC765E69}" type="slidenum">
              <a:rPr lang="en-GB" altLang="en-US"/>
              <a:pPr>
                <a:defRPr/>
              </a:pPr>
              <a:t>‹#›</a:t>
            </a:fld>
            <a:endParaRPr lang="en-GB" altLang="en-US"/>
          </a:p>
        </p:txBody>
      </p:sp>
    </p:spTree>
    <p:extLst>
      <p:ext uri="{BB962C8B-B14F-4D97-AF65-F5344CB8AC3E}">
        <p14:creationId xmlns:p14="http://schemas.microsoft.com/office/powerpoint/2010/main" val="3398953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2057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419600" y="2057400"/>
            <a:ext cx="3810000" cy="4114800"/>
          </a:xfrm>
        </p:spPr>
        <p:txBody>
          <a:bodyPr/>
          <a:lstStyle/>
          <a:p>
            <a:pPr lvl="0"/>
            <a:r>
              <a:rPr lang="en-US" noProof="0"/>
              <a:t>Click icon to add online image</a:t>
            </a:r>
            <a:endParaRPr lang="en-GB" noProof="0"/>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smtClean="0"/>
            </a:lvl1pPr>
          </a:lstStyle>
          <a:p>
            <a:pPr>
              <a:defRPr/>
            </a:pPr>
            <a:fld id="{35B682C5-7AD5-4627-951F-321EC0C4768B}" type="slidenum">
              <a:rPr lang="en-GB" altLang="en-US"/>
              <a:pPr>
                <a:defRPr/>
              </a:pPr>
              <a:t>‹#›</a:t>
            </a:fld>
            <a:endParaRPr lang="en-GB" altLang="en-US"/>
          </a:p>
        </p:txBody>
      </p:sp>
    </p:spTree>
    <p:extLst>
      <p:ext uri="{BB962C8B-B14F-4D97-AF65-F5344CB8AC3E}">
        <p14:creationId xmlns:p14="http://schemas.microsoft.com/office/powerpoint/2010/main" val="4072057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391275"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2057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419600" y="20574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6" name="Rectangle 3"/>
          <p:cNvSpPr>
            <a:spLocks noGrp="1" noChangeArrowheads="1"/>
          </p:cNvSpPr>
          <p:nvPr>
            <p:ph type="ftr" sz="quarter" idx="11"/>
          </p:nvPr>
        </p:nvSpPr>
        <p:spPr/>
        <p:txBody>
          <a:bodyPr/>
          <a:lstStyle>
            <a:lvl1pPr>
              <a:defRPr/>
            </a:lvl1pPr>
          </a:lstStyle>
          <a:p>
            <a:pPr>
              <a:defRPr/>
            </a:pPr>
            <a:endParaRPr lang="en-GB" dirty="0"/>
          </a:p>
        </p:txBody>
      </p:sp>
      <p:sp>
        <p:nvSpPr>
          <p:cNvPr id="7" name="Rectangle 4"/>
          <p:cNvSpPr>
            <a:spLocks noGrp="1" noChangeArrowheads="1"/>
          </p:cNvSpPr>
          <p:nvPr>
            <p:ph type="sldNum" sz="quarter" idx="12"/>
          </p:nvPr>
        </p:nvSpPr>
        <p:spPr/>
        <p:txBody>
          <a:bodyPr/>
          <a:lstStyle>
            <a:lvl1pPr>
              <a:defRPr/>
            </a:lvl1pPr>
          </a:lstStyle>
          <a:p>
            <a:pPr>
              <a:defRPr/>
            </a:pPr>
            <a:fld id="{E6C6729F-0983-4D9C-8D0F-A3D324C0A48F}" type="slidenum">
              <a:rPr lang="en-GB" altLang="en-US"/>
              <a:pPr>
                <a:defRPr/>
              </a:pPr>
              <a:t>‹#›</a:t>
            </a:fld>
            <a:endParaRPr lang="en-GB" altLang="en-US"/>
          </a:p>
        </p:txBody>
      </p:sp>
    </p:spTree>
    <p:extLst>
      <p:ext uri="{BB962C8B-B14F-4D97-AF65-F5344CB8AC3E}">
        <p14:creationId xmlns:p14="http://schemas.microsoft.com/office/powerpoint/2010/main" val="365523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71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0425"/>
            <a:ext cx="7772400" cy="1470025"/>
          </a:xfrm>
        </p:spPr>
        <p:txBody>
          <a:bodyPr/>
          <a:lstStyle>
            <a:lvl1pPr algn="l">
              <a:defRPr sz="320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683568" y="38862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Rectangle 1026"/>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7" name="Rectangle 1027"/>
          <p:cNvSpPr>
            <a:spLocks noGrp="1" noChangeArrowheads="1"/>
          </p:cNvSpPr>
          <p:nvPr>
            <p:ph type="ftr" sz="quarter" idx="11"/>
          </p:nvPr>
        </p:nvSpPr>
        <p:spPr/>
        <p:txBody>
          <a:bodyPr/>
          <a:lstStyle>
            <a:lvl1pPr>
              <a:defRPr/>
            </a:lvl1pPr>
          </a:lstStyle>
          <a:p>
            <a:pPr>
              <a:defRPr/>
            </a:pPr>
            <a:endParaRPr lang="en-GB" dirty="0"/>
          </a:p>
        </p:txBody>
      </p:sp>
      <p:sp>
        <p:nvSpPr>
          <p:cNvPr id="8" name="Rectangle 1028"/>
          <p:cNvSpPr>
            <a:spLocks noGrp="1" noChangeArrowheads="1"/>
          </p:cNvSpPr>
          <p:nvPr>
            <p:ph type="sldNum" sz="quarter" idx="12"/>
          </p:nvPr>
        </p:nvSpPr>
        <p:spPr/>
        <p:txBody>
          <a:bodyPr/>
          <a:lstStyle>
            <a:lvl1pPr>
              <a:defRPr smtClean="0"/>
            </a:lvl1pPr>
          </a:lstStyle>
          <a:p>
            <a:pPr>
              <a:defRPr/>
            </a:pPr>
            <a:fld id="{794D72B5-D667-4CA6-B298-7ED40789B1DE}" type="slidenum">
              <a:rPr lang="en-GB" altLang="en-US"/>
              <a:pPr>
                <a:defRPr/>
              </a:pPr>
              <a:t>‹#›</a:t>
            </a:fld>
            <a:endParaRPr lang="en-GB" altLang="en-US"/>
          </a:p>
        </p:txBody>
      </p:sp>
      <p:sp>
        <p:nvSpPr>
          <p:cNvPr id="11" name="Rectangle 5"/>
          <p:cNvSpPr>
            <a:spLocks noChangeArrowheads="1"/>
          </p:cNvSpPr>
          <p:nvPr userDrawn="1"/>
        </p:nvSpPr>
        <p:spPr bwMode="auto">
          <a:xfrm>
            <a:off x="0" y="1600200"/>
            <a:ext cx="9144000" cy="4191000"/>
          </a:xfrm>
          <a:prstGeom prst="rect">
            <a:avLst/>
          </a:prstGeom>
          <a:solidFill>
            <a:srgbClr val="009ED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itchFamily="28" charset="-128"/>
              </a:defRPr>
            </a:lvl1pPr>
            <a:lvl2pPr marL="742950" indent="-285750">
              <a:defRPr sz="2400">
                <a:solidFill>
                  <a:schemeClr val="tx1"/>
                </a:solidFill>
                <a:latin typeface="Arial" panose="020B0604020202020204" pitchFamily="34" charset="0"/>
                <a:ea typeface="ヒラギノ角ゴ Pro W3" pitchFamily="28" charset="-128"/>
              </a:defRPr>
            </a:lvl2pPr>
            <a:lvl3pPr marL="1143000" indent="-228600">
              <a:defRPr sz="2400">
                <a:solidFill>
                  <a:schemeClr val="tx1"/>
                </a:solidFill>
                <a:latin typeface="Arial" panose="020B0604020202020204" pitchFamily="34" charset="0"/>
                <a:ea typeface="ヒラギノ角ゴ Pro W3" pitchFamily="28" charset="-128"/>
              </a:defRPr>
            </a:lvl3pPr>
            <a:lvl4pPr marL="1600200" indent="-228600">
              <a:defRPr sz="2400">
                <a:solidFill>
                  <a:schemeClr val="tx1"/>
                </a:solidFill>
                <a:latin typeface="Arial" panose="020B0604020202020204" pitchFamily="34" charset="0"/>
                <a:ea typeface="ヒラギノ角ゴ Pro W3" pitchFamily="28" charset="-128"/>
              </a:defRPr>
            </a:lvl4pPr>
            <a:lvl5pPr marL="2057400" indent="-228600">
              <a:defRPr sz="2400">
                <a:solidFill>
                  <a:schemeClr val="tx1"/>
                </a:solidFill>
                <a:latin typeface="Arial" panose="020B0604020202020204" pitchFamily="34" charset="0"/>
                <a:ea typeface="ヒラギノ角ゴ Pro W3" pitchFamily="28"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28" charset="-128"/>
              </a:defRPr>
            </a:lvl9pPr>
          </a:lstStyle>
          <a:p>
            <a:pPr algn="ctr"/>
            <a:endParaRPr lang="en-US" altLang="en-US"/>
          </a:p>
        </p:txBody>
      </p:sp>
      <p:pic>
        <p:nvPicPr>
          <p:cNvPr id="12" name="Picture 6" descr="C:\Documents and Settings\apg\Desktop\NEW Branding Templates\NPL POWERPOINT to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0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3615" y="260648"/>
            <a:ext cx="6798665"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293615" y="1646536"/>
            <a:ext cx="8539992" cy="45256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sz="1400"/>
            </a:lvl1pPr>
          </a:lstStyle>
          <a:p>
            <a:pPr>
              <a:defRPr/>
            </a:pPr>
            <a:endParaRPr lang="en-GB" dirty="0"/>
          </a:p>
        </p:txBody>
      </p:sp>
      <p:sp>
        <p:nvSpPr>
          <p:cNvPr id="5" name="Rectangle 5"/>
          <p:cNvSpPr>
            <a:spLocks noGrp="1" noChangeArrowheads="1"/>
          </p:cNvSpPr>
          <p:nvPr>
            <p:ph type="ftr" sz="quarter" idx="11"/>
          </p:nvPr>
        </p:nvSpPr>
        <p:spPr>
          <a:xfrm>
            <a:off x="2590800" y="6248400"/>
            <a:ext cx="4003637" cy="457200"/>
          </a:xfrm>
        </p:spPr>
        <p:txBody>
          <a:bodyPr/>
          <a:lstStyle>
            <a:lvl1pPr>
              <a:defRPr/>
            </a:lvl1pPr>
          </a:lstStyle>
          <a:p>
            <a:pPr>
              <a:defRPr/>
            </a:pPr>
            <a:endParaRPr lang="en-GB" dirty="0"/>
          </a:p>
          <a:p>
            <a:pPr>
              <a:defRPr/>
            </a:pPr>
            <a:endParaRPr lang="en-GB" dirty="0"/>
          </a:p>
        </p:txBody>
      </p:sp>
      <p:sp>
        <p:nvSpPr>
          <p:cNvPr id="6" name="Rectangle 6"/>
          <p:cNvSpPr>
            <a:spLocks noGrp="1" noChangeArrowheads="1"/>
          </p:cNvSpPr>
          <p:nvPr>
            <p:ph type="sldNum" sz="quarter" idx="12"/>
          </p:nvPr>
        </p:nvSpPr>
        <p:spPr>
          <a:xfrm>
            <a:off x="6895652" y="6248400"/>
            <a:ext cx="1562548" cy="457200"/>
          </a:xfrm>
        </p:spPr>
        <p:txBody>
          <a:bodyPr/>
          <a:lstStyle>
            <a:lvl1pPr>
              <a:defRPr smtClean="0"/>
            </a:lvl1pPr>
          </a:lstStyle>
          <a:p>
            <a:pPr>
              <a:defRPr/>
            </a:pPr>
            <a:fld id="{E2BB2B87-743C-4B56-B8B7-F1DBF546701A}" type="slidenum">
              <a:rPr lang="en-GB" altLang="en-US"/>
              <a:pPr>
                <a:defRPr/>
              </a:pPr>
              <a:t>‹#›</a:t>
            </a:fld>
            <a:endParaRPr lang="en-GB" altLang="en-US"/>
          </a:p>
        </p:txBody>
      </p:sp>
    </p:spTree>
    <p:extLst>
      <p:ext uri="{BB962C8B-B14F-4D97-AF65-F5344CB8AC3E}">
        <p14:creationId xmlns:p14="http://schemas.microsoft.com/office/powerpoint/2010/main" val="150937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smtClean="0"/>
            </a:lvl1pPr>
          </a:lstStyle>
          <a:p>
            <a:pPr>
              <a:defRPr/>
            </a:pPr>
            <a:fld id="{03E60E51-F374-4684-962C-E181CDD4CF71}" type="slidenum">
              <a:rPr lang="en-GB" altLang="en-US"/>
              <a:pPr>
                <a:defRPr/>
              </a:pPr>
              <a:t>‹#›</a:t>
            </a:fld>
            <a:endParaRPr lang="en-GB" altLang="en-US"/>
          </a:p>
        </p:txBody>
      </p:sp>
    </p:spTree>
    <p:extLst>
      <p:ext uri="{BB962C8B-B14F-4D97-AF65-F5344CB8AC3E}">
        <p14:creationId xmlns:p14="http://schemas.microsoft.com/office/powerpoint/2010/main" val="164852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6707088" cy="1143000"/>
          </a:xfrm>
        </p:spPr>
        <p:txBody>
          <a:bodyPr/>
          <a:lstStyle/>
          <a:p>
            <a:r>
              <a:rPr lang="en-US"/>
              <a:t>Click to edit Master title style</a:t>
            </a:r>
          </a:p>
        </p:txBody>
      </p:sp>
      <p:sp>
        <p:nvSpPr>
          <p:cNvPr id="3" name="Content Placeholder 2"/>
          <p:cNvSpPr>
            <a:spLocks noGrp="1"/>
          </p:cNvSpPr>
          <p:nvPr>
            <p:ph sz="half" idx="1"/>
          </p:nvPr>
        </p:nvSpPr>
        <p:spPr>
          <a:xfrm>
            <a:off x="457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smtClean="0"/>
            </a:lvl1pPr>
          </a:lstStyle>
          <a:p>
            <a:pPr>
              <a:defRPr/>
            </a:pPr>
            <a:fld id="{CC9E116B-7E26-462B-B423-906BD8A1F3CE}" type="slidenum">
              <a:rPr lang="en-GB" altLang="en-US"/>
              <a:pPr>
                <a:defRPr/>
              </a:pPr>
              <a:t>‹#›</a:t>
            </a:fld>
            <a:endParaRPr lang="en-GB" altLang="en-US"/>
          </a:p>
        </p:txBody>
      </p:sp>
    </p:spTree>
    <p:extLst>
      <p:ext uri="{BB962C8B-B14F-4D97-AF65-F5344CB8AC3E}">
        <p14:creationId xmlns:p14="http://schemas.microsoft.com/office/powerpoint/2010/main" val="24277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lvl1pPr>
          </a:lstStyle>
          <a:p>
            <a:pPr>
              <a:defRPr/>
            </a:pPr>
            <a:fld id="{B43722F4-5835-4D7A-84A4-A2EBA433B3A3}" type="slidenum">
              <a:rPr lang="en-GB" altLang="en-US"/>
              <a:pPr>
                <a:defRPr/>
              </a:pPr>
              <a:t>‹#›</a:t>
            </a:fld>
            <a:endParaRPr lang="en-GB" altLang="en-US"/>
          </a:p>
        </p:txBody>
      </p:sp>
    </p:spTree>
    <p:extLst>
      <p:ext uri="{BB962C8B-B14F-4D97-AF65-F5344CB8AC3E}">
        <p14:creationId xmlns:p14="http://schemas.microsoft.com/office/powerpoint/2010/main" val="361985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smtClean="0"/>
            </a:lvl1pPr>
          </a:lstStyle>
          <a:p>
            <a:pPr>
              <a:defRPr/>
            </a:pPr>
            <a:fld id="{3D93CD89-4241-4413-B0EE-2CCD4382CCAF}" type="slidenum">
              <a:rPr lang="en-GB" altLang="en-US"/>
              <a:pPr>
                <a:defRPr/>
              </a:pPr>
              <a:t>‹#›</a:t>
            </a:fld>
            <a:endParaRPr lang="en-GB" altLang="en-US"/>
          </a:p>
        </p:txBody>
      </p:sp>
    </p:spTree>
    <p:extLst>
      <p:ext uri="{BB962C8B-B14F-4D97-AF65-F5344CB8AC3E}">
        <p14:creationId xmlns:p14="http://schemas.microsoft.com/office/powerpoint/2010/main" val="761564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smtClean="0"/>
            </a:lvl1pPr>
          </a:lstStyle>
          <a:p>
            <a:pPr>
              <a:defRPr/>
            </a:pPr>
            <a:fld id="{F107454D-1911-4250-B7C4-621D7F2539F8}" type="slidenum">
              <a:rPr lang="en-GB" altLang="en-US"/>
              <a:pPr>
                <a:defRPr/>
              </a:pPr>
              <a:t>‹#›</a:t>
            </a:fld>
            <a:endParaRPr lang="en-GB" altLang="en-US"/>
          </a:p>
        </p:txBody>
      </p:sp>
    </p:spTree>
    <p:extLst>
      <p:ext uri="{BB962C8B-B14F-4D97-AF65-F5344CB8AC3E}">
        <p14:creationId xmlns:p14="http://schemas.microsoft.com/office/powerpoint/2010/main" val="131342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2610083" y="6248400"/>
            <a:ext cx="3868271"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6ACCBE24-23B9-43CA-B56F-94F371B9D746}" type="slidenum">
              <a:rPr lang="en-GB" altLang="en-US"/>
              <a:pPr>
                <a:defRPr/>
              </a:pPr>
              <a:t>‹#›</a:t>
            </a:fld>
            <a:endParaRPr lang="en-GB" altLang="en-US"/>
          </a:p>
        </p:txBody>
      </p:sp>
      <p:sp>
        <p:nvSpPr>
          <p:cNvPr id="1028" name="Rectangle 15"/>
          <p:cNvSpPr>
            <a:spLocks noGrp="1" noChangeArrowheads="1"/>
          </p:cNvSpPr>
          <p:nvPr>
            <p:ph type="title"/>
          </p:nvPr>
        </p:nvSpPr>
        <p:spPr bwMode="auto">
          <a:xfrm>
            <a:off x="268288" y="260350"/>
            <a:ext cx="6824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a:p>
        </p:txBody>
      </p:sp>
      <p:sp>
        <p:nvSpPr>
          <p:cNvPr id="2" name="Rectangle 16"/>
          <p:cNvSpPr>
            <a:spLocks noGrp="1" noChangeArrowheads="1"/>
          </p:cNvSpPr>
          <p:nvPr>
            <p:ph type="body" idx="1"/>
          </p:nvPr>
        </p:nvSpPr>
        <p:spPr bwMode="auto">
          <a:xfrm>
            <a:off x="268288" y="1646238"/>
            <a:ext cx="85518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0"/>
            <a:r>
              <a:rPr lang="en-GB" altLang="en-US"/>
              <a:t>Second level</a:t>
            </a:r>
          </a:p>
          <a:p>
            <a:pPr lvl="0"/>
            <a:r>
              <a:rPr lang="en-GB" altLang="en-US"/>
              <a:t>Third level</a:t>
            </a:r>
          </a:p>
          <a:p>
            <a:pPr lvl="0"/>
            <a:r>
              <a:rPr lang="en-GB" altLang="en-US"/>
              <a:t>Fourth level</a:t>
            </a:r>
          </a:p>
          <a:p>
            <a:pPr lvl="0"/>
            <a:r>
              <a:rPr lang="en-GB" altLang="en-US"/>
              <a:t>	- bullet point one</a:t>
            </a:r>
          </a:p>
        </p:txBody>
      </p:sp>
      <p:sp>
        <p:nvSpPr>
          <p:cNvPr id="1032" name="hc"/>
          <p:cNvSpPr txBox="1">
            <a:spLocks noChangeArrowheads="1"/>
          </p:cNvSpPr>
          <p:nvPr/>
        </p:nvSpPr>
        <p:spPr bwMode="auto">
          <a:xfrm>
            <a:off x="0" y="0"/>
            <a:ext cx="9144000" cy="246063"/>
          </a:xfrm>
          <a:prstGeom prst="rect">
            <a:avLst/>
          </a:prstGeom>
          <a:noFill/>
          <a:ln>
            <a:noFill/>
          </a:ln>
          <a:effectLst>
            <a:prstShdw prst="shdw17" dist="17961" dir="2700000">
              <a:schemeClr val="accent1">
                <a:gamma/>
                <a:shade val="60000"/>
                <a:invGamma/>
              </a:schemeClr>
            </a:prstShdw>
          </a:effectLst>
          <a:extLst/>
        </p:spPr>
        <p:txBody>
          <a:bodyPr>
            <a:spAutoFit/>
          </a:bodyPr>
          <a:lstStyle/>
          <a:p>
            <a:pPr algn="ctr">
              <a:defRPr/>
            </a:pPr>
            <a:endParaRPr kumimoji="0" lang="en-US" sz="1000" b="0" i="0" u="none" baseline="0">
              <a:solidFill>
                <a:srgbClr val="7F7F7F"/>
              </a:solidFill>
              <a:latin typeface="Arial" panose="020B0604020202020204" pitchFamily="34" charset="0"/>
            </a:endParaRPr>
          </a:p>
        </p:txBody>
      </p:sp>
      <p:sp>
        <p:nvSpPr>
          <p:cNvPr id="1033" name="fc"/>
          <p:cNvSpPr txBox="1">
            <a:spLocks noChangeArrowheads="1"/>
          </p:cNvSpPr>
          <p:nvPr/>
        </p:nvSpPr>
        <p:spPr bwMode="auto">
          <a:xfrm>
            <a:off x="0" y="6491288"/>
            <a:ext cx="9144000" cy="244475"/>
          </a:xfrm>
          <a:prstGeom prst="rect">
            <a:avLst/>
          </a:prstGeom>
          <a:noFill/>
          <a:ln>
            <a:noFill/>
          </a:ln>
          <a:effectLst>
            <a:prstShdw prst="shdw17" dist="17961" dir="2700000">
              <a:schemeClr val="accent1">
                <a:gamma/>
                <a:shade val="60000"/>
                <a:invGamma/>
              </a:schemeClr>
            </a:prstShdw>
          </a:effectLst>
          <a:extLst/>
        </p:spPr>
        <p:txBody>
          <a:bodyPr>
            <a:spAutoFit/>
          </a:bodyPr>
          <a:lstStyle/>
          <a:p>
            <a:pPr algn="ctr">
              <a:defRPr/>
            </a:pPr>
            <a:endParaRPr kumimoji="0" lang="en-GB" sz="1000" b="0" i="0" u="none" baseline="0">
              <a:solidFill>
                <a:srgbClr val="7F7F7F"/>
              </a:solidFill>
              <a:latin typeface="Arial" panose="020B0604020202020204" pitchFamily="34" charset="0"/>
            </a:endParaRPr>
          </a:p>
        </p:txBody>
      </p:sp>
      <p:pic>
        <p:nvPicPr>
          <p:cNvPr id="3" name="Picture 13" descr="NPL Logo 294 C"/>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72350" y="260350"/>
            <a:ext cx="1447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c"/>
          <p:cNvSpPr txBox="1">
            <a:spLocks noChangeArrowheads="1"/>
          </p:cNvSpPr>
          <p:nvPr userDrawn="1"/>
        </p:nvSpPr>
        <p:spPr bwMode="auto">
          <a:xfrm>
            <a:off x="0" y="0"/>
            <a:ext cx="9144000" cy="2460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pitchFamily="28" charset="-128"/>
              </a:defRPr>
            </a:lvl1pPr>
            <a:lvl2pPr marL="742950" indent="-285750">
              <a:defRPr sz="2400">
                <a:solidFill>
                  <a:schemeClr val="tx1"/>
                </a:solidFill>
                <a:latin typeface="Arial" charset="0"/>
                <a:ea typeface="ヒラギノ角ゴ Pro W3" pitchFamily="28" charset="-128"/>
              </a:defRPr>
            </a:lvl2pPr>
            <a:lvl3pPr marL="1143000" indent="-228600">
              <a:defRPr sz="2400">
                <a:solidFill>
                  <a:schemeClr val="tx1"/>
                </a:solidFill>
                <a:latin typeface="Arial" charset="0"/>
                <a:ea typeface="ヒラギノ角ゴ Pro W3" pitchFamily="28" charset="-128"/>
              </a:defRPr>
            </a:lvl3pPr>
            <a:lvl4pPr marL="1600200" indent="-228600">
              <a:defRPr sz="2400">
                <a:solidFill>
                  <a:schemeClr val="tx1"/>
                </a:solidFill>
                <a:latin typeface="Arial" charset="0"/>
                <a:ea typeface="ヒラギノ角ゴ Pro W3" pitchFamily="28" charset="-128"/>
              </a:defRPr>
            </a:lvl4pPr>
            <a:lvl5pPr marL="2057400" indent="-228600">
              <a:defRPr sz="2400">
                <a:solidFill>
                  <a:schemeClr val="tx1"/>
                </a:solidFill>
                <a:latin typeface="Arial" charset="0"/>
                <a:ea typeface="ヒラギノ角ゴ Pro W3" pitchFamily="2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8" charset="-128"/>
              </a:defRPr>
            </a:lvl9pPr>
          </a:lstStyle>
          <a:p>
            <a:pPr algn="ctr">
              <a:defRPr/>
            </a:pPr>
            <a:endParaRPr lang="en-GB" altLang="en-US" sz="1000">
              <a:solidFill>
                <a:srgbClr val="7F7F7F"/>
              </a:solidFill>
              <a:latin typeface="Arial" panose="020B0604020202020204" pitchFamily="34" charset="0"/>
            </a:endParaRPr>
          </a:p>
        </p:txBody>
      </p:sp>
      <p:sp>
        <p:nvSpPr>
          <p:cNvPr id="11" name="fc"/>
          <p:cNvSpPr txBox="1">
            <a:spLocks noChangeArrowheads="1"/>
          </p:cNvSpPr>
          <p:nvPr userDrawn="1"/>
        </p:nvSpPr>
        <p:spPr bwMode="auto">
          <a:xfrm>
            <a:off x="0" y="6491288"/>
            <a:ext cx="9144000" cy="2460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pitchFamily="28" charset="-128"/>
              </a:defRPr>
            </a:lvl1pPr>
            <a:lvl2pPr marL="742950" indent="-285750">
              <a:defRPr sz="2400">
                <a:solidFill>
                  <a:schemeClr val="tx1"/>
                </a:solidFill>
                <a:latin typeface="Arial" charset="0"/>
                <a:ea typeface="ヒラギノ角ゴ Pro W3" pitchFamily="28" charset="-128"/>
              </a:defRPr>
            </a:lvl2pPr>
            <a:lvl3pPr marL="1143000" indent="-228600">
              <a:defRPr sz="2400">
                <a:solidFill>
                  <a:schemeClr val="tx1"/>
                </a:solidFill>
                <a:latin typeface="Arial" charset="0"/>
                <a:ea typeface="ヒラギノ角ゴ Pro W3" pitchFamily="28" charset="-128"/>
              </a:defRPr>
            </a:lvl3pPr>
            <a:lvl4pPr marL="1600200" indent="-228600">
              <a:defRPr sz="2400">
                <a:solidFill>
                  <a:schemeClr val="tx1"/>
                </a:solidFill>
                <a:latin typeface="Arial" charset="0"/>
                <a:ea typeface="ヒラギノ角ゴ Pro W3" pitchFamily="28" charset="-128"/>
              </a:defRPr>
            </a:lvl4pPr>
            <a:lvl5pPr marL="2057400" indent="-228600">
              <a:defRPr sz="2400">
                <a:solidFill>
                  <a:schemeClr val="tx1"/>
                </a:solidFill>
                <a:latin typeface="Arial" charset="0"/>
                <a:ea typeface="ヒラギノ角ゴ Pro W3" pitchFamily="2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2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2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2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28" charset="-128"/>
              </a:defRPr>
            </a:lvl9pPr>
          </a:lstStyle>
          <a:p>
            <a:pPr algn="ctr">
              <a:defRPr/>
            </a:pPr>
            <a:endParaRPr lang="en-GB" altLang="en-US" sz="1000">
              <a:solidFill>
                <a:srgbClr val="7F7F7F"/>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96"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Lst>
  <p:hf hdr="0" dt="0"/>
  <p:txStyles>
    <p:titleStyle>
      <a:lvl1pPr algn="l" rtl="0" eaLnBrk="1" fontAlgn="base" hangingPunct="1">
        <a:spcBef>
          <a:spcPct val="0"/>
        </a:spcBef>
        <a:spcAft>
          <a:spcPct val="0"/>
        </a:spcAft>
        <a:defRPr sz="3200" b="1">
          <a:solidFill>
            <a:srgbClr val="003399"/>
          </a:solidFill>
          <a:latin typeface="+mj-lt"/>
          <a:ea typeface="+mj-ea"/>
          <a:cs typeface="+mj-cs"/>
        </a:defRPr>
      </a:lvl1pPr>
      <a:lvl2pPr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2pPr>
      <a:lvl3pPr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3pPr>
      <a:lvl4pPr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4pPr>
      <a:lvl5pPr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5pPr>
      <a:lvl6pPr marL="457200"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6pPr>
      <a:lvl7pPr marL="914400"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7pPr>
      <a:lvl8pPr marL="1371600"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8pPr>
      <a:lvl9pPr marL="1828800" algn="l" rtl="0" eaLnBrk="1" fontAlgn="base" hangingPunct="1">
        <a:spcBef>
          <a:spcPct val="0"/>
        </a:spcBef>
        <a:spcAft>
          <a:spcPct val="0"/>
        </a:spcAft>
        <a:defRPr sz="3200" b="1">
          <a:solidFill>
            <a:srgbClr val="003399"/>
          </a:solidFill>
          <a:latin typeface="Arial" pitchFamily="34" charset="0"/>
          <a:ea typeface="ヒラギノ角ゴ Pro W3" pitchFamily="28" charset="-128"/>
        </a:defRPr>
      </a:lvl9pPr>
    </p:titleStyle>
    <p:bodyStyle>
      <a:lvl1pPr marL="342900" indent="-342900" algn="l" rtl="0" eaLnBrk="1" fontAlgn="base" hangingPunct="1">
        <a:spcBef>
          <a:spcPct val="20000"/>
        </a:spcBef>
        <a:spcAft>
          <a:spcPct val="0"/>
        </a:spcAft>
        <a:buClr>
          <a:srgbClr val="003399"/>
        </a:buClr>
        <a:buFont typeface="Wingdings" panose="05000000000000000000" pitchFamily="2" charset="2"/>
        <a:buChar char="§"/>
        <a:defRPr sz="2400">
          <a:solidFill>
            <a:srgbClr val="003399"/>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2pPr>
      <a:lvl3pPr marL="11430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3pPr>
      <a:lvl4pPr marL="16002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4pPr>
      <a:lvl5pPr marL="2057400" indent="-228600" algn="l" rtl="0" eaLnBrk="1" fontAlgn="base" hangingPunct="1">
        <a:spcBef>
          <a:spcPct val="20000"/>
        </a:spcBef>
        <a:spcAft>
          <a:spcPct val="0"/>
        </a:spcAft>
        <a:buClr>
          <a:srgbClr val="0099CC"/>
        </a:buClr>
        <a:buFont typeface="Wingdings" panose="05000000000000000000" pitchFamily="2" charset="2"/>
        <a:defRPr sz="2400">
          <a:solidFill>
            <a:schemeClr val="tx1"/>
          </a:solidFill>
          <a:latin typeface="+mn-lt"/>
          <a:ea typeface="+mn-ea"/>
        </a:defRPr>
      </a:lvl5pPr>
      <a:lvl6pPr marL="25146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6pPr>
      <a:lvl7pPr marL="29718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7pPr>
      <a:lvl8pPr marL="34290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8pPr>
      <a:lvl9pPr marL="3886200" indent="-228600" algn="l" rtl="0" eaLnBrk="1" fontAlgn="base" hangingPunct="1">
        <a:spcBef>
          <a:spcPct val="20000"/>
        </a:spcBef>
        <a:spcAft>
          <a:spcPct val="0"/>
        </a:spcAft>
        <a:buClr>
          <a:srgbClr val="0099CC"/>
        </a:buClr>
        <a:buFont typeface="Wingdings" pitchFamily="2" charset="2"/>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tif"/><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tif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f"/><Relationship Id="rId1" Type="http://schemas.openxmlformats.org/officeDocument/2006/relationships/slideLayout" Target="../slideLayouts/slideLayout4.xml"/><Relationship Id="rId5" Type="http://schemas.openxmlformats.org/officeDocument/2006/relationships/image" Target="../media/image15.tiff"/><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26"/>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03399"/>
              </a:buClr>
              <a:buFont typeface="Wingdings" panose="05000000000000000000" pitchFamily="2" charset="2"/>
              <a:buChar char="§"/>
              <a:defRPr sz="2400">
                <a:solidFill>
                  <a:srgbClr val="003399"/>
                </a:solidFill>
                <a:latin typeface="Arial" panose="020B0604020202020204" pitchFamily="34" charset="0"/>
              </a:defRPr>
            </a:lvl1pPr>
            <a:lvl2pPr marL="742950" indent="-28575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3pPr>
            <a:lvl4pPr marL="1600200" indent="-2286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4pPr>
            <a:lvl5pPr marL="2057400" indent="-2286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5pPr>
            <a:lvl6pPr marL="2514600" indent="-2286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6pPr>
            <a:lvl7pPr marL="2971800" indent="-2286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7pPr>
            <a:lvl8pPr marL="3429000" indent="-2286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8pPr>
            <a:lvl9pPr marL="3886200" indent="-2286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9pPr>
          </a:lstStyle>
          <a:p>
            <a:pPr>
              <a:spcBef>
                <a:spcPct val="0"/>
              </a:spcBef>
              <a:buClrTx/>
              <a:buFontTx/>
              <a:buNone/>
            </a:pPr>
            <a:endParaRPr lang="en-GB" altLang="en-US">
              <a:solidFill>
                <a:schemeClr val="tx1"/>
              </a:solidFill>
            </a:endParaRPr>
          </a:p>
        </p:txBody>
      </p:sp>
      <p:sp>
        <p:nvSpPr>
          <p:cNvPr id="19460" name="Rectangle 1029"/>
          <p:cNvSpPr>
            <a:spLocks noGrp="1" noChangeArrowheads="1"/>
          </p:cNvSpPr>
          <p:nvPr>
            <p:ph type="ctrTitle"/>
          </p:nvPr>
        </p:nvSpPr>
        <p:spPr>
          <a:xfrm>
            <a:off x="0" y="1870652"/>
            <a:ext cx="9144000" cy="1973984"/>
          </a:xfrm>
          <a:noFill/>
        </p:spPr>
        <p:txBody>
          <a:bodyPr/>
          <a:lstStyle/>
          <a:p>
            <a:pPr algn="ctr"/>
            <a:r>
              <a:rPr lang="en-GB" sz="2800" dirty="0"/>
              <a:t/>
            </a:r>
            <a:br>
              <a:rPr lang="en-GB" sz="2800" dirty="0"/>
            </a:br>
            <a:r>
              <a:rPr lang="en-GB" sz="2800" dirty="0"/>
              <a:t/>
            </a:r>
            <a:br>
              <a:rPr lang="en-GB" sz="2800" dirty="0"/>
            </a:br>
            <a:r>
              <a:rPr lang="en-GB" dirty="0"/>
              <a:t>TRUTHS Cross-calibration Uncertainty Tool: Status and Way Forward</a:t>
            </a:r>
            <a:r>
              <a:rPr lang="en-GB" altLang="en-US" dirty="0">
                <a:ea typeface="ＭＳ Ｐゴシック" panose="020B0600070205080204" pitchFamily="34" charset="-128"/>
              </a:rPr>
              <a:t/>
            </a:r>
            <a:br>
              <a:rPr lang="en-GB" altLang="en-US" dirty="0">
                <a:ea typeface="ＭＳ Ｐゴシック" panose="020B0600070205080204" pitchFamily="34" charset="-128"/>
              </a:rPr>
            </a:br>
            <a:r>
              <a:rPr lang="en-GB" altLang="en-US" sz="2000" dirty="0">
                <a:solidFill>
                  <a:prstClr val="white"/>
                </a:solidFill>
                <a:ea typeface="ＭＳ Ｐゴシック" panose="020B0600070205080204" pitchFamily="34" charset="-128"/>
              </a:rPr>
              <a:t/>
            </a:r>
            <a:br>
              <a:rPr lang="en-GB" altLang="en-US" sz="2000" dirty="0">
                <a:solidFill>
                  <a:prstClr val="white"/>
                </a:solidFill>
                <a:ea typeface="ＭＳ Ｐゴシック" panose="020B0600070205080204" pitchFamily="34" charset="-128"/>
              </a:rPr>
            </a:br>
            <a:r>
              <a:rPr lang="en-GB" altLang="en-US" sz="2000" dirty="0">
                <a:solidFill>
                  <a:prstClr val="white"/>
                </a:solidFill>
                <a:ea typeface="ＭＳ Ｐゴシック" panose="020B0600070205080204" pitchFamily="34" charset="-128"/>
              </a:rPr>
              <a:t/>
            </a:r>
            <a:br>
              <a:rPr lang="en-GB" altLang="en-US" sz="2000" dirty="0">
                <a:solidFill>
                  <a:prstClr val="white"/>
                </a:solidFill>
                <a:ea typeface="ＭＳ Ｐゴシック" panose="020B0600070205080204" pitchFamily="34" charset="-128"/>
              </a:rPr>
            </a:br>
            <a:r>
              <a:rPr lang="en-GB" altLang="en-US" sz="2000" dirty="0">
                <a:solidFill>
                  <a:prstClr val="white"/>
                </a:solidFill>
                <a:ea typeface="ＭＳ Ｐゴシック" panose="020B0600070205080204" pitchFamily="34" charset="-128"/>
              </a:rPr>
              <a:t/>
            </a:r>
            <a:br>
              <a:rPr lang="en-GB" altLang="en-US" sz="2000" dirty="0">
                <a:solidFill>
                  <a:prstClr val="white"/>
                </a:solidFill>
                <a:ea typeface="ＭＳ Ｐゴシック" panose="020B0600070205080204" pitchFamily="34" charset="-128"/>
              </a:rPr>
            </a:br>
            <a:r>
              <a:rPr lang="en-GB" altLang="en-US" sz="2000" dirty="0">
                <a:solidFill>
                  <a:prstClr val="white"/>
                </a:solidFill>
                <a:ea typeface="ＭＳ Ｐゴシック" panose="020B0600070205080204" pitchFamily="34" charset="-128"/>
              </a:rPr>
              <a:t>Javier </a:t>
            </a:r>
            <a:r>
              <a:rPr lang="en-GB" altLang="en-US" sz="2000" dirty="0" err="1">
                <a:solidFill>
                  <a:prstClr val="white"/>
                </a:solidFill>
                <a:ea typeface="ＭＳ Ｐゴシック" panose="020B0600070205080204" pitchFamily="34" charset="-128"/>
              </a:rPr>
              <a:t>Gorroño</a:t>
            </a:r>
            <a:r>
              <a:rPr lang="en-GB" altLang="en-US" sz="2000" dirty="0">
                <a:solidFill>
                  <a:prstClr val="white"/>
                </a:solidFill>
                <a:ea typeface="ＭＳ Ｐゴシック" panose="020B0600070205080204" pitchFamily="34" charset="-128"/>
              </a:rPr>
              <a:t>, Andrew C. Banks, Nigel P. Fox, Craig Underwood</a:t>
            </a:r>
            <a:br>
              <a:rPr lang="en-GB" altLang="en-US" sz="2000" dirty="0">
                <a:solidFill>
                  <a:prstClr val="white"/>
                </a:solidFill>
                <a:ea typeface="ＭＳ Ｐゴシック" panose="020B0600070205080204" pitchFamily="34" charset="-128"/>
              </a:rPr>
            </a:br>
            <a:r>
              <a:rPr lang="en-GB" altLang="en-US" sz="2000" dirty="0">
                <a:solidFill>
                  <a:prstClr val="white"/>
                </a:solidFill>
                <a:ea typeface="ＭＳ Ｐゴシック" panose="020B0600070205080204" pitchFamily="34" charset="-128"/>
              </a:rPr>
              <a:t/>
            </a:r>
            <a:br>
              <a:rPr lang="en-GB" altLang="en-US" sz="2000" dirty="0">
                <a:solidFill>
                  <a:prstClr val="white"/>
                </a:solidFill>
                <a:ea typeface="ＭＳ Ｐゴシック" panose="020B0600070205080204" pitchFamily="34" charset="-128"/>
              </a:rPr>
            </a:br>
            <a:r>
              <a:rPr lang="en-GB" altLang="en-US" sz="2000" dirty="0">
                <a:solidFill>
                  <a:prstClr val="white"/>
                </a:solidFill>
                <a:ea typeface="ＭＳ Ｐゴシック" panose="020B0600070205080204" pitchFamily="34" charset="-128"/>
              </a:rPr>
              <a:t>CLARREO Pathfinder Inter-Calibration Workshop</a:t>
            </a:r>
            <a:br>
              <a:rPr lang="en-GB" altLang="en-US" sz="2000" dirty="0">
                <a:solidFill>
                  <a:prstClr val="white"/>
                </a:solidFill>
                <a:ea typeface="ＭＳ Ｐゴシック" panose="020B0600070205080204" pitchFamily="34" charset="-128"/>
              </a:rPr>
            </a:br>
            <a:r>
              <a:rPr lang="en-GB" altLang="en-US" sz="2000" dirty="0">
                <a:solidFill>
                  <a:prstClr val="white"/>
                </a:solidFill>
                <a:ea typeface="ＭＳ Ｐゴシック" panose="020B0600070205080204" pitchFamily="34" charset="-128"/>
              </a:rPr>
              <a:t>NIA, 16</a:t>
            </a:r>
            <a:r>
              <a:rPr lang="en-GB" altLang="en-US" sz="2000" baseline="30000" dirty="0">
                <a:solidFill>
                  <a:prstClr val="white"/>
                </a:solidFill>
                <a:ea typeface="ＭＳ Ｐゴシック" panose="020B0600070205080204" pitchFamily="34" charset="-128"/>
              </a:rPr>
              <a:t>th</a:t>
            </a:r>
            <a:r>
              <a:rPr lang="en-GB" altLang="en-US" sz="2000" dirty="0">
                <a:solidFill>
                  <a:prstClr val="white"/>
                </a:solidFill>
                <a:ea typeface="ＭＳ Ｐゴシック" panose="020B0600070205080204" pitchFamily="34" charset="-128"/>
              </a:rPr>
              <a:t> November 2017, Hampton, VA.</a:t>
            </a:r>
            <a:br>
              <a:rPr lang="en-GB" altLang="en-US" sz="2000" dirty="0">
                <a:solidFill>
                  <a:prstClr val="white"/>
                </a:solidFill>
                <a:ea typeface="ＭＳ Ｐゴシック" panose="020B0600070205080204" pitchFamily="34" charset="-128"/>
              </a:rPr>
            </a:br>
            <a:r>
              <a:rPr lang="en-GB" altLang="en-US" sz="2000" dirty="0">
                <a:solidFill>
                  <a:prstClr val="white"/>
                </a:solidFill>
                <a:ea typeface="ＭＳ Ｐゴシック" panose="020B0600070205080204" pitchFamily="34" charset="-128"/>
              </a:rPr>
              <a:t/>
            </a:r>
            <a:br>
              <a:rPr lang="en-GB" altLang="en-US" sz="2000" dirty="0">
                <a:solidFill>
                  <a:prstClr val="white"/>
                </a:solidFill>
                <a:ea typeface="ＭＳ Ｐゴシック" panose="020B0600070205080204" pitchFamily="34" charset="-128"/>
              </a:rPr>
            </a:br>
            <a:r>
              <a:rPr lang="en-GB" altLang="en-US" sz="2000" dirty="0">
                <a:solidFill>
                  <a:prstClr val="white"/>
                </a:solidFill>
                <a:ea typeface="ＭＳ Ｐゴシック" panose="020B0600070205080204" pitchFamily="34" charset="-128"/>
              </a:rPr>
              <a:t> </a:t>
            </a:r>
            <a:endParaRPr lang="en-GB" altLang="en-US" sz="2000" dirty="0">
              <a:ea typeface="ＭＳ Ｐゴシック" panose="020B0600070205080204" pitchFamily="34" charset="-128"/>
            </a:endParaRPr>
          </a:p>
        </p:txBody>
      </p:sp>
      <p:sp>
        <p:nvSpPr>
          <p:cNvPr id="19461" name="Subtitle 1"/>
          <p:cNvSpPr>
            <a:spLocks noGrp="1"/>
          </p:cNvSpPr>
          <p:nvPr>
            <p:ph type="subTitle" idx="1"/>
          </p:nvPr>
        </p:nvSpPr>
        <p:spPr>
          <a:xfrm>
            <a:off x="214313" y="6135688"/>
            <a:ext cx="6400800" cy="428625"/>
          </a:xfrm>
        </p:spPr>
        <p:txBody>
          <a:bodyPr/>
          <a:lstStyle/>
          <a:p>
            <a:r>
              <a:rPr lang="en-GB" altLang="en-US">
                <a:ea typeface="ＭＳ Ｐゴシック" panose="020B0600070205080204" pitchFamily="34" charset="-128"/>
              </a:rPr>
              <a:t>Welcome to the National Physical Laboratory</a:t>
            </a:r>
            <a:endParaRPr lang="en-GB" altLang="en-US"/>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Spatial dimension: </a:t>
            </a:r>
            <a:r>
              <a:rPr lang="en-GB" dirty="0" err="1"/>
              <a:t>LaCrau</a:t>
            </a:r>
            <a:endParaRPr lang="en-GB" dirty="0"/>
          </a:p>
        </p:txBody>
      </p:sp>
      <p:sp>
        <p:nvSpPr>
          <p:cNvPr id="4" name="Footer Placeholder 3"/>
          <p:cNvSpPr>
            <a:spLocks noGrp="1"/>
          </p:cNvSpPr>
          <p:nvPr>
            <p:ph type="ftr" sz="quarter" idx="11"/>
          </p:nvPr>
        </p:nvSpPr>
        <p:spPr/>
        <p:txBody>
          <a:bodyPr/>
          <a:lstStyle/>
          <a:p>
            <a:pPr>
              <a:defRPr/>
            </a:pPr>
            <a:endParaRPr lang="en-GB"/>
          </a:p>
          <a:p>
            <a:pPr>
              <a:defRPr/>
            </a:pPr>
            <a:endParaRPr lang="en-GB" dirty="0"/>
          </a:p>
        </p:txBody>
      </p:sp>
      <p:sp>
        <p:nvSpPr>
          <p:cNvPr id="5" name="Slide Number Placeholder 4"/>
          <p:cNvSpPr>
            <a:spLocks noGrp="1"/>
          </p:cNvSpPr>
          <p:nvPr>
            <p:ph type="sldNum" sz="quarter" idx="12"/>
          </p:nvPr>
        </p:nvSpPr>
        <p:spPr/>
        <p:txBody>
          <a:bodyPr/>
          <a:lstStyle/>
          <a:p>
            <a:pPr>
              <a:defRPr/>
            </a:pPr>
            <a:fld id="{E2BB2B87-743C-4B56-B8B7-F1DBF546701A}" type="slidenum">
              <a:rPr lang="en-GB" altLang="en-US" smtClean="0"/>
              <a:pPr>
                <a:defRPr/>
              </a:pPr>
              <a:t>10</a:t>
            </a:fld>
            <a:endParaRPr lang="en-GB" alt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3882" r="33450"/>
          <a:stretch/>
        </p:blipFill>
        <p:spPr bwMode="auto">
          <a:xfrm>
            <a:off x="98874" y="3157789"/>
            <a:ext cx="4015711" cy="3254698"/>
          </a:xfrm>
          <a:prstGeom prst="rect">
            <a:avLst/>
          </a:prstGeom>
          <a:noFill/>
          <a:ln>
            <a:noFill/>
          </a:ln>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2983" t="48830" r="33446"/>
          <a:stretch/>
        </p:blipFill>
        <p:spPr bwMode="auto">
          <a:xfrm>
            <a:off x="6022976" y="1656979"/>
            <a:ext cx="3121024" cy="2683198"/>
          </a:xfrm>
          <a:prstGeom prst="rect">
            <a:avLst/>
          </a:prstGeom>
          <a:noFill/>
          <a:ln>
            <a:noFill/>
          </a:ln>
        </p:spPr>
      </p:pic>
      <p:sp>
        <p:nvSpPr>
          <p:cNvPr id="9" name="TextBox 8"/>
          <p:cNvSpPr txBox="1"/>
          <p:nvPr/>
        </p:nvSpPr>
        <p:spPr>
          <a:xfrm>
            <a:off x="3471990" y="3600801"/>
            <a:ext cx="1342585" cy="646331"/>
          </a:xfrm>
          <a:prstGeom prst="rect">
            <a:avLst/>
          </a:prstGeom>
          <a:noFill/>
        </p:spPr>
        <p:txBody>
          <a:bodyPr wrap="square" rtlCol="0">
            <a:spAutoFit/>
          </a:bodyPr>
          <a:lstStyle/>
          <a:p>
            <a:pPr algn="r"/>
            <a:r>
              <a:rPr lang="en-GB" sz="1800" dirty="0"/>
              <a:t>~400 m</a:t>
            </a:r>
          </a:p>
          <a:p>
            <a:pPr algn="r"/>
            <a:r>
              <a:rPr lang="en-GB" sz="1800" dirty="0"/>
              <a:t>knowledge</a:t>
            </a:r>
          </a:p>
        </p:txBody>
      </p:sp>
      <p:pic>
        <p:nvPicPr>
          <p:cNvPr id="16" name="Picture 15"/>
          <p:cNvPicPr>
            <a:picLocks noChangeAspect="1"/>
          </p:cNvPicPr>
          <p:nvPr/>
        </p:nvPicPr>
        <p:blipFill>
          <a:blip r:embed="rId4"/>
          <a:stretch>
            <a:fillRect/>
          </a:stretch>
        </p:blipFill>
        <p:spPr>
          <a:xfrm>
            <a:off x="3549445" y="726244"/>
            <a:ext cx="2596385" cy="2149948"/>
          </a:xfrm>
          <a:prstGeom prst="rect">
            <a:avLst/>
          </a:prstGeom>
        </p:spPr>
      </p:pic>
      <p:sp>
        <p:nvSpPr>
          <p:cNvPr id="17" name="TextBox 16"/>
          <p:cNvSpPr txBox="1"/>
          <p:nvPr/>
        </p:nvSpPr>
        <p:spPr>
          <a:xfrm>
            <a:off x="293615" y="1127568"/>
            <a:ext cx="3442084" cy="1200329"/>
          </a:xfrm>
          <a:prstGeom prst="rect">
            <a:avLst/>
          </a:prstGeom>
          <a:noFill/>
        </p:spPr>
        <p:txBody>
          <a:bodyPr wrap="square" rtlCol="0">
            <a:spAutoFit/>
          </a:bodyPr>
          <a:lstStyle/>
          <a:p>
            <a:r>
              <a:rPr lang="en-GB" sz="1800" dirty="0">
                <a:solidFill>
                  <a:schemeClr val="bg2">
                    <a:lumMod val="10000"/>
                  </a:schemeClr>
                </a:solidFill>
              </a:rPr>
              <a:t>Step 1. La </a:t>
            </a:r>
            <a:r>
              <a:rPr lang="en-GB" sz="1800" dirty="0" err="1">
                <a:solidFill>
                  <a:schemeClr val="bg2">
                    <a:lumMod val="10000"/>
                  </a:schemeClr>
                </a:solidFill>
              </a:rPr>
              <a:t>Crau</a:t>
            </a:r>
            <a:r>
              <a:rPr lang="en-GB" sz="1800" dirty="0">
                <a:solidFill>
                  <a:schemeClr val="bg2">
                    <a:lumMod val="10000"/>
                  </a:schemeClr>
                </a:solidFill>
              </a:rPr>
              <a:t> 400 × 400 m</a:t>
            </a:r>
            <a:r>
              <a:rPr lang="en-GB" sz="1800" baseline="30000" dirty="0">
                <a:solidFill>
                  <a:schemeClr val="bg2">
                    <a:lumMod val="10000"/>
                  </a:schemeClr>
                </a:solidFill>
              </a:rPr>
              <a:t>2</a:t>
            </a:r>
            <a:r>
              <a:rPr lang="en-GB" sz="1800" dirty="0">
                <a:solidFill>
                  <a:schemeClr val="bg2">
                    <a:lumMod val="10000"/>
                  </a:schemeClr>
                </a:solidFill>
              </a:rPr>
              <a:t> area centred at 43.556º N 4.858º E</a:t>
            </a:r>
          </a:p>
          <a:p>
            <a:r>
              <a:rPr lang="en-GB" sz="1800" dirty="0">
                <a:solidFill>
                  <a:schemeClr val="bg2">
                    <a:lumMod val="10000"/>
                  </a:schemeClr>
                </a:solidFill>
              </a:rPr>
              <a:t>(TOA reflectance factor)</a:t>
            </a:r>
          </a:p>
        </p:txBody>
      </p:sp>
      <p:sp>
        <p:nvSpPr>
          <p:cNvPr id="18" name="TextBox 17"/>
          <p:cNvSpPr txBox="1"/>
          <p:nvPr/>
        </p:nvSpPr>
        <p:spPr>
          <a:xfrm>
            <a:off x="2285206" y="2856565"/>
            <a:ext cx="3442084" cy="646331"/>
          </a:xfrm>
          <a:prstGeom prst="rect">
            <a:avLst/>
          </a:prstGeom>
          <a:noFill/>
        </p:spPr>
        <p:txBody>
          <a:bodyPr wrap="square" rtlCol="0">
            <a:spAutoFit/>
          </a:bodyPr>
          <a:lstStyle/>
          <a:p>
            <a:r>
              <a:rPr lang="en-GB" sz="1800" dirty="0">
                <a:solidFill>
                  <a:schemeClr val="bg2">
                    <a:lumMod val="10000"/>
                  </a:schemeClr>
                </a:solidFill>
              </a:rPr>
              <a:t>Step 2. Error map of approximately 0.32 × 0.44 km</a:t>
            </a:r>
            <a:r>
              <a:rPr lang="en-GB" sz="1800" baseline="30000" dirty="0">
                <a:solidFill>
                  <a:schemeClr val="bg2">
                    <a:lumMod val="10000"/>
                  </a:schemeClr>
                </a:solidFill>
              </a:rPr>
              <a:t>2</a:t>
            </a:r>
            <a:r>
              <a:rPr lang="en-GB" sz="1800" dirty="0">
                <a:solidFill>
                  <a:schemeClr val="bg2">
                    <a:lumMod val="10000"/>
                  </a:schemeClr>
                </a:solidFill>
              </a:rPr>
              <a:t> </a:t>
            </a:r>
          </a:p>
        </p:txBody>
      </p:sp>
      <p:sp>
        <p:nvSpPr>
          <p:cNvPr id="20" name="TextBox 19"/>
          <p:cNvSpPr txBox="1"/>
          <p:nvPr/>
        </p:nvSpPr>
        <p:spPr>
          <a:xfrm>
            <a:off x="4301934" y="4247133"/>
            <a:ext cx="3442084" cy="923330"/>
          </a:xfrm>
          <a:prstGeom prst="rect">
            <a:avLst/>
          </a:prstGeom>
          <a:noFill/>
        </p:spPr>
        <p:txBody>
          <a:bodyPr wrap="square" rtlCol="0">
            <a:spAutoFit/>
          </a:bodyPr>
          <a:lstStyle/>
          <a:p>
            <a:r>
              <a:rPr lang="en-GB" sz="1800" dirty="0">
                <a:solidFill>
                  <a:schemeClr val="bg2">
                    <a:lumMod val="10000"/>
                  </a:schemeClr>
                </a:solidFill>
              </a:rPr>
              <a:t>Step 3. </a:t>
            </a:r>
            <a:r>
              <a:rPr lang="en-GB" sz="1800" dirty="0" err="1">
                <a:solidFill>
                  <a:schemeClr val="bg2">
                    <a:lumMod val="10000"/>
                  </a:schemeClr>
                </a:solidFill>
              </a:rPr>
              <a:t>Std</a:t>
            </a:r>
            <a:r>
              <a:rPr lang="en-GB" sz="1800" dirty="0">
                <a:solidFill>
                  <a:schemeClr val="bg2">
                    <a:lumMod val="10000"/>
                  </a:schemeClr>
                </a:solidFill>
              </a:rPr>
              <a:t> growing from the centre offset vs TOA reflectance </a:t>
            </a:r>
            <a:r>
              <a:rPr lang="en-GB" sz="1800" dirty="0" err="1">
                <a:solidFill>
                  <a:schemeClr val="bg2">
                    <a:lumMod val="10000"/>
                  </a:schemeClr>
                </a:solidFill>
              </a:rPr>
              <a:t>std</a:t>
            </a:r>
            <a:r>
              <a:rPr lang="en-GB" sz="1800" dirty="0">
                <a:solidFill>
                  <a:schemeClr val="bg2">
                    <a:lumMod val="10000"/>
                  </a:schemeClr>
                </a:solidFill>
              </a:rPr>
              <a:t> </a:t>
            </a:r>
          </a:p>
        </p:txBody>
      </p:sp>
      <p:sp>
        <p:nvSpPr>
          <p:cNvPr id="21" name="TextBox 20"/>
          <p:cNvSpPr txBox="1"/>
          <p:nvPr/>
        </p:nvSpPr>
        <p:spPr>
          <a:xfrm>
            <a:off x="5862446" y="5485215"/>
            <a:ext cx="3442084" cy="646331"/>
          </a:xfrm>
          <a:prstGeom prst="rect">
            <a:avLst/>
          </a:prstGeom>
          <a:noFill/>
        </p:spPr>
        <p:txBody>
          <a:bodyPr wrap="square" rtlCol="0">
            <a:spAutoFit/>
          </a:bodyPr>
          <a:lstStyle/>
          <a:p>
            <a:r>
              <a:rPr lang="en-GB" sz="1800" dirty="0">
                <a:solidFill>
                  <a:schemeClr val="bg2">
                    <a:lumMod val="10000"/>
                  </a:schemeClr>
                </a:solidFill>
              </a:rPr>
              <a:t>Step 4. Comparison for L8 OLI </a:t>
            </a:r>
            <a:r>
              <a:rPr lang="en-GB" sz="1800" dirty="0" err="1">
                <a:solidFill>
                  <a:schemeClr val="bg2">
                    <a:lumMod val="10000"/>
                  </a:schemeClr>
                </a:solidFill>
              </a:rPr>
              <a:t>ans</a:t>
            </a:r>
            <a:r>
              <a:rPr lang="en-GB" sz="1800" dirty="0">
                <a:solidFill>
                  <a:schemeClr val="bg2">
                    <a:lumMod val="10000"/>
                  </a:schemeClr>
                </a:solidFill>
              </a:rPr>
              <a:t> S2 MSI</a:t>
            </a:r>
          </a:p>
        </p:txBody>
      </p:sp>
      <p:sp>
        <p:nvSpPr>
          <p:cNvPr id="22" name="TextBox 21"/>
          <p:cNvSpPr txBox="1"/>
          <p:nvPr/>
        </p:nvSpPr>
        <p:spPr>
          <a:xfrm>
            <a:off x="603279" y="3923967"/>
            <a:ext cx="1681927" cy="646331"/>
          </a:xfrm>
          <a:prstGeom prst="rect">
            <a:avLst/>
          </a:prstGeom>
          <a:noFill/>
        </p:spPr>
        <p:txBody>
          <a:bodyPr wrap="square" rtlCol="0">
            <a:spAutoFit/>
          </a:bodyPr>
          <a:lstStyle/>
          <a:p>
            <a:pPr algn="r"/>
            <a:r>
              <a:rPr lang="en-GB" sz="1800" dirty="0"/>
              <a:t>Pseudo-linear regression</a:t>
            </a:r>
          </a:p>
        </p:txBody>
      </p:sp>
      <p:sp>
        <p:nvSpPr>
          <p:cNvPr id="26" name="Rectangle 25"/>
          <p:cNvSpPr/>
          <p:nvPr/>
        </p:nvSpPr>
        <p:spPr>
          <a:xfrm>
            <a:off x="-151248" y="6211669"/>
            <a:ext cx="1394807" cy="646331"/>
          </a:xfrm>
          <a:prstGeom prst="rect">
            <a:avLst/>
          </a:prstGeom>
        </p:spPr>
        <p:txBody>
          <a:bodyPr wrap="square">
            <a:spAutoFit/>
          </a:bodyPr>
          <a:lstStyle/>
          <a:p>
            <a:pPr algn="r"/>
            <a:r>
              <a:rPr lang="en-GB" sz="1800" dirty="0"/>
              <a:t>~40 m</a:t>
            </a:r>
          </a:p>
          <a:p>
            <a:pPr algn="r"/>
            <a:r>
              <a:rPr lang="en-GB" sz="1800" dirty="0"/>
              <a:t>knowledge</a:t>
            </a:r>
          </a:p>
        </p:txBody>
      </p:sp>
    </p:spTree>
    <p:extLst>
      <p:ext uri="{BB962C8B-B14F-4D97-AF65-F5344CB8AC3E}">
        <p14:creationId xmlns:p14="http://schemas.microsoft.com/office/powerpoint/2010/main" val="344922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3228"/>
            <a:ext cx="4338363" cy="3253772"/>
          </a:xfrm>
          <a:prstGeom prst="rect">
            <a:avLst/>
          </a:prstGeom>
        </p:spPr>
      </p:pic>
      <p:sp>
        <p:nvSpPr>
          <p:cNvPr id="2" name="Title 1"/>
          <p:cNvSpPr>
            <a:spLocks noGrp="1"/>
          </p:cNvSpPr>
          <p:nvPr>
            <p:ph type="title"/>
          </p:nvPr>
        </p:nvSpPr>
        <p:spPr/>
        <p:txBody>
          <a:bodyPr/>
          <a:lstStyle/>
          <a:p>
            <a:r>
              <a:rPr lang="en-GB" dirty="0"/>
              <a:t>Spatial dimension: Libya-4</a:t>
            </a:r>
          </a:p>
        </p:txBody>
      </p:sp>
      <p:sp>
        <p:nvSpPr>
          <p:cNvPr id="4" name="Footer Placeholder 3"/>
          <p:cNvSpPr>
            <a:spLocks noGrp="1"/>
          </p:cNvSpPr>
          <p:nvPr>
            <p:ph type="ftr" sz="quarter" idx="11"/>
          </p:nvPr>
        </p:nvSpPr>
        <p:spPr/>
        <p:txBody>
          <a:bodyPr/>
          <a:lstStyle/>
          <a:p>
            <a:pPr>
              <a:defRPr/>
            </a:pPr>
            <a:endParaRPr lang="en-GB"/>
          </a:p>
          <a:p>
            <a:pPr>
              <a:defRPr/>
            </a:pPr>
            <a:endParaRPr lang="en-GB" dirty="0"/>
          </a:p>
        </p:txBody>
      </p:sp>
      <p:sp>
        <p:nvSpPr>
          <p:cNvPr id="5" name="Slide Number Placeholder 4"/>
          <p:cNvSpPr>
            <a:spLocks noGrp="1"/>
          </p:cNvSpPr>
          <p:nvPr>
            <p:ph type="sldNum" sz="quarter" idx="12"/>
          </p:nvPr>
        </p:nvSpPr>
        <p:spPr/>
        <p:txBody>
          <a:bodyPr/>
          <a:lstStyle/>
          <a:p>
            <a:pPr>
              <a:defRPr/>
            </a:pPr>
            <a:fld id="{E2BB2B87-743C-4B56-B8B7-F1DBF546701A}" type="slidenum">
              <a:rPr lang="en-GB" altLang="en-US" smtClean="0"/>
              <a:pPr>
                <a:defRPr/>
              </a:pPr>
              <a:t>11</a:t>
            </a:fld>
            <a:endParaRPr lang="en-GB" altLang="en-US"/>
          </a:p>
        </p:txBody>
      </p:sp>
      <p:sp>
        <p:nvSpPr>
          <p:cNvPr id="9" name="TextBox 8"/>
          <p:cNvSpPr txBox="1"/>
          <p:nvPr/>
        </p:nvSpPr>
        <p:spPr>
          <a:xfrm>
            <a:off x="2959349" y="3825986"/>
            <a:ext cx="1342585" cy="646331"/>
          </a:xfrm>
          <a:prstGeom prst="rect">
            <a:avLst/>
          </a:prstGeom>
          <a:noFill/>
        </p:spPr>
        <p:txBody>
          <a:bodyPr wrap="square" rtlCol="0">
            <a:spAutoFit/>
          </a:bodyPr>
          <a:lstStyle/>
          <a:p>
            <a:pPr algn="r"/>
            <a:r>
              <a:rPr lang="en-GB" sz="1800" dirty="0"/>
              <a:t>~5km</a:t>
            </a:r>
          </a:p>
          <a:p>
            <a:pPr algn="r"/>
            <a:r>
              <a:rPr lang="en-GB" sz="1800" dirty="0"/>
              <a:t>knowledge</a:t>
            </a:r>
          </a:p>
        </p:txBody>
      </p:sp>
      <p:sp>
        <p:nvSpPr>
          <p:cNvPr id="17" name="TextBox 16"/>
          <p:cNvSpPr txBox="1"/>
          <p:nvPr/>
        </p:nvSpPr>
        <p:spPr>
          <a:xfrm>
            <a:off x="293615" y="1127568"/>
            <a:ext cx="3442084" cy="923330"/>
          </a:xfrm>
          <a:prstGeom prst="rect">
            <a:avLst/>
          </a:prstGeom>
          <a:noFill/>
        </p:spPr>
        <p:txBody>
          <a:bodyPr wrap="square" rtlCol="0">
            <a:spAutoFit/>
          </a:bodyPr>
          <a:lstStyle/>
          <a:p>
            <a:r>
              <a:rPr lang="en-GB" sz="1800" dirty="0">
                <a:solidFill>
                  <a:schemeClr val="bg2">
                    <a:lumMod val="10000"/>
                  </a:schemeClr>
                </a:solidFill>
              </a:rPr>
              <a:t>Step 1. 28.55º N 23.39º E with a size of 20 km x 20 km (TOA reflectance factor)</a:t>
            </a:r>
          </a:p>
        </p:txBody>
      </p:sp>
      <p:sp>
        <p:nvSpPr>
          <p:cNvPr id="18" name="TextBox 17"/>
          <p:cNvSpPr txBox="1"/>
          <p:nvPr/>
        </p:nvSpPr>
        <p:spPr>
          <a:xfrm>
            <a:off x="2285206" y="2856565"/>
            <a:ext cx="3442084" cy="646331"/>
          </a:xfrm>
          <a:prstGeom prst="rect">
            <a:avLst/>
          </a:prstGeom>
          <a:noFill/>
        </p:spPr>
        <p:txBody>
          <a:bodyPr wrap="square" rtlCol="0">
            <a:spAutoFit/>
          </a:bodyPr>
          <a:lstStyle/>
          <a:p>
            <a:r>
              <a:rPr lang="en-GB" sz="1800" dirty="0">
                <a:solidFill>
                  <a:schemeClr val="bg2">
                    <a:lumMod val="10000"/>
                  </a:schemeClr>
                </a:solidFill>
              </a:rPr>
              <a:t>Step 2. Error map of approximately 10 × 10 km</a:t>
            </a:r>
            <a:r>
              <a:rPr lang="en-GB" sz="1800" baseline="30000" dirty="0">
                <a:solidFill>
                  <a:schemeClr val="bg2">
                    <a:lumMod val="10000"/>
                  </a:schemeClr>
                </a:solidFill>
              </a:rPr>
              <a:t>2</a:t>
            </a:r>
            <a:r>
              <a:rPr lang="en-GB" sz="1800" dirty="0">
                <a:solidFill>
                  <a:schemeClr val="bg2">
                    <a:lumMod val="10000"/>
                  </a:schemeClr>
                </a:solidFill>
              </a:rPr>
              <a:t>  </a:t>
            </a:r>
          </a:p>
        </p:txBody>
      </p:sp>
      <p:sp>
        <p:nvSpPr>
          <p:cNvPr id="20" name="TextBox 19"/>
          <p:cNvSpPr txBox="1"/>
          <p:nvPr/>
        </p:nvSpPr>
        <p:spPr>
          <a:xfrm>
            <a:off x="4301934" y="4247133"/>
            <a:ext cx="3442084" cy="923330"/>
          </a:xfrm>
          <a:prstGeom prst="rect">
            <a:avLst/>
          </a:prstGeom>
          <a:noFill/>
        </p:spPr>
        <p:txBody>
          <a:bodyPr wrap="square" rtlCol="0">
            <a:spAutoFit/>
          </a:bodyPr>
          <a:lstStyle/>
          <a:p>
            <a:r>
              <a:rPr lang="en-GB" sz="1800" dirty="0">
                <a:solidFill>
                  <a:schemeClr val="bg2">
                    <a:lumMod val="10000"/>
                  </a:schemeClr>
                </a:solidFill>
              </a:rPr>
              <a:t>Step 3. </a:t>
            </a:r>
            <a:r>
              <a:rPr lang="en-GB" sz="1800" dirty="0" err="1">
                <a:solidFill>
                  <a:schemeClr val="bg2">
                    <a:lumMod val="10000"/>
                  </a:schemeClr>
                </a:solidFill>
              </a:rPr>
              <a:t>Std</a:t>
            </a:r>
            <a:r>
              <a:rPr lang="en-GB" sz="1800" dirty="0">
                <a:solidFill>
                  <a:schemeClr val="bg2">
                    <a:lumMod val="10000"/>
                  </a:schemeClr>
                </a:solidFill>
              </a:rPr>
              <a:t> growing from the centre offset vs TOA reflectance </a:t>
            </a:r>
            <a:r>
              <a:rPr lang="en-GB" sz="1800" dirty="0" err="1">
                <a:solidFill>
                  <a:schemeClr val="bg2">
                    <a:lumMod val="10000"/>
                  </a:schemeClr>
                </a:solidFill>
              </a:rPr>
              <a:t>std</a:t>
            </a:r>
            <a:r>
              <a:rPr lang="en-GB" sz="1800" dirty="0">
                <a:solidFill>
                  <a:schemeClr val="bg2">
                    <a:lumMod val="10000"/>
                  </a:schemeClr>
                </a:solidFill>
              </a:rPr>
              <a:t> </a:t>
            </a:r>
          </a:p>
        </p:txBody>
      </p:sp>
      <p:sp>
        <p:nvSpPr>
          <p:cNvPr id="21" name="TextBox 20"/>
          <p:cNvSpPr txBox="1"/>
          <p:nvPr/>
        </p:nvSpPr>
        <p:spPr>
          <a:xfrm>
            <a:off x="5862446" y="5485215"/>
            <a:ext cx="3442084" cy="646331"/>
          </a:xfrm>
          <a:prstGeom prst="rect">
            <a:avLst/>
          </a:prstGeom>
          <a:noFill/>
        </p:spPr>
        <p:txBody>
          <a:bodyPr wrap="square" rtlCol="0">
            <a:spAutoFit/>
          </a:bodyPr>
          <a:lstStyle/>
          <a:p>
            <a:r>
              <a:rPr lang="en-GB" sz="1800" dirty="0">
                <a:solidFill>
                  <a:schemeClr val="bg2">
                    <a:lumMod val="10000"/>
                  </a:schemeClr>
                </a:solidFill>
              </a:rPr>
              <a:t>Step 4. Comparison for L8 OLI and S2 MSI</a:t>
            </a:r>
          </a:p>
        </p:txBody>
      </p:sp>
      <p:sp>
        <p:nvSpPr>
          <p:cNvPr id="22" name="TextBox 21"/>
          <p:cNvSpPr txBox="1"/>
          <p:nvPr/>
        </p:nvSpPr>
        <p:spPr>
          <a:xfrm>
            <a:off x="603279" y="3923967"/>
            <a:ext cx="1681927" cy="646331"/>
          </a:xfrm>
          <a:prstGeom prst="rect">
            <a:avLst/>
          </a:prstGeom>
          <a:noFill/>
        </p:spPr>
        <p:txBody>
          <a:bodyPr wrap="square" rtlCol="0">
            <a:spAutoFit/>
          </a:bodyPr>
          <a:lstStyle/>
          <a:p>
            <a:pPr algn="r"/>
            <a:r>
              <a:rPr lang="en-GB" sz="1800" dirty="0"/>
              <a:t>Pseudo-linear regression</a:t>
            </a:r>
          </a:p>
        </p:txBody>
      </p:sp>
      <p:sp>
        <p:nvSpPr>
          <p:cNvPr id="26" name="Rectangle 25"/>
          <p:cNvSpPr/>
          <p:nvPr/>
        </p:nvSpPr>
        <p:spPr>
          <a:xfrm>
            <a:off x="0" y="6211669"/>
            <a:ext cx="1394807" cy="646331"/>
          </a:xfrm>
          <a:prstGeom prst="rect">
            <a:avLst/>
          </a:prstGeom>
        </p:spPr>
        <p:txBody>
          <a:bodyPr wrap="square">
            <a:spAutoFit/>
          </a:bodyPr>
          <a:lstStyle/>
          <a:p>
            <a:pPr algn="r"/>
            <a:r>
              <a:rPr lang="en-GB" sz="1800" dirty="0"/>
              <a:t>~500 m</a:t>
            </a:r>
          </a:p>
          <a:p>
            <a:pPr algn="r"/>
            <a:r>
              <a:rPr lang="en-GB" sz="1800" dirty="0"/>
              <a:t>knowledge</a:t>
            </a:r>
          </a:p>
        </p:txBody>
      </p:sp>
      <p:pic>
        <p:nvPicPr>
          <p:cNvPr id="3" name="Picture 2"/>
          <p:cNvPicPr>
            <a:picLocks noChangeAspect="1"/>
          </p:cNvPicPr>
          <p:nvPr/>
        </p:nvPicPr>
        <p:blipFill>
          <a:blip r:embed="rId3"/>
          <a:stretch>
            <a:fillRect/>
          </a:stretch>
        </p:blipFill>
        <p:spPr>
          <a:xfrm>
            <a:off x="3673822" y="721729"/>
            <a:ext cx="2531503" cy="2142947"/>
          </a:xfrm>
          <a:prstGeom prst="rect">
            <a:avLst/>
          </a:prstGeom>
        </p:spPr>
      </p:pic>
      <p:pic>
        <p:nvPicPr>
          <p:cNvPr id="6" name="Picture 5"/>
          <p:cNvPicPr>
            <a:picLocks noChangeAspect="1"/>
          </p:cNvPicPr>
          <p:nvPr/>
        </p:nvPicPr>
        <p:blipFill rotWithShape="1">
          <a:blip r:embed="rId4"/>
          <a:srcRect l="2840" r="-1"/>
          <a:stretch/>
        </p:blipFill>
        <p:spPr>
          <a:xfrm>
            <a:off x="6098964" y="1770401"/>
            <a:ext cx="3008533" cy="2474477"/>
          </a:xfrm>
          <a:prstGeom prst="rect">
            <a:avLst/>
          </a:prstGeom>
        </p:spPr>
      </p:pic>
    </p:spTree>
    <p:extLst>
      <p:ext uri="{BB962C8B-B14F-4D97-AF65-F5344CB8AC3E}">
        <p14:creationId xmlns:p14="http://schemas.microsoft.com/office/powerpoint/2010/main" val="235859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297" y="228125"/>
            <a:ext cx="7886700" cy="643310"/>
          </a:xfrm>
        </p:spPr>
        <p:txBody>
          <a:bodyPr/>
          <a:lstStyle/>
          <a:p>
            <a:r>
              <a:rPr lang="en-GB" dirty="0"/>
              <a:t>Temporal dimension: methodology</a:t>
            </a:r>
          </a:p>
        </p:txBody>
      </p:sp>
      <p:sp>
        <p:nvSpPr>
          <p:cNvPr id="11" name="TextBox 10"/>
          <p:cNvSpPr txBox="1"/>
          <p:nvPr/>
        </p:nvSpPr>
        <p:spPr>
          <a:xfrm>
            <a:off x="283297" y="1598420"/>
            <a:ext cx="8527875" cy="3416320"/>
          </a:xfrm>
          <a:prstGeom prst="rect">
            <a:avLst/>
          </a:prstGeom>
          <a:noFill/>
        </p:spPr>
        <p:txBody>
          <a:bodyPr wrap="square" rtlCol="0">
            <a:spAutoFit/>
          </a:bodyPr>
          <a:lstStyle/>
          <a:p>
            <a:r>
              <a:rPr lang="en-GB" sz="1800" b="1" dirty="0">
                <a:solidFill>
                  <a:schemeClr val="bg2">
                    <a:lumMod val="10000"/>
                  </a:schemeClr>
                </a:solidFill>
              </a:rPr>
              <a:t>Previous work: </a:t>
            </a:r>
            <a:r>
              <a:rPr lang="en-GB" sz="1800" dirty="0">
                <a:solidFill>
                  <a:schemeClr val="bg2">
                    <a:lumMod val="10000"/>
                  </a:schemeClr>
                </a:solidFill>
              </a:rPr>
              <a:t>cross-calibration matchups were set to a global scale within a 5 minutes of delay between overpass. At that time delay, the temporal noise was found to be at the 1 % level and with sufficient samples the noise reduces to &lt;0.3% (</a:t>
            </a:r>
            <a:r>
              <a:rPr lang="en-GB" sz="1800" dirty="0" err="1">
                <a:solidFill>
                  <a:schemeClr val="bg2">
                    <a:lumMod val="10000"/>
                  </a:schemeClr>
                </a:solidFill>
              </a:rPr>
              <a:t>Wielicki</a:t>
            </a:r>
            <a:r>
              <a:rPr lang="en-GB" sz="1800" dirty="0">
                <a:solidFill>
                  <a:schemeClr val="bg2">
                    <a:lumMod val="10000"/>
                  </a:schemeClr>
                </a:solidFill>
              </a:rPr>
              <a:t> et al., 2008)</a:t>
            </a:r>
          </a:p>
          <a:p>
            <a:endParaRPr lang="en-GB" sz="1800" dirty="0">
              <a:solidFill>
                <a:schemeClr val="bg2">
                  <a:lumMod val="10000"/>
                </a:schemeClr>
              </a:solidFill>
            </a:endParaRPr>
          </a:p>
          <a:p>
            <a:endParaRPr lang="en-GB" sz="1800" dirty="0">
              <a:solidFill>
                <a:schemeClr val="bg2">
                  <a:lumMod val="10000"/>
                </a:schemeClr>
              </a:solidFill>
            </a:endParaRPr>
          </a:p>
          <a:p>
            <a:endParaRPr lang="en-GB" sz="1800" dirty="0">
              <a:solidFill>
                <a:schemeClr val="bg2">
                  <a:lumMod val="10000"/>
                </a:schemeClr>
              </a:solidFill>
            </a:endParaRPr>
          </a:p>
          <a:p>
            <a:r>
              <a:rPr lang="en-GB" sz="1800" b="1" dirty="0">
                <a:solidFill>
                  <a:schemeClr val="bg2">
                    <a:lumMod val="10000"/>
                  </a:schemeClr>
                </a:solidFill>
              </a:rPr>
              <a:t>Complementary work: </a:t>
            </a:r>
            <a:r>
              <a:rPr lang="en-GB" sz="1800" dirty="0">
                <a:solidFill>
                  <a:schemeClr val="bg2">
                    <a:lumMod val="10000"/>
                  </a:schemeClr>
                </a:solidFill>
              </a:rPr>
              <a:t>Study of the achievable residual introduced by a correction in a delay overpass of 30 minutes over PICS (example of Libya-4).</a:t>
            </a:r>
          </a:p>
          <a:p>
            <a:endParaRPr lang="en-GB" sz="1800" dirty="0">
              <a:solidFill>
                <a:schemeClr val="bg2">
                  <a:lumMod val="10000"/>
                </a:schemeClr>
              </a:solidFill>
            </a:endParaRPr>
          </a:p>
          <a:p>
            <a:endParaRPr lang="en-GB" sz="1800" dirty="0">
              <a:solidFill>
                <a:schemeClr val="bg2">
                  <a:lumMod val="10000"/>
                </a:schemeClr>
              </a:solidFill>
            </a:endParaRPr>
          </a:p>
          <a:p>
            <a:r>
              <a:rPr lang="en-GB" sz="1800" dirty="0">
                <a:solidFill>
                  <a:schemeClr val="bg2">
                    <a:lumMod val="10000"/>
                  </a:schemeClr>
                </a:solidFill>
              </a:rPr>
              <a:t>Separate study for each of the individual effects…</a:t>
            </a:r>
          </a:p>
        </p:txBody>
      </p:sp>
    </p:spTree>
    <p:extLst>
      <p:ext uri="{BB962C8B-B14F-4D97-AF65-F5344CB8AC3E}">
        <p14:creationId xmlns:p14="http://schemas.microsoft.com/office/powerpoint/2010/main" val="1807860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Temporal dimension: atmospheric variation and radiative transfer code impact</a:t>
            </a:r>
          </a:p>
        </p:txBody>
      </p:sp>
      <p:sp>
        <p:nvSpPr>
          <p:cNvPr id="4" name="Footer Placeholder 3"/>
          <p:cNvSpPr>
            <a:spLocks noGrp="1"/>
          </p:cNvSpPr>
          <p:nvPr>
            <p:ph type="ftr" sz="quarter" idx="11"/>
          </p:nvPr>
        </p:nvSpPr>
        <p:spPr/>
        <p:txBody>
          <a:bodyPr/>
          <a:lstStyle/>
          <a:p>
            <a:pPr>
              <a:defRPr/>
            </a:pPr>
            <a:endParaRPr lang="en-GB"/>
          </a:p>
          <a:p>
            <a:pPr>
              <a:defRPr/>
            </a:pPr>
            <a:endParaRPr lang="en-GB" dirty="0"/>
          </a:p>
        </p:txBody>
      </p:sp>
      <p:sp>
        <p:nvSpPr>
          <p:cNvPr id="5" name="Slide Number Placeholder 4"/>
          <p:cNvSpPr>
            <a:spLocks noGrp="1"/>
          </p:cNvSpPr>
          <p:nvPr>
            <p:ph type="sldNum" sz="quarter" idx="12"/>
          </p:nvPr>
        </p:nvSpPr>
        <p:spPr/>
        <p:txBody>
          <a:bodyPr/>
          <a:lstStyle/>
          <a:p>
            <a:pPr>
              <a:defRPr/>
            </a:pPr>
            <a:fld id="{E2BB2B87-743C-4B56-B8B7-F1DBF546701A}" type="slidenum">
              <a:rPr lang="en-GB" altLang="en-US" smtClean="0"/>
              <a:pPr>
                <a:defRPr/>
              </a:pPr>
              <a:t>13</a:t>
            </a:fld>
            <a:endParaRPr lang="en-GB" altLang="en-US"/>
          </a:p>
        </p:txBody>
      </p:sp>
      <p:pic>
        <p:nvPicPr>
          <p:cNvPr id="6" name="Picture 5" descr="C:\Users\jg9\truths-crosscal\Lybia4_TOA_temporal_errortrend_443nm.png"/>
          <p:cNvPicPr>
            <a:picLocks noChangeAspect="1"/>
          </p:cNvPicPr>
          <p:nvPr/>
        </p:nvPicPr>
        <p:blipFill rotWithShape="1">
          <a:blip r:embed="rId2" cstate="print">
            <a:extLst>
              <a:ext uri="{28A0092B-C50C-407E-A947-70E740481C1C}">
                <a14:useLocalDpi xmlns:a14="http://schemas.microsoft.com/office/drawing/2010/main" val="0"/>
              </a:ext>
            </a:extLst>
          </a:blip>
          <a:srcRect t="7388" r="6971"/>
          <a:stretch/>
        </p:blipFill>
        <p:spPr bwMode="auto">
          <a:xfrm>
            <a:off x="1565544" y="3179042"/>
            <a:ext cx="4929920" cy="3678958"/>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2290723" y="3465772"/>
            <a:ext cx="2460930" cy="461665"/>
          </a:xfrm>
          <a:prstGeom prst="rect">
            <a:avLst/>
          </a:prstGeom>
          <a:noFill/>
        </p:spPr>
        <p:txBody>
          <a:bodyPr wrap="none" rtlCol="0">
            <a:spAutoFit/>
          </a:bodyPr>
          <a:lstStyle/>
          <a:p>
            <a:r>
              <a:rPr lang="en-GB" dirty="0">
                <a:solidFill>
                  <a:schemeClr val="bg2">
                    <a:lumMod val="10000"/>
                  </a:schemeClr>
                </a:solidFill>
              </a:rPr>
              <a:t>Summer solstice</a:t>
            </a:r>
          </a:p>
        </p:txBody>
      </p:sp>
      <p:sp>
        <p:nvSpPr>
          <p:cNvPr id="8" name="TextBox 7"/>
          <p:cNvSpPr txBox="1"/>
          <p:nvPr/>
        </p:nvSpPr>
        <p:spPr>
          <a:xfrm rot="1868872">
            <a:off x="2854746" y="5161886"/>
            <a:ext cx="2186817" cy="461665"/>
          </a:xfrm>
          <a:prstGeom prst="rect">
            <a:avLst/>
          </a:prstGeom>
          <a:noFill/>
        </p:spPr>
        <p:txBody>
          <a:bodyPr wrap="none" rtlCol="0">
            <a:spAutoFit/>
          </a:bodyPr>
          <a:lstStyle/>
          <a:p>
            <a:r>
              <a:rPr lang="en-GB" dirty="0">
                <a:solidFill>
                  <a:schemeClr val="bg2">
                    <a:lumMod val="10000"/>
                  </a:schemeClr>
                </a:solidFill>
              </a:rPr>
              <a:t>Winter solstice</a:t>
            </a:r>
          </a:p>
        </p:txBody>
      </p:sp>
      <p:sp>
        <p:nvSpPr>
          <p:cNvPr id="10" name="TextBox 9"/>
          <p:cNvSpPr txBox="1"/>
          <p:nvPr/>
        </p:nvSpPr>
        <p:spPr>
          <a:xfrm>
            <a:off x="5003330" y="5424726"/>
            <a:ext cx="1056700" cy="461665"/>
          </a:xfrm>
          <a:prstGeom prst="rect">
            <a:avLst/>
          </a:prstGeom>
          <a:noFill/>
        </p:spPr>
        <p:txBody>
          <a:bodyPr wrap="none" rtlCol="0">
            <a:spAutoFit/>
          </a:bodyPr>
          <a:lstStyle/>
          <a:p>
            <a:r>
              <a:rPr lang="en-GB" dirty="0">
                <a:solidFill>
                  <a:schemeClr val="bg2">
                    <a:lumMod val="10000"/>
                  </a:schemeClr>
                </a:solidFill>
              </a:rPr>
              <a:t>0.2 % </a:t>
            </a:r>
          </a:p>
        </p:txBody>
      </p:sp>
      <p:cxnSp>
        <p:nvCxnSpPr>
          <p:cNvPr id="12" name="Straight Arrow Connector 11"/>
          <p:cNvCxnSpPr/>
          <p:nvPr/>
        </p:nvCxnSpPr>
        <p:spPr bwMode="auto">
          <a:xfrm>
            <a:off x="5955719" y="5655558"/>
            <a:ext cx="0" cy="392787"/>
          </a:xfrm>
          <a:prstGeom prst="straightConnector1">
            <a:avLst/>
          </a:prstGeom>
          <a:solidFill>
            <a:schemeClr val="accent1"/>
          </a:solidFill>
          <a:ln w="9525" cap="flat" cmpd="sng" algn="ctr">
            <a:solidFill>
              <a:schemeClr val="bg2">
                <a:lumMod val="10000"/>
              </a:schemeClr>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489098" y="2121763"/>
            <a:ext cx="8420986" cy="646331"/>
          </a:xfrm>
          <a:prstGeom prst="rect">
            <a:avLst/>
          </a:prstGeom>
          <a:noFill/>
        </p:spPr>
        <p:txBody>
          <a:bodyPr wrap="square" rtlCol="0">
            <a:spAutoFit/>
          </a:bodyPr>
          <a:lstStyle/>
          <a:p>
            <a:r>
              <a:rPr lang="en-GB" sz="1800" dirty="0">
                <a:solidFill>
                  <a:schemeClr val="bg2">
                    <a:lumMod val="10000"/>
                  </a:schemeClr>
                </a:solidFill>
              </a:rPr>
              <a:t>Similar modelling using two different RTC to find TOA reflectance factor change in 30 minutes (if uncorrected) and RTC disagreement (if uncorrected)</a:t>
            </a:r>
          </a:p>
        </p:txBody>
      </p:sp>
    </p:spTree>
    <p:extLst>
      <p:ext uri="{BB962C8B-B14F-4D97-AF65-F5344CB8AC3E}">
        <p14:creationId xmlns:p14="http://schemas.microsoft.com/office/powerpoint/2010/main" val="2315438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glow>
                    <a:srgbClr val="000000"/>
                  </a:glow>
                  <a:outerShdw sx="0" sy="0">
                    <a:srgbClr val="000000"/>
                  </a:outerShdw>
                  <a:reflection stA="0" endPos="0" fadeDir="0" sx="0" sy="0"/>
                </a:effectLst>
              </a:rPr>
              <a:t>Temporal domain: atmospheric knowledge</a:t>
            </a:r>
            <a:r>
              <a:rPr lang="en-GB" i="1" dirty="0">
                <a:effectLst>
                  <a:glow>
                    <a:srgbClr val="000000"/>
                  </a:glow>
                  <a:outerShdw sx="0" sy="0">
                    <a:srgbClr val="000000"/>
                  </a:outerShdw>
                  <a:reflection stA="0" endPos="0" fadeDir="0" sx="0" sy="0"/>
                </a:effectLst>
              </a:rPr>
              <a:t/>
            </a:r>
            <a:br>
              <a:rPr lang="en-GB" i="1" dirty="0">
                <a:effectLst>
                  <a:glow>
                    <a:srgbClr val="000000"/>
                  </a:glow>
                  <a:outerShdw sx="0" sy="0">
                    <a:srgbClr val="000000"/>
                  </a:outerShdw>
                  <a:reflection stA="0" endPos="0" fadeDir="0" sx="0" sy="0"/>
                </a:effectLst>
              </a:rPr>
            </a:br>
            <a:endParaRPr lang="en-GB" dirty="0"/>
          </a:p>
        </p:txBody>
      </p:sp>
      <p:sp>
        <p:nvSpPr>
          <p:cNvPr id="4" name="Footer Placeholder 3"/>
          <p:cNvSpPr>
            <a:spLocks noGrp="1"/>
          </p:cNvSpPr>
          <p:nvPr>
            <p:ph type="ftr" sz="quarter" idx="11"/>
          </p:nvPr>
        </p:nvSpPr>
        <p:spPr/>
        <p:txBody>
          <a:bodyPr/>
          <a:lstStyle/>
          <a:p>
            <a:pPr>
              <a:defRPr/>
            </a:pPr>
            <a:endParaRPr lang="en-GB"/>
          </a:p>
          <a:p>
            <a:pPr>
              <a:defRPr/>
            </a:pPr>
            <a:endParaRPr lang="en-GB" dirty="0"/>
          </a:p>
        </p:txBody>
      </p:sp>
      <p:sp>
        <p:nvSpPr>
          <p:cNvPr id="5" name="Slide Number Placeholder 4"/>
          <p:cNvSpPr>
            <a:spLocks noGrp="1"/>
          </p:cNvSpPr>
          <p:nvPr>
            <p:ph type="sldNum" sz="quarter" idx="12"/>
          </p:nvPr>
        </p:nvSpPr>
        <p:spPr/>
        <p:txBody>
          <a:bodyPr/>
          <a:lstStyle/>
          <a:p>
            <a:pPr>
              <a:defRPr/>
            </a:pPr>
            <a:fld id="{E2BB2B87-743C-4B56-B8B7-F1DBF546701A}" type="slidenum">
              <a:rPr lang="en-GB" altLang="en-US" smtClean="0"/>
              <a:pPr>
                <a:defRPr/>
              </a:pPr>
              <a:t>14</a:t>
            </a:fld>
            <a:endParaRPr lang="en-GB" altLang="en-US"/>
          </a:p>
        </p:txBody>
      </p:sp>
      <p:graphicFrame>
        <p:nvGraphicFramePr>
          <p:cNvPr id="6" name="Table 5"/>
          <p:cNvGraphicFramePr>
            <a:graphicFrameLocks noGrp="1"/>
          </p:cNvGraphicFramePr>
          <p:nvPr>
            <p:extLst>
              <p:ext uri="{D42A27DB-BD31-4B8C-83A1-F6EECF244321}">
                <p14:modId xmlns:p14="http://schemas.microsoft.com/office/powerpoint/2010/main" val="3945367739"/>
              </p:ext>
            </p:extLst>
          </p:nvPr>
        </p:nvGraphicFramePr>
        <p:xfrm>
          <a:off x="550719" y="3825014"/>
          <a:ext cx="7221681" cy="1962912"/>
        </p:xfrm>
        <a:graphic>
          <a:graphicData uri="http://schemas.openxmlformats.org/drawingml/2006/table">
            <a:tbl>
              <a:tblPr firstRow="1" firstCol="1" bandRow="1">
                <a:tableStyleId>{5C22544A-7EE6-4342-B048-85BDC9FD1C3A}</a:tableStyleId>
              </a:tblPr>
              <a:tblGrid>
                <a:gridCol w="1246589">
                  <a:extLst>
                    <a:ext uri="{9D8B030D-6E8A-4147-A177-3AD203B41FA5}">
                      <a16:colId xmlns:a16="http://schemas.microsoft.com/office/drawing/2014/main" xmlns="" val="20000"/>
                    </a:ext>
                  </a:extLst>
                </a:gridCol>
                <a:gridCol w="963826">
                  <a:extLst>
                    <a:ext uri="{9D8B030D-6E8A-4147-A177-3AD203B41FA5}">
                      <a16:colId xmlns:a16="http://schemas.microsoft.com/office/drawing/2014/main" xmlns="" val="20001"/>
                    </a:ext>
                  </a:extLst>
                </a:gridCol>
                <a:gridCol w="963826">
                  <a:extLst>
                    <a:ext uri="{9D8B030D-6E8A-4147-A177-3AD203B41FA5}">
                      <a16:colId xmlns:a16="http://schemas.microsoft.com/office/drawing/2014/main" xmlns="" val="20002"/>
                    </a:ext>
                  </a:extLst>
                </a:gridCol>
                <a:gridCol w="1059894">
                  <a:extLst>
                    <a:ext uri="{9D8B030D-6E8A-4147-A177-3AD203B41FA5}">
                      <a16:colId xmlns:a16="http://schemas.microsoft.com/office/drawing/2014/main" xmlns="" val="20003"/>
                    </a:ext>
                  </a:extLst>
                </a:gridCol>
                <a:gridCol w="963826">
                  <a:extLst>
                    <a:ext uri="{9D8B030D-6E8A-4147-A177-3AD203B41FA5}">
                      <a16:colId xmlns:a16="http://schemas.microsoft.com/office/drawing/2014/main" xmlns="" val="20004"/>
                    </a:ext>
                  </a:extLst>
                </a:gridCol>
                <a:gridCol w="963826">
                  <a:extLst>
                    <a:ext uri="{9D8B030D-6E8A-4147-A177-3AD203B41FA5}">
                      <a16:colId xmlns:a16="http://schemas.microsoft.com/office/drawing/2014/main" xmlns="" val="20005"/>
                    </a:ext>
                  </a:extLst>
                </a:gridCol>
                <a:gridCol w="1059894">
                  <a:extLst>
                    <a:ext uri="{9D8B030D-6E8A-4147-A177-3AD203B41FA5}">
                      <a16:colId xmlns:a16="http://schemas.microsoft.com/office/drawing/2014/main" xmlns="" val="20006"/>
                    </a:ext>
                  </a:extLst>
                </a:gridCol>
              </a:tblGrid>
              <a:tr h="255651">
                <a:tc>
                  <a:txBody>
                    <a:bodyPr/>
                    <a:lstStyle/>
                    <a:p>
                      <a:pPr indent="91440" algn="ctr">
                        <a:lnSpc>
                          <a:spcPct val="115000"/>
                        </a:lnSpc>
                        <a:spcAft>
                          <a:spcPts val="80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indent="91440" algn="ctr">
                        <a:lnSpc>
                          <a:spcPct val="115000"/>
                        </a:lnSpc>
                        <a:spcAft>
                          <a:spcPts val="800"/>
                        </a:spcAft>
                      </a:pPr>
                      <a:r>
                        <a:rPr lang="en-GB" sz="1600">
                          <a:effectLst/>
                        </a:rPr>
                        <a:t>Day of Year 173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gridSpan="3">
                  <a:txBody>
                    <a:bodyPr/>
                    <a:lstStyle/>
                    <a:p>
                      <a:pPr indent="91440" algn="ctr">
                        <a:lnSpc>
                          <a:spcPct val="115000"/>
                        </a:lnSpc>
                        <a:spcAft>
                          <a:spcPts val="800"/>
                        </a:spcAft>
                      </a:pPr>
                      <a:r>
                        <a:rPr lang="en-GB" sz="1600">
                          <a:effectLst/>
                        </a:rPr>
                        <a:t>Day of Year 355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255651">
                <a:tc>
                  <a:txBody>
                    <a:bodyPr/>
                    <a:lstStyle/>
                    <a:p>
                      <a:pPr indent="91440" algn="ctr">
                        <a:lnSpc>
                          <a:spcPct val="115000"/>
                        </a:lnSpc>
                        <a:spcAft>
                          <a:spcPts val="80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1440" algn="ctr">
                        <a:lnSpc>
                          <a:spcPct val="115000"/>
                        </a:lnSpc>
                        <a:spcAft>
                          <a:spcPts val="800"/>
                        </a:spcAft>
                      </a:pPr>
                      <a:r>
                        <a:rPr lang="en-GB" sz="1600" dirty="0">
                          <a:effectLst/>
                        </a:rPr>
                        <a:t>443 nm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1440" algn="ctr">
                        <a:lnSpc>
                          <a:spcPct val="115000"/>
                        </a:lnSpc>
                        <a:spcAft>
                          <a:spcPts val="800"/>
                        </a:spcAft>
                      </a:pPr>
                      <a:r>
                        <a:rPr lang="en-GB" sz="1600">
                          <a:effectLst/>
                        </a:rPr>
                        <a:t>865 nm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1440" algn="ctr">
                        <a:lnSpc>
                          <a:spcPct val="115000"/>
                        </a:lnSpc>
                        <a:spcAft>
                          <a:spcPts val="800"/>
                        </a:spcAft>
                      </a:pPr>
                      <a:r>
                        <a:rPr lang="en-GB" sz="1600">
                          <a:effectLst/>
                        </a:rPr>
                        <a:t>2201 nm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1440" algn="ctr">
                        <a:lnSpc>
                          <a:spcPct val="115000"/>
                        </a:lnSpc>
                        <a:spcAft>
                          <a:spcPts val="800"/>
                        </a:spcAft>
                      </a:pPr>
                      <a:r>
                        <a:rPr lang="en-GB" sz="1600">
                          <a:effectLst/>
                        </a:rPr>
                        <a:t>443 nm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1440" algn="ctr">
                        <a:lnSpc>
                          <a:spcPct val="115000"/>
                        </a:lnSpc>
                        <a:spcAft>
                          <a:spcPts val="800"/>
                        </a:spcAft>
                      </a:pPr>
                      <a:r>
                        <a:rPr lang="en-GB" sz="1600">
                          <a:effectLst/>
                        </a:rPr>
                        <a:t>865 nm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1440" algn="ctr">
                        <a:lnSpc>
                          <a:spcPct val="115000"/>
                        </a:lnSpc>
                        <a:spcAft>
                          <a:spcPts val="800"/>
                        </a:spcAft>
                      </a:pPr>
                      <a:r>
                        <a:rPr lang="en-GB" sz="1600" dirty="0">
                          <a:effectLst/>
                        </a:rPr>
                        <a:t>2201 nm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55651">
                <a:tc>
                  <a:txBody>
                    <a:bodyPr/>
                    <a:lstStyle/>
                    <a:p>
                      <a:pPr indent="91440" algn="ctr">
                        <a:lnSpc>
                          <a:spcPct val="115000"/>
                        </a:lnSpc>
                        <a:spcAft>
                          <a:spcPts val="800"/>
                        </a:spcAft>
                      </a:pPr>
                      <a:r>
                        <a:rPr lang="en-GB" sz="1600">
                          <a:effectLst/>
                        </a:rPr>
                        <a:t>Mean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a:effectLst/>
                        </a:rPr>
                        <a:t>-0.0303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0.0919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0.4114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-0.8496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a:effectLst/>
                        </a:rPr>
                        <a:t>0.1169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a:effectLst/>
                        </a:rPr>
                        <a:t>0.9936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55651">
                <a:tc>
                  <a:txBody>
                    <a:bodyPr/>
                    <a:lstStyle/>
                    <a:p>
                      <a:pPr indent="91440" algn="ctr">
                        <a:lnSpc>
                          <a:spcPct val="115000"/>
                        </a:lnSpc>
                        <a:spcAft>
                          <a:spcPts val="800"/>
                        </a:spcAft>
                      </a:pPr>
                      <a:r>
                        <a:rPr lang="en-GB" sz="1600" dirty="0">
                          <a:effectLst/>
                        </a:rPr>
                        <a:t>Std. dev.</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0.01 %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0.03 %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0.03 %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0.06 %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0.04 %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0.06 %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55651">
                <a:tc>
                  <a:txBody>
                    <a:bodyPr/>
                    <a:lstStyle/>
                    <a:p>
                      <a:pPr indent="91440" algn="ctr">
                        <a:lnSpc>
                          <a:spcPct val="115000"/>
                        </a:lnSpc>
                        <a:spcAft>
                          <a:spcPts val="800"/>
                        </a:spcAft>
                      </a:pPr>
                      <a:r>
                        <a:rPr lang="en-GB" sz="1600" dirty="0">
                          <a:effectLst/>
                        </a:rPr>
                        <a:t>Skewness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-1.2034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0.7712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0.0394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-0.5856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0.4006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-0.0853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511300">
                <a:tc>
                  <a:txBody>
                    <a:bodyPr/>
                    <a:lstStyle/>
                    <a:p>
                      <a:pPr indent="91440" algn="ctr">
                        <a:lnSpc>
                          <a:spcPct val="115000"/>
                        </a:lnSpc>
                        <a:spcAft>
                          <a:spcPts val="800"/>
                        </a:spcAft>
                      </a:pPr>
                      <a:r>
                        <a:rPr lang="en-GB" sz="1600" dirty="0">
                          <a:effectLst/>
                        </a:rPr>
                        <a:t>Excess Kurtosis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2.1070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0.2492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0.6763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-0.4073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-0.7570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0.0348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bl>
          </a:graphicData>
        </a:graphic>
      </p:graphicFrame>
      <p:sp>
        <p:nvSpPr>
          <p:cNvPr id="7" name="Rectangle 6"/>
          <p:cNvSpPr/>
          <p:nvPr/>
        </p:nvSpPr>
        <p:spPr>
          <a:xfrm>
            <a:off x="669850" y="1536174"/>
            <a:ext cx="6188150" cy="1754326"/>
          </a:xfrm>
          <a:prstGeom prst="rect">
            <a:avLst/>
          </a:prstGeom>
        </p:spPr>
        <p:txBody>
          <a:bodyPr wrap="square">
            <a:spAutoFit/>
          </a:bodyPr>
          <a:lstStyle/>
          <a:p>
            <a:r>
              <a:rPr lang="en-GB" sz="1800" dirty="0">
                <a:solidFill>
                  <a:schemeClr val="bg2">
                    <a:lumMod val="10000"/>
                  </a:schemeClr>
                </a:solidFill>
                <a:ea typeface="Calibri" panose="020F0502020204030204" pitchFamily="34" charset="0"/>
                <a:cs typeface="Arial" panose="020B0604020202020204" pitchFamily="34" charset="0"/>
              </a:rPr>
              <a:t>TOA radiance difference repeated nearly 1000 times </a:t>
            </a:r>
          </a:p>
          <a:p>
            <a:endParaRPr lang="en-GB" sz="1800" dirty="0">
              <a:solidFill>
                <a:schemeClr val="bg2">
                  <a:lumMod val="10000"/>
                </a:schemeClr>
              </a:solidFill>
              <a:ea typeface="Calibri" panose="020F0502020204030204" pitchFamily="34" charset="0"/>
              <a:cs typeface="Arial" panose="020B0604020202020204" pitchFamily="34" charset="0"/>
            </a:endParaRPr>
          </a:p>
          <a:p>
            <a:r>
              <a:rPr lang="en-GB" sz="1800" dirty="0">
                <a:solidFill>
                  <a:schemeClr val="bg2">
                    <a:lumMod val="10000"/>
                  </a:schemeClr>
                </a:solidFill>
                <a:ea typeface="Calibri" panose="020F0502020204030204" pitchFamily="34" charset="0"/>
                <a:cs typeface="Arial" panose="020B0604020202020204" pitchFamily="34" charset="0"/>
              </a:rPr>
              <a:t>AOT and water vapour from a normal distribution specified in Mishra et al. (2014a) as representative of Libya 4.</a:t>
            </a:r>
          </a:p>
          <a:p>
            <a:endParaRPr lang="en-GB" sz="1800" dirty="0">
              <a:solidFill>
                <a:schemeClr val="bg2">
                  <a:lumMod val="10000"/>
                </a:schemeClr>
              </a:solidFill>
              <a:cs typeface="Arial" panose="020B0604020202020204" pitchFamily="34" charset="0"/>
            </a:endParaRPr>
          </a:p>
          <a:p>
            <a:r>
              <a:rPr lang="en-GB" sz="1800" dirty="0">
                <a:solidFill>
                  <a:schemeClr val="bg2">
                    <a:lumMod val="10000"/>
                  </a:schemeClr>
                </a:solidFill>
                <a:cs typeface="Arial" panose="020B0604020202020204" pitchFamily="34" charset="0"/>
              </a:rPr>
              <a:t>Results show the impact is below 0.1%</a:t>
            </a:r>
          </a:p>
        </p:txBody>
      </p:sp>
    </p:spTree>
    <p:extLst>
      <p:ext uri="{BB962C8B-B14F-4D97-AF65-F5344CB8AC3E}">
        <p14:creationId xmlns:p14="http://schemas.microsoft.com/office/powerpoint/2010/main" val="1840514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glow>
                    <a:srgbClr val="000000"/>
                  </a:glow>
                  <a:outerShdw sx="0" sy="0">
                    <a:srgbClr val="000000"/>
                  </a:outerShdw>
                  <a:reflection stA="0" endPos="0" fadeDir="0" sx="0" sy="0"/>
                </a:effectLst>
              </a:rPr>
              <a:t>Temporal domain: atmospheric variation</a:t>
            </a:r>
            <a:r>
              <a:rPr lang="en-GB" i="1" dirty="0">
                <a:effectLst>
                  <a:glow>
                    <a:srgbClr val="000000"/>
                  </a:glow>
                  <a:outerShdw sx="0" sy="0">
                    <a:srgbClr val="000000"/>
                  </a:outerShdw>
                  <a:reflection stA="0" endPos="0" fadeDir="0" sx="0" sy="0"/>
                </a:effectLst>
              </a:rPr>
              <a:t/>
            </a:r>
            <a:br>
              <a:rPr lang="en-GB" i="1" dirty="0">
                <a:effectLst>
                  <a:glow>
                    <a:srgbClr val="000000"/>
                  </a:glow>
                  <a:outerShdw sx="0" sy="0">
                    <a:srgbClr val="000000"/>
                  </a:outerShdw>
                  <a:reflection stA="0" endPos="0" fadeDir="0" sx="0" sy="0"/>
                </a:effectLst>
              </a:rPr>
            </a:br>
            <a:endParaRPr lang="en-GB" dirty="0"/>
          </a:p>
        </p:txBody>
      </p:sp>
      <p:sp>
        <p:nvSpPr>
          <p:cNvPr id="4" name="Footer Placeholder 3"/>
          <p:cNvSpPr>
            <a:spLocks noGrp="1"/>
          </p:cNvSpPr>
          <p:nvPr>
            <p:ph type="ftr" sz="quarter" idx="11"/>
          </p:nvPr>
        </p:nvSpPr>
        <p:spPr/>
        <p:txBody>
          <a:bodyPr/>
          <a:lstStyle/>
          <a:p>
            <a:pPr>
              <a:defRPr/>
            </a:pPr>
            <a:endParaRPr lang="en-GB"/>
          </a:p>
          <a:p>
            <a:pPr>
              <a:defRPr/>
            </a:pPr>
            <a:endParaRPr lang="en-GB" dirty="0"/>
          </a:p>
        </p:txBody>
      </p:sp>
      <p:sp>
        <p:nvSpPr>
          <p:cNvPr id="5" name="Slide Number Placeholder 4"/>
          <p:cNvSpPr>
            <a:spLocks noGrp="1"/>
          </p:cNvSpPr>
          <p:nvPr>
            <p:ph type="sldNum" sz="quarter" idx="12"/>
          </p:nvPr>
        </p:nvSpPr>
        <p:spPr/>
        <p:txBody>
          <a:bodyPr/>
          <a:lstStyle/>
          <a:p>
            <a:pPr>
              <a:defRPr/>
            </a:pPr>
            <a:fld id="{E2BB2B87-743C-4B56-B8B7-F1DBF546701A}" type="slidenum">
              <a:rPr lang="en-GB" altLang="en-US" smtClean="0"/>
              <a:pPr>
                <a:defRPr/>
              </a:pPr>
              <a:t>15</a:t>
            </a:fld>
            <a:endParaRPr lang="en-GB" altLang="en-US"/>
          </a:p>
        </p:txBody>
      </p:sp>
      <p:graphicFrame>
        <p:nvGraphicFramePr>
          <p:cNvPr id="6" name="Table 5"/>
          <p:cNvGraphicFramePr>
            <a:graphicFrameLocks noGrp="1"/>
          </p:cNvGraphicFramePr>
          <p:nvPr>
            <p:extLst>
              <p:ext uri="{D42A27DB-BD31-4B8C-83A1-F6EECF244321}">
                <p14:modId xmlns:p14="http://schemas.microsoft.com/office/powerpoint/2010/main" val="103752656"/>
              </p:ext>
            </p:extLst>
          </p:nvPr>
        </p:nvGraphicFramePr>
        <p:xfrm>
          <a:off x="415636" y="3922083"/>
          <a:ext cx="7691944" cy="1962912"/>
        </p:xfrm>
        <a:graphic>
          <a:graphicData uri="http://schemas.openxmlformats.org/drawingml/2006/table">
            <a:tbl>
              <a:tblPr firstRow="1" firstCol="1" bandRow="1">
                <a:tableStyleId>{5C22544A-7EE6-4342-B048-85BDC9FD1C3A}</a:tableStyleId>
              </a:tblPr>
              <a:tblGrid>
                <a:gridCol w="1230125">
                  <a:extLst>
                    <a:ext uri="{9D8B030D-6E8A-4147-A177-3AD203B41FA5}">
                      <a16:colId xmlns:a16="http://schemas.microsoft.com/office/drawing/2014/main" xmlns="" val="20000"/>
                    </a:ext>
                  </a:extLst>
                </a:gridCol>
                <a:gridCol w="1234814">
                  <a:extLst>
                    <a:ext uri="{9D8B030D-6E8A-4147-A177-3AD203B41FA5}">
                      <a16:colId xmlns:a16="http://schemas.microsoft.com/office/drawing/2014/main" xmlns="" val="20001"/>
                    </a:ext>
                  </a:extLst>
                </a:gridCol>
                <a:gridCol w="1045401">
                  <a:extLst>
                    <a:ext uri="{9D8B030D-6E8A-4147-A177-3AD203B41FA5}">
                      <a16:colId xmlns:a16="http://schemas.microsoft.com/office/drawing/2014/main" xmlns="" val="20002"/>
                    </a:ext>
                  </a:extLst>
                </a:gridCol>
                <a:gridCol w="1045401">
                  <a:extLst>
                    <a:ext uri="{9D8B030D-6E8A-4147-A177-3AD203B41FA5}">
                      <a16:colId xmlns:a16="http://schemas.microsoft.com/office/drawing/2014/main" xmlns="" val="20003"/>
                    </a:ext>
                  </a:extLst>
                </a:gridCol>
                <a:gridCol w="1045401">
                  <a:extLst>
                    <a:ext uri="{9D8B030D-6E8A-4147-A177-3AD203B41FA5}">
                      <a16:colId xmlns:a16="http://schemas.microsoft.com/office/drawing/2014/main" xmlns="" val="20004"/>
                    </a:ext>
                  </a:extLst>
                </a:gridCol>
                <a:gridCol w="1045401">
                  <a:extLst>
                    <a:ext uri="{9D8B030D-6E8A-4147-A177-3AD203B41FA5}">
                      <a16:colId xmlns:a16="http://schemas.microsoft.com/office/drawing/2014/main" xmlns="" val="20005"/>
                    </a:ext>
                  </a:extLst>
                </a:gridCol>
                <a:gridCol w="1045401">
                  <a:extLst>
                    <a:ext uri="{9D8B030D-6E8A-4147-A177-3AD203B41FA5}">
                      <a16:colId xmlns:a16="http://schemas.microsoft.com/office/drawing/2014/main" xmlns="" val="20006"/>
                    </a:ext>
                  </a:extLst>
                </a:gridCol>
              </a:tblGrid>
              <a:tr h="0">
                <a:tc>
                  <a:txBody>
                    <a:bodyPr/>
                    <a:lstStyle/>
                    <a:p>
                      <a:pPr indent="91440" algn="ctr">
                        <a:lnSpc>
                          <a:spcPct val="115000"/>
                        </a:lnSpc>
                        <a:spcAft>
                          <a:spcPts val="80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indent="91440" algn="ctr">
                        <a:lnSpc>
                          <a:spcPct val="115000"/>
                        </a:lnSpc>
                        <a:spcAft>
                          <a:spcPts val="800"/>
                        </a:spcAft>
                      </a:pPr>
                      <a:r>
                        <a:rPr lang="en-GB" sz="1600" dirty="0">
                          <a:effectLst/>
                        </a:rPr>
                        <a:t>Day of Year 173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gridSpan="3">
                  <a:txBody>
                    <a:bodyPr/>
                    <a:lstStyle/>
                    <a:p>
                      <a:pPr indent="91440" algn="ctr">
                        <a:lnSpc>
                          <a:spcPct val="115000"/>
                        </a:lnSpc>
                        <a:spcAft>
                          <a:spcPts val="800"/>
                        </a:spcAft>
                      </a:pPr>
                      <a:r>
                        <a:rPr lang="en-GB" sz="1600">
                          <a:effectLst/>
                        </a:rPr>
                        <a:t>Day of Year 355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0">
                <a:tc>
                  <a:txBody>
                    <a:bodyPr/>
                    <a:lstStyle/>
                    <a:p>
                      <a:pPr indent="91440" algn="ctr">
                        <a:lnSpc>
                          <a:spcPct val="115000"/>
                        </a:lnSpc>
                        <a:spcAft>
                          <a:spcPts val="80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1440" algn="ctr">
                        <a:lnSpc>
                          <a:spcPct val="115000"/>
                        </a:lnSpc>
                        <a:spcAft>
                          <a:spcPts val="800"/>
                        </a:spcAft>
                      </a:pPr>
                      <a:r>
                        <a:rPr lang="en-GB" sz="1600" dirty="0">
                          <a:effectLst/>
                        </a:rPr>
                        <a:t>443 nm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1440" algn="ctr">
                        <a:lnSpc>
                          <a:spcPct val="115000"/>
                        </a:lnSpc>
                        <a:spcAft>
                          <a:spcPts val="800"/>
                        </a:spcAft>
                      </a:pPr>
                      <a:r>
                        <a:rPr lang="en-GB" sz="1600">
                          <a:effectLst/>
                        </a:rPr>
                        <a:t>865 nm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1440" algn="ctr">
                        <a:lnSpc>
                          <a:spcPct val="115000"/>
                        </a:lnSpc>
                        <a:spcAft>
                          <a:spcPts val="800"/>
                        </a:spcAft>
                      </a:pPr>
                      <a:r>
                        <a:rPr lang="en-GB" sz="1600">
                          <a:effectLst/>
                        </a:rPr>
                        <a:t>2201 nm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1440" algn="ctr">
                        <a:lnSpc>
                          <a:spcPct val="115000"/>
                        </a:lnSpc>
                        <a:spcAft>
                          <a:spcPts val="800"/>
                        </a:spcAft>
                      </a:pPr>
                      <a:r>
                        <a:rPr lang="en-GB" sz="1600">
                          <a:effectLst/>
                        </a:rPr>
                        <a:t>443 nm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1440" algn="ctr">
                        <a:lnSpc>
                          <a:spcPct val="115000"/>
                        </a:lnSpc>
                        <a:spcAft>
                          <a:spcPts val="800"/>
                        </a:spcAft>
                      </a:pPr>
                      <a:r>
                        <a:rPr lang="en-GB" sz="1600">
                          <a:effectLst/>
                        </a:rPr>
                        <a:t>865 nm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91440" algn="ctr">
                        <a:lnSpc>
                          <a:spcPct val="115000"/>
                        </a:lnSpc>
                        <a:spcAft>
                          <a:spcPts val="800"/>
                        </a:spcAft>
                      </a:pPr>
                      <a:r>
                        <a:rPr lang="en-GB" sz="1600" dirty="0">
                          <a:effectLst/>
                        </a:rPr>
                        <a:t>2201 nm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0">
                <a:tc>
                  <a:txBody>
                    <a:bodyPr/>
                    <a:lstStyle/>
                    <a:p>
                      <a:pPr indent="91440" algn="ctr">
                        <a:lnSpc>
                          <a:spcPct val="115000"/>
                        </a:lnSpc>
                        <a:spcAft>
                          <a:spcPts val="800"/>
                        </a:spcAft>
                      </a:pPr>
                      <a:r>
                        <a:rPr lang="en-GB" sz="1600" dirty="0">
                          <a:effectLst/>
                        </a:rPr>
                        <a:t>Mean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12.4844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a:effectLst/>
                        </a:rPr>
                        <a:t>8.4809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a:effectLst/>
                        </a:rPr>
                        <a:t>0.5721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a:effectLst/>
                        </a:rPr>
                        <a:t>8.4381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a:effectLst/>
                        </a:rPr>
                        <a:t>5.4657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a:effectLst/>
                        </a:rPr>
                        <a:t>0.3482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0">
                <a:tc>
                  <a:txBody>
                    <a:bodyPr/>
                    <a:lstStyle/>
                    <a:p>
                      <a:pPr indent="91440" algn="ctr">
                        <a:lnSpc>
                          <a:spcPct val="115000"/>
                        </a:lnSpc>
                        <a:spcAft>
                          <a:spcPts val="800"/>
                        </a:spcAft>
                      </a:pPr>
                      <a:r>
                        <a:rPr lang="en-GB" sz="1600" dirty="0">
                          <a:effectLst/>
                        </a:rPr>
                        <a:t>Std. dev.</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0.57 %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0.30 %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a:effectLst/>
                        </a:rPr>
                        <a:t>1.53 %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0.86 %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0.67 %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1.91 %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0">
                <a:tc>
                  <a:txBody>
                    <a:bodyPr/>
                    <a:lstStyle/>
                    <a:p>
                      <a:pPr indent="91440" algn="ctr">
                        <a:lnSpc>
                          <a:spcPct val="115000"/>
                        </a:lnSpc>
                        <a:spcAft>
                          <a:spcPts val="800"/>
                        </a:spcAft>
                      </a:pPr>
                      <a:r>
                        <a:rPr lang="en-GB" sz="1600" dirty="0">
                          <a:effectLst/>
                        </a:rPr>
                        <a:t>Skewness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a:effectLst/>
                        </a:rPr>
                        <a:t>0.5784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a:effectLst/>
                        </a:rPr>
                        <a:t>-1.0744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0.2772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0.7023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a:effectLst/>
                        </a:rPr>
                        <a:t>-0.7512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a:effectLst/>
                        </a:rPr>
                        <a:t>0.2995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0">
                <a:tc>
                  <a:txBody>
                    <a:bodyPr/>
                    <a:lstStyle/>
                    <a:p>
                      <a:pPr indent="91440" algn="ctr">
                        <a:lnSpc>
                          <a:spcPct val="115000"/>
                        </a:lnSpc>
                        <a:spcAft>
                          <a:spcPts val="800"/>
                        </a:spcAft>
                      </a:pPr>
                      <a:r>
                        <a:rPr lang="en-GB" sz="1600">
                          <a:effectLst/>
                        </a:rPr>
                        <a:t>Excess Kurtosis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-0.3525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a:effectLst/>
                        </a:rPr>
                        <a:t>0.6615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a:effectLst/>
                        </a:rPr>
                        <a:t>0.1832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-0.0903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-0.0482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28270" algn="ctr">
                        <a:lnSpc>
                          <a:spcPct val="115000"/>
                        </a:lnSpc>
                        <a:spcAft>
                          <a:spcPts val="0"/>
                        </a:spcAft>
                      </a:pPr>
                      <a:r>
                        <a:rPr lang="en-GB" sz="1600" dirty="0">
                          <a:effectLst/>
                        </a:rPr>
                        <a:t>0.1838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bl>
          </a:graphicData>
        </a:graphic>
      </p:graphicFrame>
      <p:sp>
        <p:nvSpPr>
          <p:cNvPr id="8" name="Rectangle 7"/>
          <p:cNvSpPr/>
          <p:nvPr/>
        </p:nvSpPr>
        <p:spPr>
          <a:xfrm>
            <a:off x="415636" y="1526538"/>
            <a:ext cx="8271164" cy="1754326"/>
          </a:xfrm>
          <a:prstGeom prst="rect">
            <a:avLst/>
          </a:prstGeom>
        </p:spPr>
        <p:txBody>
          <a:bodyPr wrap="square">
            <a:spAutoFit/>
          </a:bodyPr>
          <a:lstStyle/>
          <a:p>
            <a:r>
              <a:rPr lang="en-GB" sz="1800" dirty="0">
                <a:solidFill>
                  <a:schemeClr val="bg2">
                    <a:lumMod val="10000"/>
                  </a:schemeClr>
                </a:solidFill>
              </a:rPr>
              <a:t>In PICS the atmosphere will be largely stable in 30 min</a:t>
            </a:r>
          </a:p>
          <a:p>
            <a:endParaRPr lang="en-GB" sz="1800" dirty="0">
              <a:solidFill>
                <a:schemeClr val="bg2">
                  <a:lumMod val="10000"/>
                </a:schemeClr>
              </a:solidFill>
            </a:endParaRPr>
          </a:p>
          <a:p>
            <a:r>
              <a:rPr lang="en-GB" sz="1800" dirty="0">
                <a:solidFill>
                  <a:schemeClr val="bg2">
                    <a:lumMod val="10000"/>
                  </a:schemeClr>
                </a:solidFill>
              </a:rPr>
              <a:t>Predict the worst case uncertainty as limit uncertainty in a temporal correction.</a:t>
            </a:r>
          </a:p>
          <a:p>
            <a:r>
              <a:rPr lang="en-GB" sz="1800" dirty="0">
                <a:solidFill>
                  <a:schemeClr val="bg2">
                    <a:lumMod val="10000"/>
                  </a:schemeClr>
                </a:solidFill>
              </a:rPr>
              <a:t>Previous AOT and water vapour variations have been used to study the </a:t>
            </a:r>
          </a:p>
          <a:p>
            <a:r>
              <a:rPr lang="en-GB" sz="1800" dirty="0">
                <a:solidFill>
                  <a:schemeClr val="bg2">
                    <a:lumMod val="10000"/>
                  </a:schemeClr>
                </a:solidFill>
              </a:rPr>
              <a:t>TOA radiance dispersion at a point in time (before it was the dispersion of the correction!)</a:t>
            </a:r>
          </a:p>
        </p:txBody>
      </p:sp>
    </p:spTree>
    <p:extLst>
      <p:ext uri="{BB962C8B-B14F-4D97-AF65-F5344CB8AC3E}">
        <p14:creationId xmlns:p14="http://schemas.microsoft.com/office/powerpoint/2010/main" val="1034229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glow>
                    <a:srgbClr val="000000"/>
                  </a:glow>
                  <a:outerShdw sx="0" sy="0">
                    <a:srgbClr val="000000"/>
                  </a:outerShdw>
                  <a:reflection stA="0" endPos="0" fadeDir="0" sx="0" sy="0"/>
                </a:effectLst>
              </a:rPr>
              <a:t>Temporal dimension: surface impact</a:t>
            </a:r>
            <a:endParaRPr lang="en-GB" dirty="0"/>
          </a:p>
        </p:txBody>
      </p:sp>
      <p:sp>
        <p:nvSpPr>
          <p:cNvPr id="4" name="Footer Placeholder 3"/>
          <p:cNvSpPr>
            <a:spLocks noGrp="1"/>
          </p:cNvSpPr>
          <p:nvPr>
            <p:ph type="ftr" sz="quarter" idx="11"/>
          </p:nvPr>
        </p:nvSpPr>
        <p:spPr/>
        <p:txBody>
          <a:bodyPr/>
          <a:lstStyle/>
          <a:p>
            <a:pPr>
              <a:defRPr/>
            </a:pPr>
            <a:endParaRPr lang="en-GB"/>
          </a:p>
          <a:p>
            <a:pPr>
              <a:defRPr/>
            </a:pPr>
            <a:endParaRPr lang="en-GB" dirty="0"/>
          </a:p>
        </p:txBody>
      </p:sp>
      <p:sp>
        <p:nvSpPr>
          <p:cNvPr id="5" name="Slide Number Placeholder 4"/>
          <p:cNvSpPr>
            <a:spLocks noGrp="1"/>
          </p:cNvSpPr>
          <p:nvPr>
            <p:ph type="sldNum" sz="quarter" idx="12"/>
          </p:nvPr>
        </p:nvSpPr>
        <p:spPr/>
        <p:txBody>
          <a:bodyPr/>
          <a:lstStyle/>
          <a:p>
            <a:pPr>
              <a:defRPr/>
            </a:pPr>
            <a:fld id="{E2BB2B87-743C-4B56-B8B7-F1DBF546701A}" type="slidenum">
              <a:rPr lang="en-GB" altLang="en-US" smtClean="0"/>
              <a:pPr>
                <a:defRPr/>
              </a:pPr>
              <a:t>16</a:t>
            </a:fld>
            <a:endParaRPr lang="en-GB" altLang="en-US"/>
          </a:p>
        </p:txBody>
      </p:sp>
      <p:pic>
        <p:nvPicPr>
          <p:cNvPr id="6" name="Picture 5" descr="T:\PUBLIC\Jg9\Documents\NPL_conferences_papers\2016\TRUTHS_cross_cal_paper\temporal_sim\boa_plot\Lybia4_BOA865_day173_30minreflectanceerrordist.png"/>
          <p:cNvPicPr>
            <a:picLocks noChangeAspect="1"/>
          </p:cNvPicPr>
          <p:nvPr/>
        </p:nvPicPr>
        <p:blipFill rotWithShape="1">
          <a:blip r:embed="rId2" cstate="print">
            <a:extLst>
              <a:ext uri="{28A0092B-C50C-407E-A947-70E740481C1C}">
                <a14:useLocalDpi xmlns:a14="http://schemas.microsoft.com/office/drawing/2010/main" val="0"/>
              </a:ext>
            </a:extLst>
          </a:blip>
          <a:srcRect l="4084" t="7572" r="7834"/>
          <a:stretch/>
        </p:blipFill>
        <p:spPr bwMode="auto">
          <a:xfrm>
            <a:off x="4947469" y="2118902"/>
            <a:ext cx="4196531" cy="3303995"/>
          </a:xfrm>
          <a:prstGeom prst="rect">
            <a:avLst/>
          </a:prstGeom>
          <a:noFill/>
          <a:ln>
            <a:noFill/>
          </a:ln>
          <a:extLst>
            <a:ext uri="{53640926-AAD7-44D8-BBD7-CCE9431645EC}">
              <a14:shadowObscured xmlns:a14="http://schemas.microsoft.com/office/drawing/2010/main"/>
            </a:ext>
          </a:extLst>
        </p:spPr>
      </p:pic>
      <p:cxnSp>
        <p:nvCxnSpPr>
          <p:cNvPr id="7" name="Straight Arrow Connector 6"/>
          <p:cNvCxnSpPr/>
          <p:nvPr/>
        </p:nvCxnSpPr>
        <p:spPr bwMode="auto">
          <a:xfrm>
            <a:off x="7236296" y="4090547"/>
            <a:ext cx="618990" cy="16324"/>
          </a:xfrm>
          <a:prstGeom prst="straightConnector1">
            <a:avLst/>
          </a:prstGeom>
          <a:solidFill>
            <a:schemeClr val="accent1"/>
          </a:solidFill>
          <a:ln w="9525" cap="flat" cmpd="sng" algn="ctr">
            <a:solidFill>
              <a:schemeClr val="bg2">
                <a:lumMod val="10000"/>
              </a:schemeClr>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6625554" y="4498481"/>
            <a:ext cx="971741" cy="461665"/>
          </a:xfrm>
          <a:prstGeom prst="rect">
            <a:avLst/>
          </a:prstGeom>
          <a:solidFill>
            <a:srgbClr val="FFFFFF">
              <a:alpha val="65882"/>
            </a:srgbClr>
          </a:solidFill>
        </p:spPr>
        <p:txBody>
          <a:bodyPr wrap="none" rtlCol="0">
            <a:spAutoFit/>
          </a:bodyPr>
          <a:lstStyle/>
          <a:p>
            <a:r>
              <a:rPr lang="en-GB" dirty="0"/>
              <a:t>0.6 %</a:t>
            </a:r>
          </a:p>
        </p:txBody>
      </p:sp>
      <p:cxnSp>
        <p:nvCxnSpPr>
          <p:cNvPr id="9" name="Straight Arrow Connector 8"/>
          <p:cNvCxnSpPr/>
          <p:nvPr/>
        </p:nvCxnSpPr>
        <p:spPr bwMode="auto">
          <a:xfrm flipV="1">
            <a:off x="6572312" y="4892045"/>
            <a:ext cx="771746" cy="1"/>
          </a:xfrm>
          <a:prstGeom prst="straightConnector1">
            <a:avLst/>
          </a:prstGeom>
          <a:solidFill>
            <a:schemeClr val="accent1"/>
          </a:solidFill>
          <a:ln w="9525" cap="flat" cmpd="sng" algn="ctr">
            <a:solidFill>
              <a:schemeClr val="bg2">
                <a:lumMod val="1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7240531" y="3580491"/>
            <a:ext cx="971741" cy="461665"/>
          </a:xfrm>
          <a:prstGeom prst="rect">
            <a:avLst/>
          </a:prstGeom>
          <a:solidFill>
            <a:srgbClr val="FFFFFF">
              <a:alpha val="65882"/>
            </a:srgbClr>
          </a:solidFill>
        </p:spPr>
        <p:txBody>
          <a:bodyPr wrap="none" rtlCol="0">
            <a:spAutoFit/>
          </a:bodyPr>
          <a:lstStyle/>
          <a:p>
            <a:r>
              <a:rPr lang="en-GB" dirty="0"/>
              <a:t>0.3 %</a:t>
            </a:r>
          </a:p>
        </p:txBody>
      </p:sp>
      <p:sp>
        <p:nvSpPr>
          <p:cNvPr id="11" name="Rectangle 10"/>
          <p:cNvSpPr/>
          <p:nvPr/>
        </p:nvSpPr>
        <p:spPr>
          <a:xfrm>
            <a:off x="389015" y="1865331"/>
            <a:ext cx="4531833" cy="4524315"/>
          </a:xfrm>
          <a:prstGeom prst="rect">
            <a:avLst/>
          </a:prstGeom>
        </p:spPr>
        <p:txBody>
          <a:bodyPr wrap="square">
            <a:spAutoFit/>
          </a:bodyPr>
          <a:lstStyle/>
          <a:p>
            <a:r>
              <a:rPr lang="en-GB" sz="1800" dirty="0">
                <a:solidFill>
                  <a:schemeClr val="bg2">
                    <a:lumMod val="10000"/>
                  </a:schemeClr>
                </a:solidFill>
              </a:rPr>
              <a:t>Libya-4 RPV surface reflectance model from Bouvet (2014) taken as a reference.</a:t>
            </a:r>
          </a:p>
          <a:p>
            <a:endParaRPr lang="en-GB" sz="1800" dirty="0">
              <a:solidFill>
                <a:schemeClr val="bg2">
                  <a:lumMod val="10000"/>
                </a:schemeClr>
              </a:solidFill>
            </a:endParaRPr>
          </a:p>
          <a:p>
            <a:r>
              <a:rPr lang="en-GB" sz="1800" dirty="0">
                <a:solidFill>
                  <a:schemeClr val="bg2">
                    <a:lumMod val="10000"/>
                  </a:schemeClr>
                </a:solidFill>
              </a:rPr>
              <a:t>The change in the surface reflectance over 30 minutes (solar illumination variation) has been repeated 10000 times. </a:t>
            </a:r>
          </a:p>
          <a:p>
            <a:r>
              <a:rPr lang="en-GB" sz="1800" dirty="0">
                <a:solidFill>
                  <a:schemeClr val="bg2">
                    <a:lumMod val="10000"/>
                  </a:schemeClr>
                </a:solidFill>
              </a:rPr>
              <a:t>At each iteration the RPV parameters </a:t>
            </a:r>
            <a:r>
              <a:rPr lang="en-GB" sz="1800" dirty="0">
                <a:solidFill>
                  <a:schemeClr val="bg2">
                    <a:lumMod val="10000"/>
                  </a:schemeClr>
                </a:solidFill>
                <a:sym typeface="Wingdings" panose="05000000000000000000" pitchFamily="2" charset="2"/>
              </a:rPr>
              <a:t>are samples out of </a:t>
            </a:r>
            <a:r>
              <a:rPr lang="en-GB" sz="1800" dirty="0">
                <a:solidFill>
                  <a:schemeClr val="bg2">
                    <a:lumMod val="10000"/>
                  </a:schemeClr>
                </a:solidFill>
              </a:rPr>
              <a:t>normal distributions 5 % std.</a:t>
            </a:r>
          </a:p>
          <a:p>
            <a:endParaRPr lang="en-GB" sz="1800" dirty="0">
              <a:solidFill>
                <a:schemeClr val="bg2">
                  <a:lumMod val="10000"/>
                </a:schemeClr>
              </a:solidFill>
            </a:endParaRPr>
          </a:p>
          <a:p>
            <a:r>
              <a:rPr lang="en-GB" sz="1800" dirty="0">
                <a:solidFill>
                  <a:schemeClr val="bg2">
                    <a:lumMod val="10000"/>
                  </a:schemeClr>
                </a:solidFill>
              </a:rPr>
              <a:t>Uncertainty of the four parameters in the RPV model assumed as uncorrelated.</a:t>
            </a:r>
          </a:p>
          <a:p>
            <a:endParaRPr lang="en-GB" sz="1800" dirty="0">
              <a:solidFill>
                <a:schemeClr val="bg2">
                  <a:lumMod val="10000"/>
                </a:schemeClr>
              </a:solidFill>
              <a:sym typeface="Wingdings" panose="05000000000000000000" pitchFamily="2" charset="2"/>
            </a:endParaRPr>
          </a:p>
          <a:p>
            <a:r>
              <a:rPr lang="en-GB" sz="1800" dirty="0">
                <a:solidFill>
                  <a:schemeClr val="bg2">
                    <a:lumMod val="10000"/>
                  </a:schemeClr>
                </a:solidFill>
                <a:sym typeface="Wingdings" panose="05000000000000000000" pitchFamily="2" charset="2"/>
              </a:rPr>
              <a:t>Important the method since neither uncertainty of RPV model and correlation info are available.</a:t>
            </a:r>
            <a:endParaRPr lang="en-GB" sz="1800" dirty="0">
              <a:solidFill>
                <a:schemeClr val="bg2">
                  <a:lumMod val="10000"/>
                </a:schemeClr>
              </a:solidFill>
            </a:endParaRPr>
          </a:p>
        </p:txBody>
      </p:sp>
    </p:spTree>
    <p:extLst>
      <p:ext uri="{BB962C8B-B14F-4D97-AF65-F5344CB8AC3E}">
        <p14:creationId xmlns:p14="http://schemas.microsoft.com/office/powerpoint/2010/main" val="207090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6563072" cy="1143000"/>
          </a:xfrm>
        </p:spPr>
        <p:txBody>
          <a:bodyPr/>
          <a:lstStyle/>
          <a:p>
            <a:r>
              <a:rPr lang="en-GB" dirty="0"/>
              <a:t>Uncertainty budget for </a:t>
            </a:r>
            <a:br>
              <a:rPr lang="en-GB" dirty="0"/>
            </a:br>
            <a:r>
              <a:rPr lang="en-GB" dirty="0"/>
              <a:t>TRUTHS – satellite comparisons </a:t>
            </a:r>
            <a:br>
              <a:rPr lang="en-GB" dirty="0"/>
            </a:br>
            <a:r>
              <a:rPr lang="en-GB" sz="2000" dirty="0"/>
              <a:t>(single overpass – reduces for multiple overpasses)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2421674"/>
              </p:ext>
            </p:extLst>
          </p:nvPr>
        </p:nvGraphicFramePr>
        <p:xfrm>
          <a:off x="251520" y="1700808"/>
          <a:ext cx="8686800" cy="4678579"/>
        </p:xfrm>
        <a:graphic>
          <a:graphicData uri="http://schemas.openxmlformats.org/drawingml/2006/table">
            <a:tbl>
              <a:tblPr firstRow="1" lastRow="1" bandRow="1">
                <a:tableStyleId>{5C22544A-7EE6-4342-B048-85BDC9FD1C3A}</a:tableStyleId>
              </a:tblPr>
              <a:tblGrid>
                <a:gridCol w="4196658">
                  <a:extLst>
                    <a:ext uri="{9D8B030D-6E8A-4147-A177-3AD203B41FA5}">
                      <a16:colId xmlns:a16="http://schemas.microsoft.com/office/drawing/2014/main" xmlns="" val="20000"/>
                    </a:ext>
                  </a:extLst>
                </a:gridCol>
                <a:gridCol w="2359227">
                  <a:extLst>
                    <a:ext uri="{9D8B030D-6E8A-4147-A177-3AD203B41FA5}">
                      <a16:colId xmlns:a16="http://schemas.microsoft.com/office/drawing/2014/main" xmlns="" val="20001"/>
                    </a:ext>
                  </a:extLst>
                </a:gridCol>
                <a:gridCol w="2130915">
                  <a:extLst>
                    <a:ext uri="{9D8B030D-6E8A-4147-A177-3AD203B41FA5}">
                      <a16:colId xmlns:a16="http://schemas.microsoft.com/office/drawing/2014/main" xmlns="" val="20002"/>
                    </a:ext>
                  </a:extLst>
                </a:gridCol>
              </a:tblGrid>
              <a:tr h="563779">
                <a:tc>
                  <a:txBody>
                    <a:bodyPr/>
                    <a:lstStyle/>
                    <a:p>
                      <a:r>
                        <a:rPr lang="en-GB" dirty="0"/>
                        <a:t>Uncertainty</a:t>
                      </a:r>
                    </a:p>
                  </a:txBody>
                  <a:tcPr/>
                </a:tc>
                <a:tc>
                  <a:txBody>
                    <a:bodyPr/>
                    <a:lstStyle/>
                    <a:p>
                      <a:r>
                        <a:rPr lang="en-GB" dirty="0"/>
                        <a:t>Best</a:t>
                      </a:r>
                      <a:r>
                        <a:rPr lang="en-GB" baseline="0" dirty="0"/>
                        <a:t> S2 bands</a:t>
                      </a:r>
                      <a:endParaRPr lang="en-GB" dirty="0"/>
                    </a:p>
                  </a:txBody>
                  <a:tcPr/>
                </a:tc>
                <a:tc>
                  <a:txBody>
                    <a:bodyPr/>
                    <a:lstStyle/>
                    <a:p>
                      <a:r>
                        <a:rPr lang="en-GB" dirty="0"/>
                        <a:t>Worst S2 bands</a:t>
                      </a:r>
                    </a:p>
                  </a:txBody>
                  <a:tcPr/>
                </a:tc>
                <a:extLst>
                  <a:ext uri="{0D108BD9-81ED-4DB2-BD59-A6C34878D82A}">
                    <a16:rowId xmlns:a16="http://schemas.microsoft.com/office/drawing/2014/main" xmlns="" val="10000"/>
                  </a:ext>
                </a:extLst>
              </a:tr>
              <a:tr h="326633">
                <a:tc>
                  <a:txBody>
                    <a:bodyPr/>
                    <a:lstStyle/>
                    <a:p>
                      <a:r>
                        <a:rPr lang="en-GB" dirty="0"/>
                        <a:t>Spectral resolution TRUTHS</a:t>
                      </a:r>
                    </a:p>
                  </a:txBody>
                  <a:tcPr anchor="ctr"/>
                </a:tc>
                <a:tc>
                  <a:txBody>
                    <a:bodyPr/>
                    <a:lstStyle/>
                    <a:p>
                      <a:r>
                        <a:rPr lang="en-GB" dirty="0"/>
                        <a:t>0.1 %</a:t>
                      </a:r>
                    </a:p>
                  </a:txBody>
                  <a:tcPr anchor="ctr"/>
                </a:tc>
                <a:tc>
                  <a:txBody>
                    <a:bodyPr/>
                    <a:lstStyle/>
                    <a:p>
                      <a:r>
                        <a:rPr lang="en-GB" dirty="0"/>
                        <a:t>0.6 %</a:t>
                      </a:r>
                    </a:p>
                  </a:txBody>
                  <a:tcPr anchor="ctr"/>
                </a:tc>
                <a:extLst>
                  <a:ext uri="{0D108BD9-81ED-4DB2-BD59-A6C34878D82A}">
                    <a16:rowId xmlns:a16="http://schemas.microsoft.com/office/drawing/2014/main" xmlns="" val="10001"/>
                  </a:ext>
                </a:extLst>
              </a:tr>
              <a:tr h="326633">
                <a:tc>
                  <a:txBody>
                    <a:bodyPr/>
                    <a:lstStyle/>
                    <a:p>
                      <a:r>
                        <a:rPr lang="en-GB" dirty="0"/>
                        <a:t>Spectral</a:t>
                      </a:r>
                      <a:r>
                        <a:rPr lang="en-GB" baseline="0" dirty="0"/>
                        <a:t> accuracy TRUTHS</a:t>
                      </a:r>
                      <a:endParaRPr lang="en-GB" dirty="0"/>
                    </a:p>
                  </a:txBody>
                  <a:tcPr anchor="ctr"/>
                </a:tc>
                <a:tc>
                  <a:txBody>
                    <a:bodyPr/>
                    <a:lstStyle/>
                    <a:p>
                      <a:r>
                        <a:rPr lang="en-GB" dirty="0"/>
                        <a:t>0.1 %</a:t>
                      </a:r>
                    </a:p>
                  </a:txBody>
                  <a:tcPr anchor="ctr"/>
                </a:tc>
                <a:tc>
                  <a:txBody>
                    <a:bodyPr/>
                    <a:lstStyle/>
                    <a:p>
                      <a:r>
                        <a:rPr lang="en-GB" dirty="0"/>
                        <a:t>0.2 %</a:t>
                      </a:r>
                    </a:p>
                  </a:txBody>
                  <a:tcPr anchor="ctr"/>
                </a:tc>
                <a:extLst>
                  <a:ext uri="{0D108BD9-81ED-4DB2-BD59-A6C34878D82A}">
                    <a16:rowId xmlns:a16="http://schemas.microsoft.com/office/drawing/2014/main" xmlns="" val="10002"/>
                  </a:ext>
                </a:extLst>
              </a:tr>
              <a:tr h="517395">
                <a:tc>
                  <a:txBody>
                    <a:bodyPr/>
                    <a:lstStyle/>
                    <a:p>
                      <a:r>
                        <a:rPr lang="en-GB" dirty="0"/>
                        <a:t>Spatial</a:t>
                      </a:r>
                      <a:r>
                        <a:rPr lang="en-GB" baseline="0" dirty="0"/>
                        <a:t> co-alignment mismatch</a:t>
                      </a:r>
                      <a:endParaRPr lang="en-GB" dirty="0"/>
                    </a:p>
                  </a:txBody>
                  <a:tcPr anchor="ctr"/>
                </a:tc>
                <a:tc>
                  <a:txBody>
                    <a:bodyPr/>
                    <a:lstStyle/>
                    <a:p>
                      <a:r>
                        <a:rPr lang="en-GB" dirty="0"/>
                        <a:t>0.1 % (Libya)</a:t>
                      </a:r>
                    </a:p>
                    <a:p>
                      <a:r>
                        <a:rPr lang="en-GB" dirty="0"/>
                        <a:t>0.12 % (La </a:t>
                      </a:r>
                      <a:r>
                        <a:rPr lang="en-GB" dirty="0" err="1"/>
                        <a:t>Crau</a:t>
                      </a:r>
                      <a:r>
                        <a:rPr lang="en-GB" dirty="0"/>
                        <a:t>)</a:t>
                      </a:r>
                    </a:p>
                  </a:txBody>
                  <a:tcPr anchor="ctr"/>
                </a:tc>
                <a:tc>
                  <a:txBody>
                    <a:bodyPr/>
                    <a:lstStyle/>
                    <a:p>
                      <a:r>
                        <a:rPr lang="en-GB" dirty="0"/>
                        <a:t>0.1</a:t>
                      </a:r>
                      <a:r>
                        <a:rPr lang="en-GB" baseline="0" dirty="0"/>
                        <a:t> % (Libya)</a:t>
                      </a:r>
                    </a:p>
                    <a:p>
                      <a:r>
                        <a:rPr lang="en-GB" baseline="0" dirty="0"/>
                        <a:t>0.5 % (La </a:t>
                      </a:r>
                      <a:r>
                        <a:rPr lang="en-GB" baseline="0" dirty="0" err="1"/>
                        <a:t>Crau</a:t>
                      </a:r>
                      <a:r>
                        <a:rPr lang="en-GB" baseline="0" dirty="0"/>
                        <a:t>)</a:t>
                      </a:r>
                      <a:endParaRPr lang="en-GB" dirty="0"/>
                    </a:p>
                  </a:txBody>
                  <a:tcPr anchor="ctr"/>
                </a:tc>
                <a:extLst>
                  <a:ext uri="{0D108BD9-81ED-4DB2-BD59-A6C34878D82A}">
                    <a16:rowId xmlns:a16="http://schemas.microsoft.com/office/drawing/2014/main" xmlns="" val="10003"/>
                  </a:ext>
                </a:extLst>
              </a:tr>
              <a:tr h="1182617">
                <a:tc>
                  <a:txBody>
                    <a:bodyPr/>
                    <a:lstStyle/>
                    <a:p>
                      <a:r>
                        <a:rPr lang="en-GB" dirty="0"/>
                        <a:t>30 minute time difference</a:t>
                      </a:r>
                      <a:r>
                        <a:rPr lang="en-GB" baseline="0" dirty="0"/>
                        <a:t> (atmospheric effects)</a:t>
                      </a:r>
                      <a:endParaRPr lang="en-GB" dirty="0"/>
                    </a:p>
                  </a:txBody>
                  <a:tcPr anchor="ctr"/>
                </a:tc>
                <a:tc>
                  <a:txBody>
                    <a:bodyPr/>
                    <a:lstStyle/>
                    <a:p>
                      <a:r>
                        <a:rPr lang="en-GB" dirty="0"/>
                        <a:t>0.1 % (if corrected)</a:t>
                      </a:r>
                    </a:p>
                    <a:p>
                      <a:endParaRPr lang="en-GB" dirty="0"/>
                    </a:p>
                    <a:p>
                      <a:r>
                        <a:rPr lang="en-GB" dirty="0"/>
                        <a:t>0.3 % </a:t>
                      </a:r>
                    </a:p>
                    <a:p>
                      <a:r>
                        <a:rPr lang="en-GB" dirty="0"/>
                        <a:t>(if atmosphere</a:t>
                      </a:r>
                      <a:r>
                        <a:rPr lang="en-GB" baseline="0" dirty="0"/>
                        <a:t> not known)</a:t>
                      </a:r>
                      <a:endParaRPr lang="en-GB" dirty="0"/>
                    </a:p>
                  </a:txBody>
                  <a:tcPr anchor="ctr"/>
                </a:tc>
                <a:tc>
                  <a:txBody>
                    <a:bodyPr/>
                    <a:lstStyle/>
                    <a:p>
                      <a:r>
                        <a:rPr lang="en-GB" dirty="0"/>
                        <a:t>0.1 % (if corrected)</a:t>
                      </a:r>
                    </a:p>
                    <a:p>
                      <a:endParaRPr lang="en-GB" dirty="0"/>
                    </a:p>
                    <a:p>
                      <a:r>
                        <a:rPr lang="en-GB" dirty="0"/>
                        <a:t>2 % (if atmosphere not</a:t>
                      </a:r>
                      <a:r>
                        <a:rPr lang="en-GB" baseline="0" dirty="0"/>
                        <a:t> known)</a:t>
                      </a:r>
                      <a:endParaRPr lang="en-GB" dirty="0"/>
                    </a:p>
                  </a:txBody>
                  <a:tcPr anchor="ctr"/>
                </a:tc>
                <a:extLst>
                  <a:ext uri="{0D108BD9-81ED-4DB2-BD59-A6C34878D82A}">
                    <a16:rowId xmlns:a16="http://schemas.microsoft.com/office/drawing/2014/main" xmlns="" val="10004"/>
                  </a:ext>
                </a:extLst>
              </a:tr>
              <a:tr h="517395">
                <a:tc>
                  <a:txBody>
                    <a:bodyPr/>
                    <a:lstStyle/>
                    <a:p>
                      <a:r>
                        <a:rPr lang="en-GB" dirty="0"/>
                        <a:t>30 minute time difference (surface BRF)</a:t>
                      </a:r>
                    </a:p>
                  </a:txBody>
                  <a:tcPr anchor="ctr"/>
                </a:tc>
                <a:tc>
                  <a:txBody>
                    <a:bodyPr/>
                    <a:lstStyle/>
                    <a:p>
                      <a:r>
                        <a:rPr lang="en-GB" dirty="0"/>
                        <a:t>0.2 %</a:t>
                      </a:r>
                      <a:r>
                        <a:rPr lang="en-GB" baseline="0" dirty="0"/>
                        <a:t> </a:t>
                      </a:r>
                      <a:endParaRPr lang="en-GB" dirty="0"/>
                    </a:p>
                  </a:txBody>
                  <a:tcPr anchor="ctr"/>
                </a:tc>
                <a:tc>
                  <a:txBody>
                    <a:bodyPr/>
                    <a:lstStyle/>
                    <a:p>
                      <a:r>
                        <a:rPr lang="en-GB" dirty="0"/>
                        <a:t>0.4 %</a:t>
                      </a:r>
                    </a:p>
                  </a:txBody>
                  <a:tcPr anchor="ctr"/>
                </a:tc>
                <a:extLst>
                  <a:ext uri="{0D108BD9-81ED-4DB2-BD59-A6C34878D82A}">
                    <a16:rowId xmlns:a16="http://schemas.microsoft.com/office/drawing/2014/main" xmlns="" val="10005"/>
                  </a:ext>
                </a:extLst>
              </a:tr>
              <a:tr h="517395">
                <a:tc>
                  <a:txBody>
                    <a:bodyPr/>
                    <a:lstStyle/>
                    <a:p>
                      <a:r>
                        <a:rPr lang="en-GB" dirty="0"/>
                        <a:t>Combined with reasonable</a:t>
                      </a:r>
                      <a:r>
                        <a:rPr lang="en-GB" baseline="0" dirty="0"/>
                        <a:t> corrections</a:t>
                      </a:r>
                      <a:endParaRPr lang="en-GB" dirty="0"/>
                    </a:p>
                  </a:txBody>
                  <a:tcPr anchor="ctr"/>
                </a:tc>
                <a:tc>
                  <a:txBody>
                    <a:bodyPr/>
                    <a:lstStyle/>
                    <a:p>
                      <a:r>
                        <a:rPr lang="en-GB" dirty="0"/>
                        <a:t>0.4 % - 0.5 %</a:t>
                      </a:r>
                    </a:p>
                  </a:txBody>
                  <a:tcPr anchor="ctr"/>
                </a:tc>
                <a:tc>
                  <a:txBody>
                    <a:bodyPr/>
                    <a:lstStyle/>
                    <a:p>
                      <a:r>
                        <a:rPr lang="en-GB" dirty="0"/>
                        <a:t>0.7</a:t>
                      </a:r>
                      <a:r>
                        <a:rPr lang="en-GB" baseline="0" dirty="0"/>
                        <a:t> %</a:t>
                      </a:r>
                      <a:endParaRPr lang="en-GB" dirty="0"/>
                    </a:p>
                  </a:txBody>
                  <a:tcPr anchor="ctr"/>
                </a:tc>
                <a:extLst>
                  <a:ext uri="{0D108BD9-81ED-4DB2-BD59-A6C34878D82A}">
                    <a16:rowId xmlns:a16="http://schemas.microsoft.com/office/drawing/2014/main" xmlns="" val="10006"/>
                  </a:ext>
                </a:extLst>
              </a:tr>
            </a:tbl>
          </a:graphicData>
        </a:graphic>
      </p:graphicFrame>
      <p:sp>
        <p:nvSpPr>
          <p:cNvPr id="3" name="Rectangle 2"/>
          <p:cNvSpPr/>
          <p:nvPr/>
        </p:nvSpPr>
        <p:spPr>
          <a:xfrm>
            <a:off x="251520" y="6379387"/>
            <a:ext cx="9144000" cy="461665"/>
          </a:xfrm>
          <a:prstGeom prst="rect">
            <a:avLst/>
          </a:prstGeom>
        </p:spPr>
        <p:txBody>
          <a:bodyPr wrap="square">
            <a:spAutoFit/>
          </a:bodyPr>
          <a:lstStyle/>
          <a:p>
            <a:r>
              <a:rPr lang="en-GB" dirty="0">
                <a:solidFill>
                  <a:schemeClr val="bg2">
                    <a:lumMod val="10000"/>
                  </a:schemeClr>
                </a:solidFill>
                <a:sym typeface="Wingdings" panose="05000000000000000000" pitchFamily="2" charset="2"/>
              </a:rPr>
              <a:t>Viewing angle and polarisation error not included!</a:t>
            </a:r>
            <a:endParaRPr lang="en-GB" dirty="0">
              <a:solidFill>
                <a:schemeClr val="bg2">
                  <a:lumMod val="10000"/>
                </a:schemeClr>
              </a:solidFill>
            </a:endParaRPr>
          </a:p>
        </p:txBody>
      </p:sp>
    </p:spTree>
    <p:extLst>
      <p:ext uri="{BB962C8B-B14F-4D97-AF65-F5344CB8AC3E}">
        <p14:creationId xmlns:p14="http://schemas.microsoft.com/office/powerpoint/2010/main" val="2420791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way forward</a:t>
            </a:r>
          </a:p>
        </p:txBody>
      </p:sp>
      <p:sp>
        <p:nvSpPr>
          <p:cNvPr id="3" name="Content Placeholder 2"/>
          <p:cNvSpPr>
            <a:spLocks noGrp="1"/>
          </p:cNvSpPr>
          <p:nvPr>
            <p:ph idx="1"/>
          </p:nvPr>
        </p:nvSpPr>
        <p:spPr>
          <a:xfrm>
            <a:off x="293615" y="862445"/>
            <a:ext cx="8539992" cy="5309755"/>
          </a:xfrm>
        </p:spPr>
        <p:txBody>
          <a:bodyPr/>
          <a:lstStyle/>
          <a:p>
            <a:pPr marL="0" indent="0">
              <a:buNone/>
            </a:pPr>
            <a:r>
              <a:rPr lang="en-GB" sz="1800" i="1" kern="1200" dirty="0">
                <a:solidFill>
                  <a:schemeClr val="bg2">
                    <a:lumMod val="10000"/>
                  </a:schemeClr>
                </a:solidFill>
                <a:latin typeface="Arial" panose="020B0604020202020204" pitchFamily="34" charset="0"/>
                <a:ea typeface="ヒラギノ角ゴ Pro W3" pitchFamily="28" charset="-128"/>
              </a:rPr>
              <a:t>Short-term goal</a:t>
            </a:r>
            <a:r>
              <a:rPr lang="en-GB" sz="1800" kern="1200" dirty="0">
                <a:solidFill>
                  <a:schemeClr val="bg2">
                    <a:lumMod val="10000"/>
                  </a:schemeClr>
                </a:solidFill>
                <a:latin typeface="Arial" panose="020B0604020202020204" pitchFamily="34" charset="0"/>
                <a:ea typeface="ヒラギノ角ゴ Pro W3" pitchFamily="28" charset="-128"/>
              </a:rPr>
              <a:t>: refine previous modules and expand the uncertainty analysis to include polarisation and viewing angle effects.</a:t>
            </a:r>
          </a:p>
          <a:p>
            <a:pPr marL="0" indent="0">
              <a:buNone/>
            </a:pPr>
            <a:r>
              <a:rPr lang="en-GB" sz="1800" i="1" kern="1200" dirty="0">
                <a:solidFill>
                  <a:schemeClr val="bg2">
                    <a:lumMod val="10000"/>
                  </a:schemeClr>
                </a:solidFill>
                <a:latin typeface="Arial" panose="020B0604020202020204" pitchFamily="34" charset="0"/>
                <a:ea typeface="ヒラギノ角ゴ Pro W3" pitchFamily="28" charset="-128"/>
              </a:rPr>
              <a:t>Long-term goal</a:t>
            </a:r>
            <a:r>
              <a:rPr lang="en-GB" sz="1800" kern="1200" dirty="0">
                <a:solidFill>
                  <a:schemeClr val="bg2">
                    <a:lumMod val="10000"/>
                  </a:schemeClr>
                </a:solidFill>
                <a:latin typeface="Arial" panose="020B0604020202020204" pitchFamily="34" charset="0"/>
                <a:ea typeface="ヒラギノ角ゴ Pro W3" pitchFamily="28" charset="-128"/>
              </a:rPr>
              <a:t>: </a:t>
            </a:r>
            <a:r>
              <a:rPr lang="en-GB" sz="1800" b="1" kern="1200" dirty="0">
                <a:solidFill>
                  <a:schemeClr val="bg2">
                    <a:lumMod val="10000"/>
                  </a:schemeClr>
                </a:solidFill>
                <a:latin typeface="Arial" panose="020B0604020202020204" pitchFamily="34" charset="0"/>
                <a:ea typeface="ヒラギノ角ゴ Pro W3" pitchFamily="28" charset="-128"/>
              </a:rPr>
              <a:t>An end-to-end cross-calibration uncertainty tool</a:t>
            </a:r>
            <a:r>
              <a:rPr lang="en-GB" sz="1800" kern="1200" dirty="0">
                <a:solidFill>
                  <a:schemeClr val="bg2">
                    <a:lumMod val="10000"/>
                  </a:schemeClr>
                </a:solidFill>
                <a:latin typeface="Arial" panose="020B0604020202020204" pitchFamily="34" charset="0"/>
                <a:ea typeface="ヒラギノ角ゴ Pro W3" pitchFamily="28" charset="-128"/>
              </a:rPr>
              <a:t>. A tool capable of predicting the radiometric </a:t>
            </a:r>
            <a:r>
              <a:rPr lang="en-GB" sz="1800" b="1" kern="1200" dirty="0">
                <a:solidFill>
                  <a:schemeClr val="bg2">
                    <a:lumMod val="10000"/>
                  </a:schemeClr>
                </a:solidFill>
                <a:latin typeface="Arial" panose="020B0604020202020204" pitchFamily="34" charset="0"/>
                <a:ea typeface="ヒラギノ角ゴ Pro W3" pitchFamily="28" charset="-128"/>
              </a:rPr>
              <a:t>error</a:t>
            </a:r>
            <a:r>
              <a:rPr lang="en-GB" sz="1800" kern="1200" dirty="0">
                <a:solidFill>
                  <a:schemeClr val="bg2">
                    <a:lumMod val="10000"/>
                  </a:schemeClr>
                </a:solidFill>
                <a:latin typeface="Arial" panose="020B0604020202020204" pitchFamily="34" charset="0"/>
                <a:ea typeface="ヒラギノ角ゴ Pro W3" pitchFamily="28" charset="-128"/>
              </a:rPr>
              <a:t> for any crossing between a reference and target sensor and estimate the achievable </a:t>
            </a:r>
            <a:r>
              <a:rPr lang="en-GB" sz="1800" b="1" kern="1200" dirty="0">
                <a:solidFill>
                  <a:schemeClr val="bg2">
                    <a:lumMod val="10000"/>
                  </a:schemeClr>
                </a:solidFill>
                <a:latin typeface="Arial" panose="020B0604020202020204" pitchFamily="34" charset="0"/>
                <a:ea typeface="ヒラギノ角ゴ Pro W3" pitchFamily="28" charset="-128"/>
              </a:rPr>
              <a:t>uncertainty</a:t>
            </a:r>
            <a:r>
              <a:rPr lang="en-GB" sz="1800" kern="1200" dirty="0">
                <a:solidFill>
                  <a:schemeClr val="bg2">
                    <a:lumMod val="10000"/>
                  </a:schemeClr>
                </a:solidFill>
                <a:latin typeface="Arial" panose="020B0604020202020204" pitchFamily="34" charset="0"/>
                <a:ea typeface="ヒラギノ角ゴ Pro W3" pitchFamily="28" charset="-128"/>
              </a:rPr>
              <a:t> over the accumulated crossings also to evaluate potential spectral band shifts of sensors under test.			</a:t>
            </a:r>
            <a:r>
              <a:rPr lang="en-GB" sz="1200" kern="1200" dirty="0">
                <a:solidFill>
                  <a:schemeClr val="bg2">
                    <a:lumMod val="10000"/>
                  </a:schemeClr>
                </a:solidFill>
                <a:latin typeface="Arial" panose="020B0604020202020204" pitchFamily="34" charset="0"/>
                <a:ea typeface="ヒラギノ角ゴ Pro W3" pitchFamily="28" charset="-128"/>
              </a:rPr>
              <a:t>	</a:t>
            </a:r>
          </a:p>
          <a:p>
            <a:pPr marL="0" indent="0">
              <a:buNone/>
            </a:pPr>
            <a:r>
              <a:rPr lang="en-GB" sz="1200" kern="1200" dirty="0">
                <a:solidFill>
                  <a:schemeClr val="bg2">
                    <a:lumMod val="10000"/>
                  </a:schemeClr>
                </a:solidFill>
                <a:latin typeface="Arial" panose="020B0604020202020204" pitchFamily="34" charset="0"/>
                <a:ea typeface="ヒラギノ角ゴ Pro W3" pitchFamily="28" charset="-128"/>
              </a:rPr>
              <a:t> </a:t>
            </a:r>
          </a:p>
          <a:p>
            <a:pPr marL="0" indent="0">
              <a:buNone/>
            </a:pPr>
            <a:endParaRPr lang="en-GB" sz="1800" kern="1200" dirty="0">
              <a:solidFill>
                <a:schemeClr val="bg2">
                  <a:lumMod val="10000"/>
                </a:schemeClr>
              </a:solidFill>
              <a:latin typeface="Arial" panose="020B0604020202020204" pitchFamily="34" charset="0"/>
              <a:ea typeface="ヒラギノ角ゴ Pro W3" pitchFamily="28" charset="-128"/>
            </a:endParaRPr>
          </a:p>
          <a:p>
            <a:pPr marL="0" indent="0">
              <a:buNone/>
            </a:pPr>
            <a:endParaRPr lang="en-GB" sz="1800" kern="1200" dirty="0">
              <a:solidFill>
                <a:schemeClr val="bg2">
                  <a:lumMod val="10000"/>
                </a:schemeClr>
              </a:solidFill>
              <a:latin typeface="Arial" panose="020B0604020202020204" pitchFamily="34" charset="0"/>
              <a:ea typeface="ヒラギノ角ゴ Pro W3" pitchFamily="28" charset="-128"/>
            </a:endParaRPr>
          </a:p>
          <a:p>
            <a:pPr marL="0" indent="0">
              <a:buNone/>
            </a:pPr>
            <a:endParaRPr lang="en-GB" sz="1800" kern="1200" dirty="0">
              <a:solidFill>
                <a:schemeClr val="bg2">
                  <a:lumMod val="10000"/>
                </a:schemeClr>
              </a:solidFill>
              <a:latin typeface="Arial" panose="020B0604020202020204" pitchFamily="34" charset="0"/>
              <a:ea typeface="ヒラギノ角ゴ Pro W3" pitchFamily="28" charset="-128"/>
            </a:endParaRPr>
          </a:p>
          <a:p>
            <a:pPr marL="0" indent="0">
              <a:buNone/>
            </a:pPr>
            <a:endParaRPr lang="en-GB" sz="1800" kern="1200" dirty="0">
              <a:solidFill>
                <a:schemeClr val="bg2">
                  <a:lumMod val="10000"/>
                </a:schemeClr>
              </a:solidFill>
              <a:latin typeface="Arial" panose="020B0604020202020204" pitchFamily="34" charset="0"/>
              <a:ea typeface="ヒラギノ角ゴ Pro W3" pitchFamily="28" charset="-128"/>
            </a:endParaRPr>
          </a:p>
          <a:p>
            <a:pPr marL="0" indent="0">
              <a:buNone/>
            </a:pPr>
            <a:endParaRPr lang="en-GB" sz="1800" kern="1200" dirty="0">
              <a:solidFill>
                <a:schemeClr val="bg2">
                  <a:lumMod val="10000"/>
                </a:schemeClr>
              </a:solidFill>
              <a:latin typeface="Arial" panose="020B0604020202020204" pitchFamily="34" charset="0"/>
              <a:ea typeface="ヒラギノ角ゴ Pro W3" pitchFamily="28" charset="-128"/>
            </a:endParaRPr>
          </a:p>
          <a:p>
            <a:pPr marL="0" indent="0">
              <a:buNone/>
            </a:pPr>
            <a:endParaRPr lang="en-GB" sz="1800" kern="1200" dirty="0">
              <a:solidFill>
                <a:schemeClr val="bg2">
                  <a:lumMod val="10000"/>
                </a:schemeClr>
              </a:solidFill>
              <a:latin typeface="Arial" panose="020B0604020202020204" pitchFamily="34" charset="0"/>
              <a:ea typeface="ヒラギノ角ゴ Pro W3" pitchFamily="28" charset="-128"/>
            </a:endParaRPr>
          </a:p>
          <a:p>
            <a:pPr marL="0" indent="0">
              <a:buNone/>
            </a:pPr>
            <a:r>
              <a:rPr lang="en-GB" sz="1800" i="1" kern="1200" dirty="0">
                <a:solidFill>
                  <a:schemeClr val="bg2">
                    <a:lumMod val="10000"/>
                  </a:schemeClr>
                </a:solidFill>
                <a:latin typeface="Arial" panose="020B0604020202020204" pitchFamily="34" charset="0"/>
                <a:ea typeface="ヒラギノ角ゴ Pro W3" pitchFamily="28" charset="-128"/>
              </a:rPr>
              <a:t>Fundamental questions for the long-term studies:</a:t>
            </a:r>
          </a:p>
          <a:p>
            <a:pPr marL="0" indent="0">
              <a:buNone/>
            </a:pPr>
            <a:r>
              <a:rPr lang="en-GB" sz="1800" kern="1200" dirty="0">
                <a:solidFill>
                  <a:schemeClr val="bg2">
                    <a:lumMod val="10000"/>
                  </a:schemeClr>
                </a:solidFill>
                <a:latin typeface="Arial" panose="020B0604020202020204" pitchFamily="34" charset="0"/>
                <a:ea typeface="ヒラギノ角ゴ Pro W3" pitchFamily="28" charset="-128"/>
              </a:rPr>
              <a:t>Are errors independent? Up to what limit?</a:t>
            </a:r>
          </a:p>
          <a:p>
            <a:pPr marL="0" indent="0">
              <a:buNone/>
            </a:pPr>
            <a:r>
              <a:rPr lang="en-GB" sz="1800" kern="1200" dirty="0">
                <a:solidFill>
                  <a:schemeClr val="bg2">
                    <a:lumMod val="10000"/>
                  </a:schemeClr>
                </a:solidFill>
                <a:latin typeface="Arial" panose="020B0604020202020204" pitchFamily="34" charset="0"/>
                <a:ea typeface="ヒラギノ角ゴ Pro W3" pitchFamily="28" charset="-128"/>
              </a:rPr>
              <a:t>Is it better asynchronous or synchronous orbit in terms of uncertainty?</a:t>
            </a:r>
          </a:p>
          <a:p>
            <a:pPr marL="0" indent="0">
              <a:buNone/>
            </a:pPr>
            <a:r>
              <a:rPr lang="en-GB" sz="1800" kern="1200" dirty="0">
                <a:solidFill>
                  <a:schemeClr val="bg2">
                    <a:lumMod val="10000"/>
                  </a:schemeClr>
                </a:solidFill>
                <a:latin typeface="Arial" panose="020B0604020202020204" pitchFamily="34" charset="0"/>
                <a:ea typeface="ヒラギノ角ゴ Pro W3" pitchFamily="28" charset="-128"/>
              </a:rPr>
              <a:t>Which are the impacts in uncertainty convergence for different scenarios: corrections, constraints…?</a:t>
            </a:r>
          </a:p>
        </p:txBody>
      </p:sp>
      <p:sp>
        <p:nvSpPr>
          <p:cNvPr id="4" name="Footer Placeholder 3"/>
          <p:cNvSpPr>
            <a:spLocks noGrp="1"/>
          </p:cNvSpPr>
          <p:nvPr>
            <p:ph type="ftr" sz="quarter" idx="11"/>
          </p:nvPr>
        </p:nvSpPr>
        <p:spPr/>
        <p:txBody>
          <a:bodyPr/>
          <a:lstStyle/>
          <a:p>
            <a:pPr>
              <a:defRPr/>
            </a:pPr>
            <a:endParaRPr lang="en-GB" dirty="0"/>
          </a:p>
          <a:p>
            <a:pPr>
              <a:defRPr/>
            </a:pPr>
            <a:endParaRPr lang="en-GB" dirty="0"/>
          </a:p>
        </p:txBody>
      </p:sp>
      <p:sp>
        <p:nvSpPr>
          <p:cNvPr id="5" name="Slide Number Placeholder 4"/>
          <p:cNvSpPr>
            <a:spLocks noGrp="1"/>
          </p:cNvSpPr>
          <p:nvPr>
            <p:ph type="sldNum" sz="quarter" idx="12"/>
          </p:nvPr>
        </p:nvSpPr>
        <p:spPr/>
        <p:txBody>
          <a:bodyPr/>
          <a:lstStyle/>
          <a:p>
            <a:pPr>
              <a:defRPr/>
            </a:pPr>
            <a:fld id="{E2BB2B87-743C-4B56-B8B7-F1DBF546701A}" type="slidenum">
              <a:rPr lang="en-GB" altLang="en-US" smtClean="0"/>
              <a:pPr>
                <a:defRPr/>
              </a:pPr>
              <a:t>18</a:t>
            </a:fld>
            <a:endParaRPr lang="en-GB" altLang="en-US"/>
          </a:p>
        </p:txBody>
      </p:sp>
      <p:pic>
        <p:nvPicPr>
          <p:cNvPr id="6" name="Picture 5"/>
          <p:cNvPicPr>
            <a:picLocks noChangeAspect="1"/>
          </p:cNvPicPr>
          <p:nvPr/>
        </p:nvPicPr>
        <p:blipFill>
          <a:blip r:embed="rId2"/>
          <a:stretch>
            <a:fillRect/>
          </a:stretch>
        </p:blipFill>
        <p:spPr>
          <a:xfrm>
            <a:off x="72736" y="2945346"/>
            <a:ext cx="3439429" cy="1685155"/>
          </a:xfrm>
          <a:prstGeom prst="rect">
            <a:avLst/>
          </a:prstGeom>
        </p:spPr>
      </p:pic>
      <p:sp>
        <p:nvSpPr>
          <p:cNvPr id="7" name="TextBox 6"/>
          <p:cNvSpPr txBox="1"/>
          <p:nvPr/>
        </p:nvSpPr>
        <p:spPr>
          <a:xfrm>
            <a:off x="72736" y="4630501"/>
            <a:ext cx="3709592" cy="369332"/>
          </a:xfrm>
          <a:prstGeom prst="rect">
            <a:avLst/>
          </a:prstGeom>
          <a:noFill/>
        </p:spPr>
        <p:txBody>
          <a:bodyPr wrap="square" rtlCol="0">
            <a:spAutoFit/>
          </a:bodyPr>
          <a:lstStyle/>
          <a:p>
            <a:pPr lvl="0" eaLnBrk="1" hangingPunct="1">
              <a:spcBef>
                <a:spcPct val="20000"/>
              </a:spcBef>
              <a:buClr>
                <a:srgbClr val="003399"/>
              </a:buClr>
            </a:pPr>
            <a:r>
              <a:rPr lang="en-GB" sz="900" dirty="0">
                <a:solidFill>
                  <a:srgbClr val="EEECE1">
                    <a:lumMod val="10000"/>
                  </a:srgbClr>
                </a:solidFill>
              </a:rPr>
              <a:t>ROITHMAYR et al.: CLARREO APPROACH FOR REFERENCE INTERCALIBRATION OF REFLECTED SOLAR SENSORS</a:t>
            </a:r>
          </a:p>
        </p:txBody>
      </p:sp>
      <p:sp>
        <p:nvSpPr>
          <p:cNvPr id="8" name="Oval 7"/>
          <p:cNvSpPr/>
          <p:nvPr/>
        </p:nvSpPr>
        <p:spPr bwMode="auto">
          <a:xfrm>
            <a:off x="1839210" y="3486550"/>
            <a:ext cx="176644" cy="301374"/>
          </a:xfrm>
          <a:prstGeom prst="ellipse">
            <a:avLst/>
          </a:prstGeom>
          <a:noFill/>
          <a:ln>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a typeface="ヒラギノ角ゴ Pro W3" pitchFamily="28" charset="-128"/>
            </a:endParaRPr>
          </a:p>
        </p:txBody>
      </p:sp>
      <p:cxnSp>
        <p:nvCxnSpPr>
          <p:cNvPr id="10" name="Straight Arrow Connector 9"/>
          <p:cNvCxnSpPr>
            <a:stCxn id="8" idx="7"/>
          </p:cNvCxnSpPr>
          <p:nvPr/>
        </p:nvCxnSpPr>
        <p:spPr bwMode="auto">
          <a:xfrm flipV="1">
            <a:off x="1989985" y="3200400"/>
            <a:ext cx="1792343" cy="330285"/>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sp>
        <p:nvSpPr>
          <p:cNvPr id="13" name="TextBox 12"/>
          <p:cNvSpPr txBox="1"/>
          <p:nvPr/>
        </p:nvSpPr>
        <p:spPr>
          <a:xfrm>
            <a:off x="3561450" y="2879983"/>
            <a:ext cx="5493036" cy="1815882"/>
          </a:xfrm>
          <a:prstGeom prst="rect">
            <a:avLst/>
          </a:prstGeom>
          <a:noFill/>
        </p:spPr>
        <p:txBody>
          <a:bodyPr wrap="square" rtlCol="0">
            <a:spAutoFit/>
          </a:bodyPr>
          <a:lstStyle/>
          <a:p>
            <a:pPr marL="342900" indent="-342900">
              <a:buAutoNum type="arabicParenR"/>
            </a:pPr>
            <a:r>
              <a:rPr lang="en-GB" sz="1400" dirty="0">
                <a:solidFill>
                  <a:schemeClr val="bg2">
                    <a:lumMod val="10000"/>
                  </a:schemeClr>
                </a:solidFill>
              </a:rPr>
              <a:t>For each single event obtain SZA, VZA, SAA, </a:t>
            </a:r>
            <a:r>
              <a:rPr lang="en-GB" sz="1400" dirty="0" err="1">
                <a:solidFill>
                  <a:schemeClr val="bg2">
                    <a:lumMod val="10000"/>
                  </a:schemeClr>
                </a:solidFill>
              </a:rPr>
              <a:t>VAA,lat</a:t>
            </a:r>
            <a:r>
              <a:rPr lang="en-GB" sz="1400" dirty="0">
                <a:solidFill>
                  <a:schemeClr val="bg2">
                    <a:lumMod val="10000"/>
                  </a:schemeClr>
                </a:solidFill>
              </a:rPr>
              <a:t>/</a:t>
            </a:r>
            <a:r>
              <a:rPr lang="en-GB" sz="1400" dirty="0" err="1">
                <a:solidFill>
                  <a:schemeClr val="bg2">
                    <a:lumMod val="10000"/>
                  </a:schemeClr>
                </a:solidFill>
              </a:rPr>
              <a:t>lon</a:t>
            </a:r>
            <a:r>
              <a:rPr lang="en-GB" sz="1400" dirty="0">
                <a:solidFill>
                  <a:schemeClr val="bg2">
                    <a:lumMod val="10000"/>
                  </a:schemeClr>
                </a:solidFill>
              </a:rPr>
              <a:t>, time…</a:t>
            </a:r>
          </a:p>
          <a:p>
            <a:pPr marL="342900" indent="-342900">
              <a:buAutoNum type="arabicParenR"/>
            </a:pPr>
            <a:r>
              <a:rPr lang="en-GB" sz="1400" dirty="0">
                <a:solidFill>
                  <a:schemeClr val="bg2">
                    <a:lumMod val="10000"/>
                  </a:schemeClr>
                </a:solidFill>
              </a:rPr>
              <a:t>Associate site to a land class (e.g. IGBP) and atmospheric conditions (e.g. ECMWF data)</a:t>
            </a:r>
          </a:p>
          <a:p>
            <a:pPr marL="342900" indent="-342900">
              <a:buAutoNum type="arabicParenR"/>
            </a:pPr>
            <a:r>
              <a:rPr lang="en-GB" sz="1400" dirty="0">
                <a:solidFill>
                  <a:schemeClr val="bg2">
                    <a:lumMod val="10000"/>
                  </a:schemeClr>
                </a:solidFill>
              </a:rPr>
              <a:t>Calculate the </a:t>
            </a:r>
            <a:r>
              <a:rPr lang="en-GB" sz="1400" b="1" dirty="0">
                <a:solidFill>
                  <a:schemeClr val="bg2">
                    <a:lumMod val="10000"/>
                  </a:schemeClr>
                </a:solidFill>
              </a:rPr>
              <a:t>error</a:t>
            </a:r>
            <a:r>
              <a:rPr lang="en-GB" sz="1400" dirty="0">
                <a:solidFill>
                  <a:schemeClr val="bg2">
                    <a:lumMod val="10000"/>
                  </a:schemeClr>
                </a:solidFill>
              </a:rPr>
              <a:t> of the simulated event: spectral, temporal, spatial, viewing, polarisation…</a:t>
            </a:r>
          </a:p>
          <a:p>
            <a:pPr marL="342900" indent="-342900">
              <a:buAutoNum type="arabicParenR"/>
            </a:pPr>
            <a:r>
              <a:rPr lang="en-GB" sz="1400" dirty="0">
                <a:solidFill>
                  <a:schemeClr val="bg2">
                    <a:lumMod val="10000"/>
                  </a:schemeClr>
                </a:solidFill>
              </a:rPr>
              <a:t>Repeat the process to obtain an error distribution (i.e. </a:t>
            </a:r>
            <a:r>
              <a:rPr lang="en-GB" sz="1400" b="1" dirty="0">
                <a:solidFill>
                  <a:schemeClr val="bg2">
                    <a:lumMod val="10000"/>
                  </a:schemeClr>
                </a:solidFill>
              </a:rPr>
              <a:t>uncertainty</a:t>
            </a:r>
            <a:r>
              <a:rPr lang="en-GB" sz="1400" dirty="0">
                <a:solidFill>
                  <a:schemeClr val="bg2">
                    <a:lumMod val="10000"/>
                  </a:schemeClr>
                </a:solidFill>
              </a:rPr>
              <a:t>)</a:t>
            </a:r>
          </a:p>
        </p:txBody>
      </p:sp>
    </p:spTree>
    <p:extLst>
      <p:ext uri="{BB962C8B-B14F-4D97-AF65-F5344CB8AC3E}">
        <p14:creationId xmlns:p14="http://schemas.microsoft.com/office/powerpoint/2010/main" val="3486319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622" y="2400300"/>
            <a:ext cx="8539992" cy="3848100"/>
          </a:xfrm>
        </p:spPr>
        <p:txBody>
          <a:bodyPr/>
          <a:lstStyle/>
          <a:p>
            <a:pPr marL="0" indent="0" algn="ctr">
              <a:buNone/>
            </a:pPr>
            <a:endParaRPr lang="en-GB" b="1" dirty="0"/>
          </a:p>
          <a:p>
            <a:pPr marL="0" indent="0" algn="ctr">
              <a:buNone/>
            </a:pPr>
            <a:r>
              <a:rPr lang="en-GB" sz="4000" b="1" dirty="0"/>
              <a:t>Thank you. Questions?</a:t>
            </a:r>
          </a:p>
          <a:p>
            <a:endParaRPr lang="en-GB" dirty="0"/>
          </a:p>
        </p:txBody>
      </p:sp>
      <p:sp>
        <p:nvSpPr>
          <p:cNvPr id="5" name="Slide Number Placeholder 4"/>
          <p:cNvSpPr>
            <a:spLocks noGrp="1"/>
          </p:cNvSpPr>
          <p:nvPr>
            <p:ph type="sldNum" sz="quarter" idx="12"/>
          </p:nvPr>
        </p:nvSpPr>
        <p:spPr/>
        <p:txBody>
          <a:bodyPr/>
          <a:lstStyle/>
          <a:p>
            <a:pPr>
              <a:defRPr/>
            </a:pPr>
            <a:fld id="{E2BB2B87-743C-4B56-B8B7-F1DBF546701A}" type="slidenum">
              <a:rPr lang="en-GB" altLang="en-US" smtClean="0"/>
              <a:pPr>
                <a:defRPr/>
              </a:pPr>
              <a:t>19</a:t>
            </a:fld>
            <a:endParaRPr lang="en-GB" altLang="en-US"/>
          </a:p>
        </p:txBody>
      </p:sp>
    </p:spTree>
    <p:extLst>
      <p:ext uri="{BB962C8B-B14F-4D97-AF65-F5344CB8AC3E}">
        <p14:creationId xmlns:p14="http://schemas.microsoft.com/office/powerpoint/2010/main" val="2003488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Index and objectives</a:t>
            </a:r>
          </a:p>
        </p:txBody>
      </p:sp>
      <p:sp>
        <p:nvSpPr>
          <p:cNvPr id="3" name="Content Placeholder 2"/>
          <p:cNvSpPr>
            <a:spLocks noGrp="1"/>
          </p:cNvSpPr>
          <p:nvPr>
            <p:ph idx="1"/>
          </p:nvPr>
        </p:nvSpPr>
        <p:spPr>
          <a:xfrm>
            <a:off x="436418" y="852055"/>
            <a:ext cx="8229599" cy="5396345"/>
          </a:xfrm>
        </p:spPr>
        <p:txBody>
          <a:bodyPr/>
          <a:lstStyle/>
          <a:p>
            <a:pPr marL="457200" indent="-457200">
              <a:buFont typeface="+mj-lt"/>
              <a:buAutoNum type="arabicPeriod"/>
            </a:pPr>
            <a:r>
              <a:rPr lang="en-GB" sz="1800" dirty="0"/>
              <a:t>TRUTHS mission</a:t>
            </a:r>
          </a:p>
          <a:p>
            <a:pPr marL="457200" indent="-457200">
              <a:buFont typeface="+mj-lt"/>
              <a:buAutoNum type="arabicPeriod"/>
            </a:pPr>
            <a:r>
              <a:rPr lang="en-GB" sz="1800" dirty="0"/>
              <a:t>Spectral knowledge</a:t>
            </a:r>
          </a:p>
          <a:p>
            <a:pPr marL="457200" indent="-457200">
              <a:buFont typeface="+mj-lt"/>
              <a:buAutoNum type="arabicPeriod" startAt="3"/>
            </a:pPr>
            <a:r>
              <a:rPr lang="en-GB" sz="1800" dirty="0"/>
              <a:t>Spatial dimension</a:t>
            </a:r>
          </a:p>
          <a:p>
            <a:pPr marL="457200" indent="-457200">
              <a:buFont typeface="+mj-lt"/>
              <a:buAutoNum type="arabicPeriod" startAt="3"/>
            </a:pPr>
            <a:r>
              <a:rPr lang="en-GB" sz="1800" dirty="0"/>
              <a:t>Temporal dimension</a:t>
            </a:r>
          </a:p>
          <a:p>
            <a:pPr marL="457200" indent="-457200">
              <a:buFont typeface="+mj-lt"/>
              <a:buAutoNum type="arabicPeriod" startAt="3"/>
            </a:pPr>
            <a:r>
              <a:rPr lang="en-GB" sz="1800" dirty="0"/>
              <a:t>Uncertainty budget for TRUTHS</a:t>
            </a:r>
          </a:p>
          <a:p>
            <a:pPr marL="457200" indent="-457200">
              <a:buFont typeface="+mj-lt"/>
              <a:buAutoNum type="arabicPeriod" startAt="3"/>
            </a:pPr>
            <a:r>
              <a:rPr lang="en-GB" sz="1800" dirty="0"/>
              <a:t>The way </a:t>
            </a:r>
            <a:r>
              <a:rPr lang="en-GB" sz="1800" dirty="0" smtClean="0"/>
              <a:t>forward</a:t>
            </a:r>
          </a:p>
          <a:p>
            <a:pPr marL="0" indent="0">
              <a:buNone/>
            </a:pPr>
            <a:endParaRPr lang="en-GB" sz="1800" dirty="0"/>
          </a:p>
          <a:p>
            <a:pPr marL="0" indent="0">
              <a:buNone/>
            </a:pPr>
            <a:r>
              <a:rPr lang="en-GB" sz="1800" dirty="0"/>
              <a:t>Research objectives:</a:t>
            </a:r>
          </a:p>
          <a:p>
            <a:r>
              <a:rPr lang="en-GB" sz="1800" dirty="0"/>
              <a:t>Evaluate the “inherent” uncertainty contributions of cross-calibration with case studies</a:t>
            </a:r>
          </a:p>
          <a:p>
            <a:r>
              <a:rPr lang="en-GB" sz="1800" dirty="0"/>
              <a:t>Set up a suite of tools and methodologies useful for the exploitation and design of missions like TRUTHS or CLARREO, and</a:t>
            </a:r>
          </a:p>
          <a:p>
            <a:r>
              <a:rPr lang="en-GB" sz="1800" dirty="0"/>
              <a:t>define the uncertainty contributions in a cross-calibration over specific sites using rigorous metrology</a:t>
            </a:r>
            <a:r>
              <a:rPr lang="en-GB" sz="1800" dirty="0" smtClean="0"/>
              <a:t>.</a:t>
            </a:r>
          </a:p>
          <a:p>
            <a:pPr marL="0" indent="0">
              <a:buNone/>
            </a:pPr>
            <a:endParaRPr lang="en-GB" sz="1800" dirty="0" smtClean="0"/>
          </a:p>
          <a:p>
            <a:pPr marL="0" indent="0">
              <a:buNone/>
            </a:pPr>
            <a:r>
              <a:rPr lang="en-GB" sz="1800" dirty="0"/>
              <a:t>Javier </a:t>
            </a:r>
            <a:r>
              <a:rPr lang="en-GB" sz="1800" dirty="0" err="1"/>
              <a:t>Gorroño</a:t>
            </a:r>
            <a:r>
              <a:rPr lang="en-GB" sz="1800" dirty="0"/>
              <a:t>, Andrew C. Banks, Nigel P. Fox, Craig Underwood, Radiometric inter-sensor cross-calibration uncertainty using a traceable high accuracy reference hyperspectral imager, In </a:t>
            </a:r>
            <a:r>
              <a:rPr lang="en-GB" sz="1800" i="1" dirty="0"/>
              <a:t>ISPRS Journal of Photogrammetry and Remote Sensing</a:t>
            </a:r>
            <a:r>
              <a:rPr lang="en-GB" sz="1800" dirty="0"/>
              <a:t>, Volume 130, 2017, Pages </a:t>
            </a:r>
            <a:r>
              <a:rPr lang="en-GB" sz="1800" dirty="0" smtClean="0"/>
              <a:t>393-417</a:t>
            </a:r>
            <a:endParaRPr lang="en-GB" dirty="0"/>
          </a:p>
          <a:p>
            <a:pPr marL="457200" indent="-457200">
              <a:buFont typeface="+mj-lt"/>
              <a:buAutoNum type="arabicPeriod"/>
            </a:pPr>
            <a:endParaRPr lang="en-GB" dirty="0"/>
          </a:p>
        </p:txBody>
      </p:sp>
      <p:sp>
        <p:nvSpPr>
          <p:cNvPr id="21509" name="Rectangle 3"/>
          <p:cNvSpPr>
            <a:spLocks noChangeArrowheads="1"/>
          </p:cNvSpPr>
          <p:nvPr/>
        </p:nvSpPr>
        <p:spPr bwMode="auto">
          <a:xfrm>
            <a:off x="0" y="4368800"/>
            <a:ext cx="169863" cy="45720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12700" cap="rnd">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lr>
                <a:srgbClr val="003399"/>
              </a:buClr>
              <a:buFont typeface="Wingdings" panose="05000000000000000000" pitchFamily="2" charset="2"/>
              <a:buChar char="§"/>
              <a:defRPr sz="2400">
                <a:solidFill>
                  <a:srgbClr val="003399"/>
                </a:solidFill>
                <a:latin typeface="Arial" panose="020B0604020202020204" pitchFamily="34" charset="0"/>
              </a:defRPr>
            </a:lvl1pPr>
            <a:lvl2pPr marL="742950" indent="-28575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2pPr>
            <a:lvl3pPr marL="11430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3pPr>
            <a:lvl4pPr marL="16002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4pPr>
            <a:lvl5pPr marL="2057400" indent="-228600" defTabSz="762000">
              <a:spcBef>
                <a:spcPct val="20000"/>
              </a:spcBef>
              <a:buClr>
                <a:srgbClr val="0099CC"/>
              </a:buClr>
              <a:buFont typeface="Wingdings" panose="05000000000000000000" pitchFamily="2" charset="2"/>
              <a:defRPr sz="2400">
                <a:solidFill>
                  <a:schemeClr val="tx1"/>
                </a:solidFill>
                <a:latin typeface="Arial" panose="020B0604020202020204" pitchFamily="34" charset="0"/>
              </a:defRPr>
            </a:lvl5pPr>
            <a:lvl6pPr marL="25146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6pPr>
            <a:lvl7pPr marL="29718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7pPr>
            <a:lvl8pPr marL="34290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8pPr>
            <a:lvl9pPr marL="3886200" indent="-228600" defTabSz="762000" fontAlgn="base">
              <a:spcBef>
                <a:spcPct val="20000"/>
              </a:spcBef>
              <a:spcAft>
                <a:spcPct val="0"/>
              </a:spcAft>
              <a:buClr>
                <a:srgbClr val="0099CC"/>
              </a:buClr>
              <a:buFont typeface="Wingdings" panose="05000000000000000000" pitchFamily="2" charset="2"/>
              <a:defRPr sz="2400">
                <a:solidFill>
                  <a:schemeClr val="tx1"/>
                </a:solidFill>
                <a:latin typeface="Arial" panose="020B0604020202020204" pitchFamily="34" charset="0"/>
              </a:defRPr>
            </a:lvl9pPr>
          </a:lstStyle>
          <a:p>
            <a:pPr algn="ctr">
              <a:buClr>
                <a:schemeClr val="tx2"/>
              </a:buClr>
              <a:buSzPct val="90000"/>
              <a:buFont typeface="Wingdings 2" panose="05020102010507070707" pitchFamily="18" charset="2"/>
              <a:buNone/>
            </a:pPr>
            <a:endParaRPr lang="en-GB" altLang="en-US">
              <a:solidFill>
                <a:schemeClr val="folHlink"/>
              </a:solidFill>
              <a:latin typeface="Helvetica" panose="020B0604020202020204" pitchFamily="34" charset="0"/>
            </a:endParaRPr>
          </a:p>
        </p:txBody>
      </p:sp>
      <p:sp>
        <p:nvSpPr>
          <p:cNvPr id="6" name="Slide Number Placeholder 5"/>
          <p:cNvSpPr>
            <a:spLocks noGrp="1"/>
          </p:cNvSpPr>
          <p:nvPr>
            <p:ph type="sldNum" sz="quarter" idx="12"/>
          </p:nvPr>
        </p:nvSpPr>
        <p:spPr/>
        <p:txBody>
          <a:bodyPr/>
          <a:lstStyle/>
          <a:p>
            <a:pPr>
              <a:defRPr/>
            </a:pPr>
            <a:fld id="{E2BB2B87-743C-4B56-B8B7-F1DBF546701A}" type="slidenum">
              <a:rPr lang="en-GB" altLang="en-US" smtClean="0"/>
              <a:pPr>
                <a:defRPr/>
              </a:pPr>
              <a:t>2</a:t>
            </a:fld>
            <a:endParaRPr lang="en-GB" altLang="en-US"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 y="58526"/>
            <a:ext cx="7686935" cy="731624"/>
          </a:xfrm>
        </p:spPr>
        <p:txBody>
          <a:bodyPr/>
          <a:lstStyle/>
          <a:p>
            <a:r>
              <a:rPr lang="en-GB" dirty="0"/>
              <a:t>TRUTHS mission: </a:t>
            </a:r>
            <a:r>
              <a:rPr lang="en-GB" sz="2800" dirty="0"/>
              <a:t>Traceable Radiometry Underpinning Terrestrial and </a:t>
            </a:r>
            <a:r>
              <a:rPr lang="en-GB" sz="2800" dirty="0" err="1"/>
              <a:t>Helio</a:t>
            </a:r>
            <a:r>
              <a:rPr lang="en-GB" sz="2800" dirty="0"/>
              <a:t>- Studies</a:t>
            </a:r>
          </a:p>
        </p:txBody>
      </p:sp>
      <p:pic>
        <p:nvPicPr>
          <p:cNvPr id="12" name="Picture 11"/>
          <p:cNvPicPr>
            <a:picLocks noChangeAspect="1"/>
          </p:cNvPicPr>
          <p:nvPr/>
        </p:nvPicPr>
        <p:blipFill>
          <a:blip r:embed="rId3"/>
          <a:stretch>
            <a:fillRect/>
          </a:stretch>
        </p:blipFill>
        <p:spPr>
          <a:xfrm>
            <a:off x="38952" y="3401905"/>
            <a:ext cx="1504306" cy="392686"/>
          </a:xfrm>
          <a:prstGeom prst="rect">
            <a:avLst/>
          </a:prstGeom>
        </p:spPr>
      </p:pic>
      <p:pic>
        <p:nvPicPr>
          <p:cNvPr id="14" name="Picture 13"/>
          <p:cNvPicPr>
            <a:picLocks noChangeAspect="1"/>
          </p:cNvPicPr>
          <p:nvPr/>
        </p:nvPicPr>
        <p:blipFill>
          <a:blip r:embed="rId4"/>
          <a:stretch>
            <a:fillRect/>
          </a:stretch>
        </p:blipFill>
        <p:spPr>
          <a:xfrm>
            <a:off x="59360" y="4007263"/>
            <a:ext cx="1402202" cy="396274"/>
          </a:xfrm>
          <a:prstGeom prst="rect">
            <a:avLst/>
          </a:prstGeom>
        </p:spPr>
      </p:pic>
      <p:pic>
        <p:nvPicPr>
          <p:cNvPr id="15" name="Picture 14"/>
          <p:cNvPicPr>
            <a:picLocks noChangeAspect="1"/>
          </p:cNvPicPr>
          <p:nvPr/>
        </p:nvPicPr>
        <p:blipFill>
          <a:blip r:embed="rId5"/>
          <a:stretch>
            <a:fillRect/>
          </a:stretch>
        </p:blipFill>
        <p:spPr>
          <a:xfrm>
            <a:off x="93614" y="1977971"/>
            <a:ext cx="1171149" cy="500869"/>
          </a:xfrm>
          <a:prstGeom prst="rect">
            <a:avLst/>
          </a:prstGeom>
        </p:spPr>
      </p:pic>
      <p:pic>
        <p:nvPicPr>
          <p:cNvPr id="16" name="Picture 15"/>
          <p:cNvPicPr>
            <a:picLocks noChangeAspect="1"/>
          </p:cNvPicPr>
          <p:nvPr/>
        </p:nvPicPr>
        <p:blipFill>
          <a:blip r:embed="rId6"/>
          <a:stretch>
            <a:fillRect/>
          </a:stretch>
        </p:blipFill>
        <p:spPr>
          <a:xfrm>
            <a:off x="93614" y="2658704"/>
            <a:ext cx="1333694" cy="530530"/>
          </a:xfrm>
          <a:prstGeom prst="rect">
            <a:avLst/>
          </a:prstGeom>
        </p:spPr>
      </p:pic>
      <p:pic>
        <p:nvPicPr>
          <p:cNvPr id="17" name="Picture 2" descr="\\fpsvr2\users3$\erh\Documents\008 NPL General\NPL Logo.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3614" y="1203744"/>
            <a:ext cx="1302157" cy="5615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761467" y="1389244"/>
            <a:ext cx="7600742" cy="5262979"/>
          </a:xfrm>
          <a:prstGeom prst="rect">
            <a:avLst/>
          </a:prstGeom>
          <a:noFill/>
        </p:spPr>
        <p:txBody>
          <a:bodyPr wrap="square" rtlCol="0">
            <a:spAutoFit/>
          </a:bodyPr>
          <a:lstStyle/>
          <a:p>
            <a:r>
              <a:rPr lang="en-GB" dirty="0">
                <a:solidFill>
                  <a:schemeClr val="bg2">
                    <a:lumMod val="10000"/>
                  </a:schemeClr>
                </a:solidFill>
              </a:rPr>
              <a:t>Takes terrestrial SI-traceability chain into orbit providing TOA radiance/reflectance factor </a:t>
            </a:r>
            <a:br>
              <a:rPr lang="en-GB" dirty="0">
                <a:solidFill>
                  <a:schemeClr val="bg2">
                    <a:lumMod val="10000"/>
                  </a:schemeClr>
                </a:solidFill>
              </a:rPr>
            </a:br>
            <a:r>
              <a:rPr lang="en-GB" dirty="0">
                <a:solidFill>
                  <a:schemeClr val="bg2">
                    <a:lumMod val="10000"/>
                  </a:schemeClr>
                </a:solidFill>
              </a:rPr>
              <a:t>(320 nm – 2400 nm) to:</a:t>
            </a:r>
          </a:p>
          <a:p>
            <a:pPr marL="342900" indent="-342900">
              <a:buFont typeface="Arial" panose="020B0604020202020204" pitchFamily="34" charset="0"/>
              <a:buChar char="•"/>
            </a:pPr>
            <a:r>
              <a:rPr lang="en-GB" dirty="0">
                <a:solidFill>
                  <a:schemeClr val="bg2">
                    <a:lumMod val="10000"/>
                  </a:schemeClr>
                </a:solidFill>
              </a:rPr>
              <a:t>Direct sampling of climate signals by TRUTHS’ sensors. </a:t>
            </a:r>
          </a:p>
          <a:p>
            <a:pPr marL="342900" indent="-342900">
              <a:buFont typeface="Arial" panose="020B0604020202020204" pitchFamily="34" charset="0"/>
              <a:buChar char="•"/>
            </a:pPr>
            <a:r>
              <a:rPr lang="en-GB" b="1" dirty="0">
                <a:solidFill>
                  <a:schemeClr val="bg2">
                    <a:lumMod val="10000"/>
                  </a:schemeClr>
                </a:solidFill>
              </a:rPr>
              <a:t>Improving performance in other observing systems through reference calibrations.</a:t>
            </a:r>
          </a:p>
          <a:p>
            <a:r>
              <a:rPr lang="en-GB" dirty="0">
                <a:solidFill>
                  <a:schemeClr val="bg2">
                    <a:lumMod val="10000"/>
                  </a:schemeClr>
                </a:solidFill>
              </a:rPr>
              <a:t>Main mission requirements: </a:t>
            </a:r>
          </a:p>
          <a:p>
            <a:pPr marL="342900" indent="-342900">
              <a:buFont typeface="Arial" panose="020B0604020202020204" pitchFamily="34" charset="0"/>
              <a:buChar char="•"/>
            </a:pPr>
            <a:r>
              <a:rPr lang="en-GB" dirty="0">
                <a:solidFill>
                  <a:schemeClr val="bg2">
                    <a:lumMod val="10000"/>
                  </a:schemeClr>
                </a:solidFill>
              </a:rPr>
              <a:t>Accuracy 320 - 2450 nm &lt; 0.3 % (k=2)</a:t>
            </a:r>
          </a:p>
          <a:p>
            <a:pPr marL="342900" indent="-342900">
              <a:buFont typeface="Arial" panose="020B0604020202020204" pitchFamily="34" charset="0"/>
              <a:buChar char="•"/>
            </a:pPr>
            <a:r>
              <a:rPr lang="en-GB" dirty="0">
                <a:solidFill>
                  <a:schemeClr val="bg2">
                    <a:lumMod val="10000"/>
                  </a:schemeClr>
                </a:solidFill>
              </a:rPr>
              <a:t>&gt; 200 (10 nm) channels continuously sampled globally at Nadir</a:t>
            </a:r>
          </a:p>
          <a:p>
            <a:pPr marL="342900" indent="-342900">
              <a:buFont typeface="Arial" panose="020B0604020202020204" pitchFamily="34" charset="0"/>
              <a:buChar char="•"/>
            </a:pPr>
            <a:r>
              <a:rPr lang="en-GB" dirty="0">
                <a:solidFill>
                  <a:schemeClr val="bg2">
                    <a:lumMod val="10000"/>
                  </a:schemeClr>
                </a:solidFill>
              </a:rPr>
              <a:t>Multi-angular spectrally resolved measurements of specific targets</a:t>
            </a:r>
          </a:p>
          <a:p>
            <a:pPr marL="342900" indent="-342900">
              <a:buFont typeface="Arial" panose="020B0604020202020204" pitchFamily="34" charset="0"/>
              <a:buChar char="•"/>
            </a:pPr>
            <a:r>
              <a:rPr lang="en-GB" dirty="0">
                <a:solidFill>
                  <a:schemeClr val="bg2">
                    <a:lumMod val="10000"/>
                  </a:schemeClr>
                </a:solidFill>
              </a:rPr>
              <a:t>50 m ground resolution (max.)</a:t>
            </a:r>
          </a:p>
        </p:txBody>
      </p:sp>
    </p:spTree>
    <p:extLst>
      <p:ext uri="{BB962C8B-B14F-4D97-AF65-F5344CB8AC3E}">
        <p14:creationId xmlns:p14="http://schemas.microsoft.com/office/powerpoint/2010/main" val="2930603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725" y="1275591"/>
            <a:ext cx="3816045" cy="2426865"/>
          </a:xfrm>
          <a:prstGeom prst="rect">
            <a:avLst/>
          </a:prstGeom>
          <a:noFill/>
        </p:spPr>
      </p:pic>
      <p:sp>
        <p:nvSpPr>
          <p:cNvPr id="4" name="TextBox 3"/>
          <p:cNvSpPr txBox="1"/>
          <p:nvPr/>
        </p:nvSpPr>
        <p:spPr>
          <a:xfrm>
            <a:off x="264725" y="906259"/>
            <a:ext cx="8515592" cy="369332"/>
          </a:xfrm>
          <a:prstGeom prst="rect">
            <a:avLst/>
          </a:prstGeom>
          <a:noFill/>
        </p:spPr>
        <p:txBody>
          <a:bodyPr wrap="square" rtlCol="0">
            <a:spAutoFit/>
          </a:bodyPr>
          <a:lstStyle/>
          <a:p>
            <a:r>
              <a:rPr lang="en-GB" sz="1800" dirty="0">
                <a:solidFill>
                  <a:schemeClr val="bg2">
                    <a:lumMod val="10000"/>
                  </a:schemeClr>
                </a:solidFill>
              </a:rPr>
              <a:t>Method links the preliminary imager design of SSTL to final application results.</a:t>
            </a:r>
          </a:p>
        </p:txBody>
      </p:sp>
      <p:sp>
        <p:nvSpPr>
          <p:cNvPr id="2" name="Title 1"/>
          <p:cNvSpPr>
            <a:spLocks noGrp="1"/>
          </p:cNvSpPr>
          <p:nvPr>
            <p:ph type="title"/>
          </p:nvPr>
        </p:nvSpPr>
        <p:spPr>
          <a:xfrm>
            <a:off x="137420" y="200332"/>
            <a:ext cx="7886700" cy="731624"/>
          </a:xfrm>
        </p:spPr>
        <p:txBody>
          <a:bodyPr/>
          <a:lstStyle/>
          <a:p>
            <a:r>
              <a:rPr lang="en-GB" dirty="0"/>
              <a:t>Spectral dimension: methodology</a:t>
            </a:r>
          </a:p>
        </p:txBody>
      </p:sp>
      <p:sp>
        <p:nvSpPr>
          <p:cNvPr id="10" name="TextBox 9"/>
          <p:cNvSpPr txBox="1"/>
          <p:nvPr/>
        </p:nvSpPr>
        <p:spPr>
          <a:xfrm>
            <a:off x="264725" y="3702456"/>
            <a:ext cx="9133686" cy="923330"/>
          </a:xfrm>
          <a:prstGeom prst="rect">
            <a:avLst/>
          </a:prstGeom>
          <a:noFill/>
        </p:spPr>
        <p:txBody>
          <a:bodyPr wrap="square" rtlCol="0">
            <a:spAutoFit/>
          </a:bodyPr>
          <a:lstStyle/>
          <a:p>
            <a:r>
              <a:rPr lang="en-GB" sz="1800" dirty="0"/>
              <a:t>Sentinel 2 MSI – TRUTHS comparison</a:t>
            </a:r>
          </a:p>
          <a:p>
            <a:pPr marL="285750" indent="-285750">
              <a:buFont typeface="Arial" panose="020B0604020202020204" pitchFamily="34" charset="0"/>
              <a:buChar char="•"/>
            </a:pPr>
            <a:r>
              <a:rPr lang="en-GB" sz="1800" dirty="0">
                <a:solidFill>
                  <a:schemeClr val="bg2">
                    <a:lumMod val="10000"/>
                  </a:schemeClr>
                </a:solidFill>
              </a:rPr>
              <a:t>Convolution of S2 band (black line) and MODTRAN TOA radiance (black line)</a:t>
            </a:r>
          </a:p>
          <a:p>
            <a:pPr marL="285750" indent="-285750">
              <a:buFont typeface="Arial" panose="020B0604020202020204" pitchFamily="34" charset="0"/>
              <a:buChar char="•"/>
            </a:pPr>
            <a:r>
              <a:rPr lang="en-GB" sz="1800" dirty="0">
                <a:solidFill>
                  <a:schemeClr val="bg2">
                    <a:lumMod val="10000"/>
                  </a:schemeClr>
                </a:solidFill>
              </a:rPr>
              <a:t>Convolution of S2 band (black line) and MODTRAN TRUTHS radiance (red line)</a:t>
            </a:r>
          </a:p>
        </p:txBody>
      </p:sp>
      <p:pic>
        <p:nvPicPr>
          <p:cNvPr id="9" name="Picture 8" descr="\\eoserver\home\jg9\truths-crosscal\spectral\0.0005nm\TRUTHS_Spectral_error_requirements_pchip_design_cubic_s2band_cubic_stepnm_0.0005_binning_yes.tif"/>
          <p:cNvPicPr>
            <a:picLocks noChangeAspect="1"/>
          </p:cNvPicPr>
          <p:nvPr/>
        </p:nvPicPr>
        <p:blipFill rotWithShape="1">
          <a:blip r:embed="rId4" cstate="print">
            <a:extLst>
              <a:ext uri="{28A0092B-C50C-407E-A947-70E740481C1C}">
                <a14:useLocalDpi xmlns:a14="http://schemas.microsoft.com/office/drawing/2010/main" val="0"/>
              </a:ext>
            </a:extLst>
          </a:blip>
          <a:srcRect l="6840" t="7597" r="3920"/>
          <a:stretch/>
        </p:blipFill>
        <p:spPr bwMode="auto">
          <a:xfrm>
            <a:off x="5053639" y="1282396"/>
            <a:ext cx="3499610" cy="2718104"/>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2717" y="4540582"/>
            <a:ext cx="6401693" cy="2257740"/>
          </a:xfrm>
          <a:prstGeom prst="rect">
            <a:avLst/>
          </a:prstGeom>
        </p:spPr>
      </p:pic>
    </p:spTree>
    <p:extLst>
      <p:ext uri="{BB962C8B-B14F-4D97-AF65-F5344CB8AC3E}">
        <p14:creationId xmlns:p14="http://schemas.microsoft.com/office/powerpoint/2010/main" val="250490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Spectral dimension: sampling/resolution</a:t>
            </a:r>
          </a:p>
        </p:txBody>
      </p:sp>
      <p:sp>
        <p:nvSpPr>
          <p:cNvPr id="4" name="Footer Placeholder 3"/>
          <p:cNvSpPr>
            <a:spLocks noGrp="1"/>
          </p:cNvSpPr>
          <p:nvPr>
            <p:ph type="ftr" sz="quarter" idx="11"/>
          </p:nvPr>
        </p:nvSpPr>
        <p:spPr/>
        <p:txBody>
          <a:bodyPr/>
          <a:lstStyle/>
          <a:p>
            <a:pPr>
              <a:defRPr/>
            </a:pPr>
            <a:endParaRPr lang="en-GB"/>
          </a:p>
          <a:p>
            <a:pPr>
              <a:defRPr/>
            </a:pPr>
            <a:endParaRPr lang="en-GB" dirty="0"/>
          </a:p>
        </p:txBody>
      </p:sp>
      <p:sp>
        <p:nvSpPr>
          <p:cNvPr id="5" name="Slide Number Placeholder 4"/>
          <p:cNvSpPr>
            <a:spLocks noGrp="1"/>
          </p:cNvSpPr>
          <p:nvPr>
            <p:ph type="sldNum" sz="quarter" idx="12"/>
          </p:nvPr>
        </p:nvSpPr>
        <p:spPr/>
        <p:txBody>
          <a:bodyPr/>
          <a:lstStyle/>
          <a:p>
            <a:pPr>
              <a:defRPr/>
            </a:pPr>
            <a:fld id="{E2BB2B87-743C-4B56-B8B7-F1DBF546701A}" type="slidenum">
              <a:rPr lang="en-GB" altLang="en-US" smtClean="0"/>
              <a:pPr>
                <a:defRPr/>
              </a:pPr>
              <a:t>5</a:t>
            </a:fld>
            <a:endParaRPr lang="en-GB" altLang="en-US"/>
          </a:p>
        </p:txBody>
      </p:sp>
      <p:pic>
        <p:nvPicPr>
          <p:cNvPr id="6" name="Picture 5" descr="\\eoserver\home\jg9\truths-crosscal\spectral\Results\TRUTHS_Spectral_errorrmscubic_s2band_linear.tif"/>
          <p:cNvPicPr/>
          <p:nvPr/>
        </p:nvPicPr>
        <p:blipFill rotWithShape="1">
          <a:blip r:embed="rId2">
            <a:extLst>
              <a:ext uri="{28A0092B-C50C-407E-A947-70E740481C1C}">
                <a14:useLocalDpi xmlns:a14="http://schemas.microsoft.com/office/drawing/2010/main" val="0"/>
              </a:ext>
            </a:extLst>
          </a:blip>
          <a:srcRect l="4685" t="7328" r="7099"/>
          <a:stretch/>
        </p:blipFill>
        <p:spPr bwMode="auto">
          <a:xfrm>
            <a:off x="2730406" y="4235430"/>
            <a:ext cx="3358764" cy="2413146"/>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3278564" y="5134226"/>
            <a:ext cx="643125" cy="307777"/>
          </a:xfrm>
          <a:prstGeom prst="rect">
            <a:avLst/>
          </a:prstGeom>
          <a:noFill/>
        </p:spPr>
        <p:txBody>
          <a:bodyPr wrap="none" rtlCol="0">
            <a:spAutoFit/>
          </a:bodyPr>
          <a:lstStyle/>
          <a:p>
            <a:r>
              <a:rPr lang="en-GB" sz="1400" dirty="0"/>
              <a:t>0.3 %</a:t>
            </a:r>
          </a:p>
        </p:txBody>
      </p:sp>
      <p:cxnSp>
        <p:nvCxnSpPr>
          <p:cNvPr id="8" name="Straight Arrow Connector 7"/>
          <p:cNvCxnSpPr/>
          <p:nvPr/>
        </p:nvCxnSpPr>
        <p:spPr bwMode="auto">
          <a:xfrm flipH="1">
            <a:off x="3071939" y="5442003"/>
            <a:ext cx="945345"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8"/>
          <p:cNvPicPr>
            <a:picLocks noChangeAspect="1"/>
          </p:cNvPicPr>
          <p:nvPr/>
        </p:nvPicPr>
        <p:blipFill>
          <a:blip r:embed="rId3"/>
          <a:stretch>
            <a:fillRect/>
          </a:stretch>
        </p:blipFill>
        <p:spPr>
          <a:xfrm>
            <a:off x="3071939" y="1221164"/>
            <a:ext cx="6013029" cy="2322360"/>
          </a:xfrm>
          <a:prstGeom prst="rect">
            <a:avLst/>
          </a:prstGeom>
        </p:spPr>
      </p:pic>
      <p:pic>
        <p:nvPicPr>
          <p:cNvPr id="10" name="Picture 9"/>
          <p:cNvPicPr>
            <a:picLocks noChangeAspect="1"/>
          </p:cNvPicPr>
          <p:nvPr/>
        </p:nvPicPr>
        <p:blipFill>
          <a:blip r:embed="rId4"/>
          <a:stretch>
            <a:fillRect/>
          </a:stretch>
        </p:blipFill>
        <p:spPr>
          <a:xfrm>
            <a:off x="2788943" y="3492194"/>
            <a:ext cx="6296025" cy="438150"/>
          </a:xfrm>
          <a:prstGeom prst="rect">
            <a:avLst/>
          </a:prstGeom>
        </p:spPr>
      </p:pic>
      <p:sp>
        <p:nvSpPr>
          <p:cNvPr id="12" name="TextBox 11"/>
          <p:cNvSpPr txBox="1"/>
          <p:nvPr/>
        </p:nvSpPr>
        <p:spPr>
          <a:xfrm>
            <a:off x="195736" y="1340595"/>
            <a:ext cx="2983882" cy="2308324"/>
          </a:xfrm>
          <a:prstGeom prst="rect">
            <a:avLst/>
          </a:prstGeom>
          <a:noFill/>
        </p:spPr>
        <p:txBody>
          <a:bodyPr wrap="square" rtlCol="0">
            <a:spAutoFit/>
          </a:bodyPr>
          <a:lstStyle/>
          <a:p>
            <a:r>
              <a:rPr lang="en-GB" sz="1800" dirty="0">
                <a:solidFill>
                  <a:schemeClr val="bg2">
                    <a:lumMod val="10000"/>
                  </a:schemeClr>
                </a:solidFill>
              </a:rPr>
              <a:t>TOA radiance simulated as generic desert case with:</a:t>
            </a:r>
          </a:p>
          <a:p>
            <a:pPr marL="285750" indent="-285750">
              <a:buFont typeface="Arial" panose="020B0604020202020204" pitchFamily="34" charset="0"/>
              <a:buChar char="•"/>
            </a:pPr>
            <a:r>
              <a:rPr lang="en-GB" sz="1800" dirty="0">
                <a:solidFill>
                  <a:schemeClr val="bg2">
                    <a:lumMod val="10000"/>
                  </a:schemeClr>
                </a:solidFill>
              </a:rPr>
              <a:t>Results for multiple interpolation combinations</a:t>
            </a:r>
          </a:p>
          <a:p>
            <a:pPr marL="285750" indent="-285750">
              <a:buFont typeface="Arial" panose="020B0604020202020204" pitchFamily="34" charset="0"/>
              <a:buChar char="•"/>
            </a:pPr>
            <a:r>
              <a:rPr lang="en-GB" sz="1800" dirty="0">
                <a:solidFill>
                  <a:schemeClr val="bg2">
                    <a:lumMod val="10000"/>
                  </a:schemeClr>
                </a:solidFill>
              </a:rPr>
              <a:t>Potential positioning of array (wavelength spectral shift)</a:t>
            </a:r>
          </a:p>
        </p:txBody>
      </p:sp>
      <p:sp>
        <p:nvSpPr>
          <p:cNvPr id="13" name="TextBox 12"/>
          <p:cNvSpPr txBox="1"/>
          <p:nvPr/>
        </p:nvSpPr>
        <p:spPr>
          <a:xfrm>
            <a:off x="200544" y="3609553"/>
            <a:ext cx="2700827" cy="3139321"/>
          </a:xfrm>
          <a:prstGeom prst="rect">
            <a:avLst/>
          </a:prstGeom>
          <a:noFill/>
        </p:spPr>
        <p:txBody>
          <a:bodyPr wrap="square" rtlCol="0">
            <a:spAutoFit/>
          </a:bodyPr>
          <a:lstStyle/>
          <a:p>
            <a:r>
              <a:rPr lang="en-GB" sz="1800" dirty="0">
                <a:solidFill>
                  <a:schemeClr val="bg2">
                    <a:lumMod val="10000"/>
                  </a:schemeClr>
                </a:solidFill>
              </a:rPr>
              <a:t>A potential criteria to select the best positioning/interpolation is an RMS of sampling error for VNIR and SWIR bands (select best and worst combination)</a:t>
            </a:r>
          </a:p>
          <a:p>
            <a:r>
              <a:rPr lang="en-GB" sz="1800" dirty="0">
                <a:solidFill>
                  <a:schemeClr val="bg2">
                    <a:lumMod val="10000"/>
                  </a:schemeClr>
                </a:solidFill>
              </a:rPr>
              <a:t>Results </a:t>
            </a:r>
            <a:r>
              <a:rPr lang="en-GB" sz="1800" b="1" dirty="0">
                <a:solidFill>
                  <a:schemeClr val="bg2">
                    <a:lumMod val="10000"/>
                  </a:schemeClr>
                </a:solidFill>
              </a:rPr>
              <a:t>&lt;0.3% for most bands S2 and &lt;0.5% for S3 OLCI in no absorption bands</a:t>
            </a:r>
          </a:p>
        </p:txBody>
      </p:sp>
      <p:pic>
        <p:nvPicPr>
          <p:cNvPr id="14" name="Picture 13" descr="\\eoserver\home\data\TRUTHS\spectral_results\S2S3\Libya-4\sampling\TRUTHS_Spectral_errorrmsLibya4_cubic_s3band_linear.tif"/>
          <p:cNvPicPr/>
          <p:nvPr/>
        </p:nvPicPr>
        <p:blipFill rotWithShape="1">
          <a:blip r:embed="rId5">
            <a:extLst>
              <a:ext uri="{28A0092B-C50C-407E-A947-70E740481C1C}">
                <a14:useLocalDpi xmlns:a14="http://schemas.microsoft.com/office/drawing/2010/main" val="0"/>
              </a:ext>
            </a:extLst>
          </a:blip>
          <a:srcRect l="4852" t="7212" r="8415"/>
          <a:stretch/>
        </p:blipFill>
        <p:spPr bwMode="auto">
          <a:xfrm>
            <a:off x="6016327" y="4167609"/>
            <a:ext cx="3102063" cy="2662836"/>
          </a:xfrm>
          <a:prstGeom prst="rect">
            <a:avLst/>
          </a:prstGeom>
          <a:noFill/>
          <a:ln>
            <a:noFill/>
          </a:ln>
          <a:extLst>
            <a:ext uri="{53640926-AAD7-44D8-BBD7-CCE9431645EC}">
              <a14:shadowObscured xmlns:a14="http://schemas.microsoft.com/office/drawing/2010/main"/>
            </a:ext>
          </a:extLst>
        </p:spPr>
      </p:pic>
      <p:cxnSp>
        <p:nvCxnSpPr>
          <p:cNvPr id="15" name="Straight Arrow Connector 14"/>
          <p:cNvCxnSpPr/>
          <p:nvPr/>
        </p:nvCxnSpPr>
        <p:spPr bwMode="auto">
          <a:xfrm>
            <a:off x="7211221" y="5016942"/>
            <a:ext cx="70" cy="482085"/>
          </a:xfrm>
          <a:prstGeom prst="straightConnector1">
            <a:avLst/>
          </a:prstGeom>
          <a:solidFill>
            <a:schemeClr val="accent1"/>
          </a:solidFill>
          <a:ln w="9525" cap="flat" cmpd="sng" algn="ctr">
            <a:solidFill>
              <a:schemeClr val="bg2">
                <a:lumMod val="10000"/>
              </a:schemeClr>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6895652" y="4704124"/>
            <a:ext cx="822661" cy="307777"/>
          </a:xfrm>
          <a:prstGeom prst="rect">
            <a:avLst/>
          </a:prstGeom>
          <a:solidFill>
            <a:srgbClr val="FFFFFF">
              <a:alpha val="65882"/>
            </a:srgbClr>
          </a:solidFill>
        </p:spPr>
        <p:txBody>
          <a:bodyPr wrap="square" rtlCol="0">
            <a:spAutoFit/>
          </a:bodyPr>
          <a:lstStyle/>
          <a:p>
            <a:r>
              <a:rPr lang="en-GB" sz="1400" dirty="0"/>
              <a:t>±0.5 %</a:t>
            </a:r>
          </a:p>
        </p:txBody>
      </p:sp>
      <p:cxnSp>
        <p:nvCxnSpPr>
          <p:cNvPr id="17" name="Straight Arrow Connector 16"/>
          <p:cNvCxnSpPr/>
          <p:nvPr/>
        </p:nvCxnSpPr>
        <p:spPr bwMode="auto">
          <a:xfrm>
            <a:off x="6296234" y="5499027"/>
            <a:ext cx="2761384" cy="11796"/>
          </a:xfrm>
          <a:prstGeom prst="straightConnector1">
            <a:avLst/>
          </a:prstGeom>
          <a:solidFill>
            <a:schemeClr val="accent1"/>
          </a:solidFill>
          <a:ln w="9525" cap="flat" cmpd="sng" algn="ctr">
            <a:solidFill>
              <a:schemeClr val="bg2">
                <a:lumMod val="10000"/>
              </a:schemeClr>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6272033" y="5006861"/>
            <a:ext cx="2785585" cy="10081"/>
          </a:xfrm>
          <a:prstGeom prst="straightConnector1">
            <a:avLst/>
          </a:prstGeom>
          <a:solidFill>
            <a:schemeClr val="accent1"/>
          </a:solidFill>
          <a:ln w="9525" cap="flat" cmpd="sng" algn="ctr">
            <a:solidFill>
              <a:schemeClr val="bg2">
                <a:lumMod val="10000"/>
              </a:schemeClr>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p:nvPr/>
        </p:nvSpPr>
        <p:spPr>
          <a:xfrm>
            <a:off x="3692947" y="3922214"/>
            <a:ext cx="5361708" cy="307777"/>
          </a:xfrm>
          <a:prstGeom prst="rect">
            <a:avLst/>
          </a:prstGeom>
          <a:noFill/>
        </p:spPr>
        <p:txBody>
          <a:bodyPr wrap="square" rtlCol="0">
            <a:spAutoFit/>
          </a:bodyPr>
          <a:lstStyle/>
          <a:p>
            <a:r>
              <a:rPr lang="en-GB" sz="1400" dirty="0"/>
              <a:t>S2 MSI				S3 OLCI</a:t>
            </a:r>
          </a:p>
        </p:txBody>
      </p:sp>
    </p:spTree>
    <p:extLst>
      <p:ext uri="{BB962C8B-B14F-4D97-AF65-F5344CB8AC3E}">
        <p14:creationId xmlns:p14="http://schemas.microsoft.com/office/powerpoint/2010/main" val="346116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Spectral dimension: spectral knowledge</a:t>
            </a:r>
          </a:p>
        </p:txBody>
      </p:sp>
      <p:sp>
        <p:nvSpPr>
          <p:cNvPr id="4" name="Footer Placeholder 3"/>
          <p:cNvSpPr>
            <a:spLocks noGrp="1"/>
          </p:cNvSpPr>
          <p:nvPr>
            <p:ph type="ftr" sz="quarter" idx="11"/>
          </p:nvPr>
        </p:nvSpPr>
        <p:spPr/>
        <p:txBody>
          <a:bodyPr/>
          <a:lstStyle/>
          <a:p>
            <a:pPr>
              <a:defRPr/>
            </a:pPr>
            <a:endParaRPr lang="en-GB"/>
          </a:p>
          <a:p>
            <a:pPr>
              <a:defRPr/>
            </a:pPr>
            <a:endParaRPr lang="en-GB" dirty="0"/>
          </a:p>
        </p:txBody>
      </p:sp>
      <p:sp>
        <p:nvSpPr>
          <p:cNvPr id="5" name="Slide Number Placeholder 4"/>
          <p:cNvSpPr>
            <a:spLocks noGrp="1"/>
          </p:cNvSpPr>
          <p:nvPr>
            <p:ph type="sldNum" sz="quarter" idx="12"/>
          </p:nvPr>
        </p:nvSpPr>
        <p:spPr/>
        <p:txBody>
          <a:bodyPr/>
          <a:lstStyle/>
          <a:p>
            <a:pPr>
              <a:defRPr/>
            </a:pPr>
            <a:fld id="{E2BB2B87-743C-4B56-B8B7-F1DBF546701A}" type="slidenum">
              <a:rPr lang="en-GB" altLang="en-US" smtClean="0"/>
              <a:pPr>
                <a:defRPr/>
              </a:pPr>
              <a:t>6</a:t>
            </a:fld>
            <a:endParaRPr lang="en-GB" altLang="en-US"/>
          </a:p>
        </p:txBody>
      </p:sp>
      <p:pic>
        <p:nvPicPr>
          <p:cNvPr id="6" name="Picture 5"/>
          <p:cNvPicPr>
            <a:picLocks noChangeAspect="1"/>
          </p:cNvPicPr>
          <p:nvPr/>
        </p:nvPicPr>
        <p:blipFill>
          <a:blip r:embed="rId2"/>
          <a:stretch>
            <a:fillRect/>
          </a:stretch>
        </p:blipFill>
        <p:spPr>
          <a:xfrm>
            <a:off x="1210500" y="4145973"/>
            <a:ext cx="6466426" cy="2559627"/>
          </a:xfrm>
          <a:prstGeom prst="rect">
            <a:avLst/>
          </a:prstGeom>
        </p:spPr>
      </p:pic>
      <p:sp>
        <p:nvSpPr>
          <p:cNvPr id="7" name="TextBox 6"/>
          <p:cNvSpPr txBox="1"/>
          <p:nvPr/>
        </p:nvSpPr>
        <p:spPr>
          <a:xfrm>
            <a:off x="293615" y="1403648"/>
            <a:ext cx="8667710" cy="2585323"/>
          </a:xfrm>
          <a:prstGeom prst="rect">
            <a:avLst/>
          </a:prstGeom>
          <a:noFill/>
        </p:spPr>
        <p:txBody>
          <a:bodyPr wrap="square" rtlCol="0">
            <a:spAutoFit/>
          </a:bodyPr>
          <a:lstStyle/>
          <a:p>
            <a:r>
              <a:rPr lang="en-GB" sz="1800" b="1" dirty="0">
                <a:solidFill>
                  <a:schemeClr val="bg2">
                    <a:lumMod val="10000"/>
                  </a:schemeClr>
                </a:solidFill>
              </a:rPr>
              <a:t>Method:</a:t>
            </a:r>
          </a:p>
          <a:p>
            <a:r>
              <a:rPr lang="en-GB" sz="1800" dirty="0">
                <a:solidFill>
                  <a:schemeClr val="bg2">
                    <a:lumMod val="10000"/>
                  </a:schemeClr>
                </a:solidFill>
              </a:rPr>
              <a:t>TOA radiance spectrum </a:t>
            </a:r>
            <a:r>
              <a:rPr lang="en-GB" sz="1800" i="1" dirty="0">
                <a:solidFill>
                  <a:schemeClr val="bg2">
                    <a:lumMod val="10000"/>
                  </a:schemeClr>
                </a:solidFill>
              </a:rPr>
              <a:t>n</a:t>
            </a:r>
            <a:r>
              <a:rPr lang="en-GB" sz="1800" dirty="0">
                <a:solidFill>
                  <a:schemeClr val="bg2">
                    <a:lumMod val="10000"/>
                  </a:schemeClr>
                </a:solidFill>
              </a:rPr>
              <a:t> times with different centre wavelength and/or bandwidth each time, before convolving it with the S2 bands</a:t>
            </a:r>
          </a:p>
          <a:p>
            <a:r>
              <a:rPr lang="en-GB" sz="1800" b="1" dirty="0">
                <a:solidFill>
                  <a:schemeClr val="bg2">
                    <a:lumMod val="10000"/>
                  </a:schemeClr>
                </a:solidFill>
              </a:rPr>
              <a:t>Settings:</a:t>
            </a:r>
          </a:p>
          <a:p>
            <a:r>
              <a:rPr lang="en-GB" sz="1800" dirty="0">
                <a:solidFill>
                  <a:schemeClr val="bg2">
                    <a:lumMod val="10000"/>
                  </a:schemeClr>
                </a:solidFill>
              </a:rPr>
              <a:t>Uncertainty</a:t>
            </a:r>
            <a:r>
              <a:rPr lang="en-GB" sz="1800" dirty="0">
                <a:solidFill>
                  <a:schemeClr val="bg2">
                    <a:lumMod val="10000"/>
                  </a:schemeClr>
                </a:solidFill>
                <a:sym typeface="Wingdings" panose="05000000000000000000" pitchFamily="2" charset="2"/>
              </a:rPr>
              <a:t></a:t>
            </a:r>
            <a:r>
              <a:rPr lang="en-GB" sz="1800" dirty="0">
                <a:solidFill>
                  <a:schemeClr val="bg2">
                    <a:lumMod val="10000"/>
                  </a:schemeClr>
                </a:solidFill>
              </a:rPr>
              <a:t> 0.2 nm (</a:t>
            </a:r>
            <a:r>
              <a:rPr lang="en-GB" sz="1800" i="1" dirty="0">
                <a:solidFill>
                  <a:schemeClr val="bg2">
                    <a:lumMod val="10000"/>
                  </a:schemeClr>
                </a:solidFill>
              </a:rPr>
              <a:t>k</a:t>
            </a:r>
            <a:r>
              <a:rPr lang="en-GB" sz="1800" dirty="0">
                <a:solidFill>
                  <a:schemeClr val="bg2">
                    <a:lumMod val="10000"/>
                  </a:schemeClr>
                </a:solidFill>
              </a:rPr>
              <a:t> = 1) central wavelength and bandwidth knowledge </a:t>
            </a:r>
          </a:p>
          <a:p>
            <a:r>
              <a:rPr lang="en-GB" sz="1800" dirty="0">
                <a:solidFill>
                  <a:schemeClr val="bg2">
                    <a:lumMod val="10000"/>
                  </a:schemeClr>
                </a:solidFill>
              </a:rPr>
              <a:t>TOA spectral</a:t>
            </a:r>
            <a:r>
              <a:rPr lang="en-GB" sz="1800" dirty="0">
                <a:solidFill>
                  <a:schemeClr val="bg2">
                    <a:lumMod val="10000"/>
                  </a:schemeClr>
                </a:solidFill>
                <a:sym typeface="Wingdings" panose="05000000000000000000" pitchFamily="2" charset="2"/>
              </a:rPr>
              <a:t> </a:t>
            </a:r>
            <a:r>
              <a:rPr lang="en-GB" sz="1800" dirty="0">
                <a:solidFill>
                  <a:schemeClr val="bg2">
                    <a:lumMod val="10000"/>
                  </a:schemeClr>
                </a:solidFill>
              </a:rPr>
              <a:t>MODTRANv5 run at 0.1cm</a:t>
            </a:r>
            <a:r>
              <a:rPr lang="en-GB" sz="1800" baseline="30000" dirty="0">
                <a:solidFill>
                  <a:schemeClr val="bg2">
                    <a:lumMod val="10000"/>
                  </a:schemeClr>
                </a:solidFill>
              </a:rPr>
              <a:t>-1</a:t>
            </a:r>
            <a:r>
              <a:rPr lang="en-GB" sz="1800" dirty="0">
                <a:solidFill>
                  <a:schemeClr val="bg2">
                    <a:lumMod val="10000"/>
                  </a:schemeClr>
                </a:solidFill>
              </a:rPr>
              <a:t> for maximum sensitivity</a:t>
            </a:r>
          </a:p>
          <a:p>
            <a:r>
              <a:rPr lang="en-GB" sz="1800" dirty="0">
                <a:solidFill>
                  <a:schemeClr val="bg2">
                    <a:lumMod val="10000"/>
                  </a:schemeClr>
                </a:solidFill>
              </a:rPr>
              <a:t>MCM</a:t>
            </a:r>
            <a:r>
              <a:rPr lang="en-GB" sz="1800" dirty="0">
                <a:solidFill>
                  <a:schemeClr val="bg2">
                    <a:lumMod val="10000"/>
                  </a:schemeClr>
                </a:solidFill>
                <a:sym typeface="Wingdings" panose="05000000000000000000" pitchFamily="2" charset="2"/>
              </a:rPr>
              <a:t></a:t>
            </a:r>
            <a:r>
              <a:rPr lang="en-GB" sz="1800" dirty="0">
                <a:solidFill>
                  <a:schemeClr val="bg2">
                    <a:lumMod val="10000"/>
                  </a:schemeClr>
                </a:solidFill>
              </a:rPr>
              <a:t> 10.000 iterations. </a:t>
            </a:r>
          </a:p>
          <a:p>
            <a:r>
              <a:rPr lang="en-GB" sz="1800" b="1" dirty="0">
                <a:solidFill>
                  <a:schemeClr val="bg2">
                    <a:lumMod val="10000"/>
                  </a:schemeClr>
                </a:solidFill>
              </a:rPr>
              <a:t>Goal:</a:t>
            </a:r>
          </a:p>
          <a:p>
            <a:r>
              <a:rPr lang="en-GB" sz="1800" dirty="0">
                <a:solidFill>
                  <a:schemeClr val="bg2">
                    <a:lumMod val="10000"/>
                  </a:schemeClr>
                </a:solidFill>
              </a:rPr>
              <a:t>Simplified model to test the potential requirements in spectral knowledge</a:t>
            </a:r>
          </a:p>
        </p:txBody>
      </p:sp>
    </p:spTree>
    <p:extLst>
      <p:ext uri="{BB962C8B-B14F-4D97-AF65-F5344CB8AC3E}">
        <p14:creationId xmlns:p14="http://schemas.microsoft.com/office/powerpoint/2010/main" val="1601385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Spectral dimension: spectral binning</a:t>
            </a:r>
          </a:p>
        </p:txBody>
      </p:sp>
      <p:sp>
        <p:nvSpPr>
          <p:cNvPr id="4" name="Footer Placeholder 3"/>
          <p:cNvSpPr>
            <a:spLocks noGrp="1"/>
          </p:cNvSpPr>
          <p:nvPr>
            <p:ph type="ftr" sz="quarter" idx="11"/>
          </p:nvPr>
        </p:nvSpPr>
        <p:spPr/>
        <p:txBody>
          <a:bodyPr/>
          <a:lstStyle/>
          <a:p>
            <a:pPr>
              <a:defRPr/>
            </a:pPr>
            <a:endParaRPr lang="en-GB"/>
          </a:p>
          <a:p>
            <a:pPr>
              <a:defRPr/>
            </a:pPr>
            <a:endParaRPr lang="en-GB" dirty="0"/>
          </a:p>
        </p:txBody>
      </p:sp>
      <p:sp>
        <p:nvSpPr>
          <p:cNvPr id="5" name="Slide Number Placeholder 4"/>
          <p:cNvSpPr>
            <a:spLocks noGrp="1"/>
          </p:cNvSpPr>
          <p:nvPr>
            <p:ph type="sldNum" sz="quarter" idx="12"/>
          </p:nvPr>
        </p:nvSpPr>
        <p:spPr/>
        <p:txBody>
          <a:bodyPr/>
          <a:lstStyle/>
          <a:p>
            <a:pPr>
              <a:defRPr/>
            </a:pPr>
            <a:fld id="{E2BB2B87-743C-4B56-B8B7-F1DBF546701A}" type="slidenum">
              <a:rPr lang="en-GB" altLang="en-US" smtClean="0"/>
              <a:pPr>
                <a:defRPr/>
              </a:pPr>
              <a:t>7</a:t>
            </a:fld>
            <a:endParaRPr lang="en-GB" altLang="en-US"/>
          </a:p>
        </p:txBody>
      </p:sp>
      <p:sp>
        <p:nvSpPr>
          <p:cNvPr id="8" name="TextBox 7"/>
          <p:cNvSpPr txBox="1"/>
          <p:nvPr/>
        </p:nvSpPr>
        <p:spPr>
          <a:xfrm>
            <a:off x="258763" y="1300776"/>
            <a:ext cx="8667710" cy="2585323"/>
          </a:xfrm>
          <a:prstGeom prst="rect">
            <a:avLst/>
          </a:prstGeom>
          <a:noFill/>
        </p:spPr>
        <p:txBody>
          <a:bodyPr wrap="square" rtlCol="0">
            <a:spAutoFit/>
          </a:bodyPr>
          <a:lstStyle/>
          <a:p>
            <a:r>
              <a:rPr lang="en-GB" sz="1800" b="1" dirty="0">
                <a:solidFill>
                  <a:schemeClr val="bg2">
                    <a:lumMod val="10000"/>
                  </a:schemeClr>
                </a:solidFill>
              </a:rPr>
              <a:t>Issue:</a:t>
            </a:r>
            <a:r>
              <a:rPr lang="en-GB" sz="1800" dirty="0">
                <a:solidFill>
                  <a:schemeClr val="bg2">
                    <a:lumMod val="10000"/>
                  </a:schemeClr>
                </a:solidFill>
              </a:rPr>
              <a:t> B1 produces error &gt;0.3% and Spectral binning &gt;5 to maximise SNR (&gt;1000)</a:t>
            </a:r>
          </a:p>
          <a:p>
            <a:endParaRPr lang="en-GB" sz="1800" dirty="0">
              <a:solidFill>
                <a:schemeClr val="bg2">
                  <a:lumMod val="10000"/>
                </a:schemeClr>
              </a:solidFill>
            </a:endParaRPr>
          </a:p>
          <a:p>
            <a:r>
              <a:rPr lang="en-GB" sz="1800" b="1" dirty="0">
                <a:solidFill>
                  <a:schemeClr val="bg2">
                    <a:lumMod val="10000"/>
                  </a:schemeClr>
                </a:solidFill>
              </a:rPr>
              <a:t>Proposed:</a:t>
            </a:r>
            <a:r>
              <a:rPr lang="en-GB" sz="1800" dirty="0">
                <a:solidFill>
                  <a:schemeClr val="bg2">
                    <a:lumMod val="10000"/>
                  </a:schemeClr>
                </a:solidFill>
              </a:rPr>
              <a:t> In a cross-calibration our SNR is more relaxed (required an ROI of pixels)!!! Possibility to program the FPGA on-board for the event (minimum impact on memory/other applications).</a:t>
            </a:r>
          </a:p>
          <a:p>
            <a:endParaRPr lang="en-GB" sz="1800" dirty="0">
              <a:solidFill>
                <a:schemeClr val="bg2">
                  <a:lumMod val="10000"/>
                </a:schemeClr>
              </a:solidFill>
            </a:endParaRPr>
          </a:p>
          <a:p>
            <a:r>
              <a:rPr lang="en-GB" sz="1800" b="1" dirty="0">
                <a:solidFill>
                  <a:schemeClr val="bg2">
                    <a:lumMod val="10000"/>
                  </a:schemeClr>
                </a:solidFill>
              </a:rPr>
              <a:t>Results:</a:t>
            </a:r>
            <a:r>
              <a:rPr lang="en-GB" sz="1800" dirty="0">
                <a:solidFill>
                  <a:schemeClr val="bg2">
                    <a:lumMod val="10000"/>
                  </a:schemeClr>
                </a:solidFill>
              </a:rPr>
              <a:t> B1 simulation w/o spectral binning shows a great reduction of sampling/resolution error with same spectral knowledge uncertainty (individual native band is more sensitive but more bands are integrated)</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5" y="4115510"/>
            <a:ext cx="2971800" cy="2132890"/>
          </a:xfrm>
          <a:prstGeom prst="rect">
            <a:avLst/>
          </a:prstGeom>
          <a:noFill/>
          <a:ln>
            <a:noFill/>
          </a:ln>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6605" y="4115510"/>
            <a:ext cx="3146405" cy="2132890"/>
          </a:xfrm>
          <a:prstGeom prst="rect">
            <a:avLst/>
          </a:prstGeom>
          <a:noFill/>
          <a:ln>
            <a:noFill/>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8405" y="4090680"/>
            <a:ext cx="2898725" cy="2230138"/>
          </a:xfrm>
          <a:prstGeom prst="rect">
            <a:avLst/>
          </a:prstGeom>
          <a:noFill/>
          <a:ln>
            <a:noFill/>
          </a:ln>
        </p:spPr>
      </p:pic>
    </p:spTree>
    <p:extLst>
      <p:ext uri="{BB962C8B-B14F-4D97-AF65-F5344CB8AC3E}">
        <p14:creationId xmlns:p14="http://schemas.microsoft.com/office/powerpoint/2010/main" val="185488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Spectral dimensions: other sites</a:t>
            </a:r>
          </a:p>
        </p:txBody>
      </p:sp>
      <p:sp>
        <p:nvSpPr>
          <p:cNvPr id="4" name="Footer Placeholder 3"/>
          <p:cNvSpPr>
            <a:spLocks noGrp="1"/>
          </p:cNvSpPr>
          <p:nvPr>
            <p:ph type="ftr" sz="quarter" idx="11"/>
          </p:nvPr>
        </p:nvSpPr>
        <p:spPr/>
        <p:txBody>
          <a:bodyPr/>
          <a:lstStyle/>
          <a:p>
            <a:pPr>
              <a:defRPr/>
            </a:pPr>
            <a:endParaRPr lang="en-GB"/>
          </a:p>
          <a:p>
            <a:pPr>
              <a:defRPr/>
            </a:pPr>
            <a:endParaRPr lang="en-GB" dirty="0"/>
          </a:p>
        </p:txBody>
      </p:sp>
      <p:sp>
        <p:nvSpPr>
          <p:cNvPr id="5" name="Slide Number Placeholder 4"/>
          <p:cNvSpPr>
            <a:spLocks noGrp="1"/>
          </p:cNvSpPr>
          <p:nvPr>
            <p:ph type="sldNum" sz="quarter" idx="12"/>
          </p:nvPr>
        </p:nvSpPr>
        <p:spPr/>
        <p:txBody>
          <a:bodyPr/>
          <a:lstStyle/>
          <a:p>
            <a:pPr>
              <a:defRPr/>
            </a:pPr>
            <a:fld id="{E2BB2B87-743C-4B56-B8B7-F1DBF546701A}" type="slidenum">
              <a:rPr lang="en-GB" altLang="en-US" smtClean="0"/>
              <a:pPr>
                <a:defRPr/>
              </a:pPr>
              <a:t>8</a:t>
            </a:fld>
            <a:endParaRPr lang="en-GB" altLang="en-US"/>
          </a:p>
        </p:txBody>
      </p:sp>
      <p:sp>
        <p:nvSpPr>
          <p:cNvPr id="6" name="TextBox 5"/>
          <p:cNvSpPr txBox="1"/>
          <p:nvPr/>
        </p:nvSpPr>
        <p:spPr>
          <a:xfrm>
            <a:off x="293615" y="832148"/>
            <a:ext cx="8667710" cy="2862322"/>
          </a:xfrm>
          <a:prstGeom prst="rect">
            <a:avLst/>
          </a:prstGeom>
          <a:noFill/>
        </p:spPr>
        <p:txBody>
          <a:bodyPr wrap="square" rtlCol="0">
            <a:spAutoFit/>
          </a:bodyPr>
          <a:lstStyle/>
          <a:p>
            <a:r>
              <a:rPr lang="en-GB" sz="1800" b="1" dirty="0">
                <a:solidFill>
                  <a:schemeClr val="bg2">
                    <a:lumMod val="10000"/>
                  </a:schemeClr>
                </a:solidFill>
              </a:rPr>
              <a:t>Issue:</a:t>
            </a:r>
            <a:r>
              <a:rPr lang="en-GB" sz="1800" dirty="0">
                <a:solidFill>
                  <a:schemeClr val="bg2">
                    <a:lumMod val="10000"/>
                  </a:schemeClr>
                </a:solidFill>
              </a:rPr>
              <a:t> other sites from desert might show different results</a:t>
            </a:r>
          </a:p>
          <a:p>
            <a:endParaRPr lang="en-GB" sz="1800" dirty="0">
              <a:solidFill>
                <a:schemeClr val="bg2">
                  <a:lumMod val="10000"/>
                </a:schemeClr>
              </a:solidFill>
            </a:endParaRPr>
          </a:p>
          <a:p>
            <a:r>
              <a:rPr lang="en-GB" sz="1800" b="1" dirty="0">
                <a:solidFill>
                  <a:schemeClr val="bg2">
                    <a:lumMod val="10000"/>
                  </a:schemeClr>
                </a:solidFill>
              </a:rPr>
              <a:t>Proposed:</a:t>
            </a:r>
            <a:r>
              <a:rPr lang="en-GB" sz="1800" dirty="0">
                <a:solidFill>
                  <a:schemeClr val="bg2">
                    <a:lumMod val="10000"/>
                  </a:schemeClr>
                </a:solidFill>
              </a:rPr>
              <a:t> grass, ocean and snow TOA spectral radiance simulations</a:t>
            </a:r>
          </a:p>
          <a:p>
            <a:pPr lvl="1"/>
            <a:r>
              <a:rPr lang="en-GB" sz="1800" i="1" dirty="0">
                <a:solidFill>
                  <a:schemeClr val="bg2">
                    <a:lumMod val="10000"/>
                  </a:schemeClr>
                </a:solidFill>
              </a:rPr>
              <a:t>snow simulation</a:t>
            </a:r>
            <a:r>
              <a:rPr lang="en-GB" sz="1800" dirty="0">
                <a:solidFill>
                  <a:schemeClr val="bg2">
                    <a:lumMod val="10000"/>
                  </a:schemeClr>
                </a:solidFill>
                <a:sym typeface="Wingdings" panose="05000000000000000000" pitchFamily="2" charset="2"/>
              </a:rPr>
              <a:t> </a:t>
            </a:r>
            <a:r>
              <a:rPr lang="en-GB" sz="1800" dirty="0">
                <a:solidFill>
                  <a:schemeClr val="bg2">
                    <a:lumMod val="10000"/>
                  </a:schemeClr>
                </a:solidFill>
              </a:rPr>
              <a:t>sub-arctic summer atmospheric model at 60 ° latitude SZA of 65 °.AOT and water vapour from AERONET in Greenland. </a:t>
            </a:r>
          </a:p>
          <a:p>
            <a:pPr lvl="1"/>
            <a:r>
              <a:rPr lang="en-GB" sz="1800" i="1" dirty="0">
                <a:solidFill>
                  <a:schemeClr val="bg2">
                    <a:lumMod val="10000"/>
                  </a:schemeClr>
                </a:solidFill>
              </a:rPr>
              <a:t>Grassland and ocean</a:t>
            </a:r>
            <a:r>
              <a:rPr lang="en-GB" sz="1800" dirty="0">
                <a:solidFill>
                  <a:schemeClr val="bg2">
                    <a:lumMod val="10000"/>
                  </a:schemeClr>
                </a:solidFill>
                <a:sym typeface="Wingdings" panose="05000000000000000000" pitchFamily="2" charset="2"/>
              </a:rPr>
              <a:t></a:t>
            </a:r>
            <a:r>
              <a:rPr lang="en-GB" sz="1800" dirty="0">
                <a:solidFill>
                  <a:schemeClr val="bg2">
                    <a:lumMod val="10000"/>
                  </a:schemeClr>
                </a:solidFill>
              </a:rPr>
              <a:t> mid latitude summer, June 22, same solar angles as the desert simulation but with AOT and water vapour data taken from La </a:t>
            </a:r>
            <a:r>
              <a:rPr lang="en-GB" sz="1800" dirty="0" err="1">
                <a:solidFill>
                  <a:schemeClr val="bg2">
                    <a:lumMod val="10000"/>
                  </a:schemeClr>
                </a:solidFill>
              </a:rPr>
              <a:t>Crau</a:t>
            </a:r>
            <a:r>
              <a:rPr lang="en-GB" sz="1800" dirty="0">
                <a:solidFill>
                  <a:schemeClr val="bg2">
                    <a:lumMod val="10000"/>
                  </a:schemeClr>
                </a:solidFill>
              </a:rPr>
              <a:t> for grassland, Ascension island for oceanic site.</a:t>
            </a:r>
          </a:p>
          <a:p>
            <a:endParaRPr lang="en-GB" sz="1800" b="1" dirty="0">
              <a:solidFill>
                <a:schemeClr val="bg2">
                  <a:lumMod val="10000"/>
                </a:schemeClr>
              </a:solidFill>
            </a:endParaRPr>
          </a:p>
          <a:p>
            <a:r>
              <a:rPr lang="en-GB" sz="1800" b="1" dirty="0">
                <a:solidFill>
                  <a:schemeClr val="bg2">
                    <a:lumMod val="10000"/>
                  </a:schemeClr>
                </a:solidFill>
              </a:rPr>
              <a:t>Results:</a:t>
            </a:r>
            <a:endParaRPr lang="en-GB" sz="1800" dirty="0">
              <a:solidFill>
                <a:schemeClr val="bg2">
                  <a:lumMod val="10000"/>
                </a:schemeClr>
              </a:solidFill>
            </a:endParaRPr>
          </a:p>
        </p:txBody>
      </p:sp>
      <p:pic>
        <p:nvPicPr>
          <p:cNvPr id="8" name="Picture 7"/>
          <p:cNvPicPr>
            <a:picLocks noChangeAspect="1"/>
          </p:cNvPicPr>
          <p:nvPr/>
        </p:nvPicPr>
        <p:blipFill>
          <a:blip r:embed="rId2"/>
          <a:stretch>
            <a:fillRect/>
          </a:stretch>
        </p:blipFill>
        <p:spPr>
          <a:xfrm>
            <a:off x="114300" y="3870710"/>
            <a:ext cx="8940060" cy="2349115"/>
          </a:xfrm>
          <a:prstGeom prst="rect">
            <a:avLst/>
          </a:prstGeom>
        </p:spPr>
      </p:pic>
      <p:pic>
        <p:nvPicPr>
          <p:cNvPr id="9" name="Picture 8"/>
          <p:cNvPicPr>
            <a:picLocks noChangeAspect="1"/>
          </p:cNvPicPr>
          <p:nvPr/>
        </p:nvPicPr>
        <p:blipFill>
          <a:blip r:embed="rId3"/>
          <a:stretch>
            <a:fillRect/>
          </a:stretch>
        </p:blipFill>
        <p:spPr>
          <a:xfrm>
            <a:off x="741864" y="6226936"/>
            <a:ext cx="7480376" cy="515493"/>
          </a:xfrm>
          <a:prstGeom prst="rect">
            <a:avLst/>
          </a:prstGeom>
        </p:spPr>
      </p:pic>
    </p:spTree>
    <p:extLst>
      <p:ext uri="{BB962C8B-B14F-4D97-AF65-F5344CB8AC3E}">
        <p14:creationId xmlns:p14="http://schemas.microsoft.com/office/powerpoint/2010/main" val="2400570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6583"/>
            <a:ext cx="7886700" cy="436745"/>
          </a:xfrm>
        </p:spPr>
        <p:txBody>
          <a:bodyPr>
            <a:noAutofit/>
          </a:bodyPr>
          <a:lstStyle/>
          <a:p>
            <a:r>
              <a:rPr lang="en-GB" dirty="0"/>
              <a:t>Spatial dimension: methodology</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6795"/>
          <a:stretch/>
        </p:blipFill>
        <p:spPr bwMode="auto">
          <a:xfrm>
            <a:off x="5172308" y="1902206"/>
            <a:ext cx="3379410" cy="4416136"/>
          </a:xfrm>
          <a:prstGeom prst="rect">
            <a:avLst/>
          </a:prstGeom>
          <a:ln>
            <a:noFill/>
          </a:ln>
          <a:extLst>
            <a:ext uri="{53640926-AAD7-44D8-BBD7-CCE9431645EC}">
              <a14:shadowObscured xmlns:a14="http://schemas.microsoft.com/office/drawing/2010/main"/>
            </a:ext>
          </a:extLst>
        </p:spPr>
      </p:pic>
      <p:sp>
        <p:nvSpPr>
          <p:cNvPr id="11" name="TextBox 10"/>
          <p:cNvSpPr txBox="1"/>
          <p:nvPr/>
        </p:nvSpPr>
        <p:spPr>
          <a:xfrm>
            <a:off x="467591" y="2341938"/>
            <a:ext cx="4114652" cy="2862322"/>
          </a:xfrm>
          <a:prstGeom prst="rect">
            <a:avLst/>
          </a:prstGeom>
          <a:noFill/>
        </p:spPr>
        <p:txBody>
          <a:bodyPr wrap="square" rtlCol="0">
            <a:spAutoFit/>
          </a:bodyPr>
          <a:lstStyle/>
          <a:p>
            <a:r>
              <a:rPr lang="en-GB" sz="1800" dirty="0">
                <a:solidFill>
                  <a:schemeClr val="bg2">
                    <a:lumMod val="10000"/>
                  </a:schemeClr>
                </a:solidFill>
              </a:rPr>
              <a:t>Methodology</a:t>
            </a:r>
          </a:p>
          <a:p>
            <a:pPr marL="342900" indent="-342900">
              <a:buAutoNum type="arabicParenR"/>
            </a:pPr>
            <a:r>
              <a:rPr lang="en-GB" sz="1800" dirty="0">
                <a:solidFill>
                  <a:schemeClr val="bg2">
                    <a:lumMod val="10000"/>
                  </a:schemeClr>
                </a:solidFill>
              </a:rPr>
              <a:t>Select a ROI</a:t>
            </a:r>
          </a:p>
          <a:p>
            <a:pPr marL="342900" indent="-342900">
              <a:buAutoNum type="arabicParenR"/>
            </a:pPr>
            <a:r>
              <a:rPr lang="en-GB" sz="1800" dirty="0">
                <a:solidFill>
                  <a:schemeClr val="bg2">
                    <a:lumMod val="10000"/>
                  </a:schemeClr>
                </a:solidFill>
              </a:rPr>
              <a:t>Create an error image by shifting the ROI over an enlarged area</a:t>
            </a:r>
          </a:p>
          <a:p>
            <a:pPr marL="342900" indent="-342900">
              <a:buAutoNum type="arabicParenR"/>
            </a:pPr>
            <a:r>
              <a:rPr lang="en-GB" sz="1800" dirty="0">
                <a:solidFill>
                  <a:schemeClr val="bg2">
                    <a:lumMod val="10000"/>
                  </a:schemeClr>
                </a:solidFill>
              </a:rPr>
              <a:t>Calculate the std. growing from the centre to produce a relationship of TOA reflectance uncertainty with </a:t>
            </a:r>
            <a:r>
              <a:rPr lang="en-GB" sz="1800" dirty="0" err="1">
                <a:solidFill>
                  <a:schemeClr val="bg2">
                    <a:lumMod val="10000"/>
                  </a:schemeClr>
                </a:solidFill>
              </a:rPr>
              <a:t>geoposition</a:t>
            </a:r>
            <a:r>
              <a:rPr lang="en-GB" sz="1800" dirty="0">
                <a:solidFill>
                  <a:schemeClr val="bg2">
                    <a:lumMod val="10000"/>
                  </a:schemeClr>
                </a:solidFill>
              </a:rPr>
              <a:t> knowledge</a:t>
            </a:r>
          </a:p>
          <a:p>
            <a:pPr marL="342900" indent="-342900">
              <a:buAutoNum type="arabicParenR"/>
            </a:pPr>
            <a:r>
              <a:rPr lang="en-GB" sz="1800" dirty="0">
                <a:solidFill>
                  <a:schemeClr val="bg2">
                    <a:lumMod val="10000"/>
                  </a:schemeClr>
                </a:solidFill>
              </a:rPr>
              <a:t>Validate by comparing L8 OLI to S2 MSI </a:t>
            </a:r>
            <a:endParaRPr lang="en-GB" sz="1800" dirty="0">
              <a:solidFill>
                <a:schemeClr val="accent5">
                  <a:lumMod val="75000"/>
                </a:schemeClr>
              </a:solidFill>
            </a:endParaRPr>
          </a:p>
        </p:txBody>
      </p:sp>
      <p:sp>
        <p:nvSpPr>
          <p:cNvPr id="14" name="TextBox 13"/>
          <p:cNvSpPr txBox="1"/>
          <p:nvPr/>
        </p:nvSpPr>
        <p:spPr>
          <a:xfrm>
            <a:off x="467591" y="978876"/>
            <a:ext cx="7038109" cy="923330"/>
          </a:xfrm>
          <a:prstGeom prst="rect">
            <a:avLst/>
          </a:prstGeom>
          <a:noFill/>
        </p:spPr>
        <p:txBody>
          <a:bodyPr wrap="square" rtlCol="0">
            <a:spAutoFit/>
          </a:bodyPr>
          <a:lstStyle/>
          <a:p>
            <a:r>
              <a:rPr lang="en-GB" sz="1800" b="1" dirty="0">
                <a:solidFill>
                  <a:schemeClr val="bg2">
                    <a:lumMod val="10000"/>
                  </a:schemeClr>
                </a:solidFill>
              </a:rPr>
              <a:t>Objective:</a:t>
            </a:r>
          </a:p>
          <a:p>
            <a:r>
              <a:rPr lang="en-GB" sz="1800" dirty="0">
                <a:solidFill>
                  <a:schemeClr val="bg2">
                    <a:lumMod val="10000"/>
                  </a:schemeClr>
                </a:solidFill>
              </a:rPr>
              <a:t>Study the TOA radiometric uncertainty as a consequence of a geolocation uncertainty at a single overpass</a:t>
            </a:r>
          </a:p>
        </p:txBody>
      </p:sp>
    </p:spTree>
    <p:extLst>
      <p:ext uri="{BB962C8B-B14F-4D97-AF65-F5344CB8AC3E}">
        <p14:creationId xmlns:p14="http://schemas.microsoft.com/office/powerpoint/2010/main" val="3142195903"/>
      </p:ext>
    </p:extLst>
  </p:cSld>
  <p:clrMapOvr>
    <a:masterClrMapping/>
  </p:clrMapOvr>
</p:sld>
</file>

<file path=ppt/theme/theme1.xml><?xml version="1.0" encoding="utf-8"?>
<a:theme xmlns:a="http://schemas.openxmlformats.org/drawingml/2006/main" name="NPL -NiCEMSI 2015">
  <a:themeElements>
    <a:clrScheme name="NPL Colours">
      <a:dk1>
        <a:srgbClr val="005596"/>
      </a:dk1>
      <a:lt1>
        <a:sysClr val="window" lastClr="FFFFFF"/>
      </a:lt1>
      <a:dk2>
        <a:srgbClr val="00AEEF"/>
      </a:dk2>
      <a:lt2>
        <a:srgbClr val="EEECE1"/>
      </a:lt2>
      <a:accent1>
        <a:srgbClr val="005596"/>
      </a:accent1>
      <a:accent2>
        <a:srgbClr val="00AEEF"/>
      </a:accent2>
      <a:accent3>
        <a:srgbClr val="791D7E"/>
      </a:accent3>
      <a:accent4>
        <a:srgbClr val="FFC425"/>
      </a:accent4>
      <a:accent5>
        <a:srgbClr val="EE3224"/>
      </a:accent5>
      <a:accent6>
        <a:srgbClr val="6DB33F"/>
      </a:accent6>
      <a:hlink>
        <a:srgbClr val="0000FF"/>
      </a:hlink>
      <a:folHlink>
        <a:srgbClr val="800080"/>
      </a:folHlink>
    </a:clrScheme>
    <a:fontScheme name="NP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ea typeface="ヒラギノ角ゴ Pro W3"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ea typeface="ヒラギノ角ゴ Pro W3" pitchFamily="28"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6" id="{3E4324FA-6587-420F-A9B4-235974A4E86D}" vid="{54520005-2013-4237-BF3E-C82F1995F7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NPL Presentation Master 2015</Template>
  <TotalTime>1342</TotalTime>
  <Words>1885</Words>
  <Application>Microsoft Office PowerPoint</Application>
  <PresentationFormat>On-screen Show (4:3)</PresentationFormat>
  <Paragraphs>282</Paragraphs>
  <Slides>19</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ＭＳ Ｐゴシック</vt:lpstr>
      <vt:lpstr>Arial</vt:lpstr>
      <vt:lpstr>Calibri</vt:lpstr>
      <vt:lpstr>Helvetica</vt:lpstr>
      <vt:lpstr>Times</vt:lpstr>
      <vt:lpstr>Times New Roman</vt:lpstr>
      <vt:lpstr>Wingdings</vt:lpstr>
      <vt:lpstr>Wingdings 2</vt:lpstr>
      <vt:lpstr>ヒラギノ角ゴ Pro W3</vt:lpstr>
      <vt:lpstr>NPL -NiCEMSI 2015</vt:lpstr>
      <vt:lpstr>  TRUTHS Cross-calibration Uncertainty Tool: Status and Way Forward    Javier Gorroño, Andrew C. Banks, Nigel P. Fox, Craig Underwood  CLARREO Pathfinder Inter-Calibration Workshop NIA, 16th November 2017, Hampton, VA.   </vt:lpstr>
      <vt:lpstr>Index and objectives</vt:lpstr>
      <vt:lpstr>TRUTHS mission: Traceable Radiometry Underpinning Terrestrial and Helio- Studies</vt:lpstr>
      <vt:lpstr>Spectral dimension: methodology</vt:lpstr>
      <vt:lpstr>Spectral dimension: sampling/resolution</vt:lpstr>
      <vt:lpstr>Spectral dimension: spectral knowledge</vt:lpstr>
      <vt:lpstr>Spectral dimension: spectral binning</vt:lpstr>
      <vt:lpstr>Spectral dimensions: other sites</vt:lpstr>
      <vt:lpstr>Spatial dimension: methodology</vt:lpstr>
      <vt:lpstr>Spatial dimension: LaCrau</vt:lpstr>
      <vt:lpstr>Spatial dimension: Libya-4</vt:lpstr>
      <vt:lpstr>Temporal dimension: methodology</vt:lpstr>
      <vt:lpstr>Temporal dimension: atmospheric variation and radiative transfer code impact</vt:lpstr>
      <vt:lpstr>Temporal domain: atmospheric knowledge </vt:lpstr>
      <vt:lpstr>Temporal domain: atmospheric variation </vt:lpstr>
      <vt:lpstr>Temporal dimension: surface impact</vt:lpstr>
      <vt:lpstr>Uncertainty budget for  TRUTHS – satellite comparisons  (single overpass – reduces for multiple overpasses)</vt:lpstr>
      <vt:lpstr>The way forward</vt:lpstr>
      <vt:lpstr>PowerPoint Presentation</vt:lpstr>
    </vt:vector>
  </TitlesOfParts>
  <Company>InHouse Productions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general presentation</dc:subject>
  <dc:creator>Javier Gorrono</dc:creator>
  <cp:lastModifiedBy>Javier Gorrono</cp:lastModifiedBy>
  <cp:revision>161</cp:revision>
  <cp:lastPrinted>2015-02-02T13:33:46Z</cp:lastPrinted>
  <dcterms:created xsi:type="dcterms:W3CDTF">2016-09-12T16:36:20Z</dcterms:created>
  <dcterms:modified xsi:type="dcterms:W3CDTF">2017-11-14T19:02:06Z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rcoClassification">
    <vt:lpwstr>Not an NPL document (No visible marking)</vt:lpwstr>
  </property>
  <property fmtid="{D5CDD505-2E9C-101B-9397-08002B2CF9AE}" pid="3" name="aliashPowerpointFooter">
    <vt:lpwstr/>
  </property>
</Properties>
</file>