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0" r:id="rId1"/>
  </p:sldMasterIdLst>
  <p:notesMasterIdLst>
    <p:notesMasterId r:id="rId15"/>
  </p:notesMasterIdLst>
  <p:handoutMasterIdLst>
    <p:handoutMasterId r:id="rId16"/>
  </p:handoutMasterIdLst>
  <p:sldIdLst>
    <p:sldId id="462" r:id="rId2"/>
    <p:sldId id="540" r:id="rId3"/>
    <p:sldId id="521" r:id="rId4"/>
    <p:sldId id="556" r:id="rId5"/>
    <p:sldId id="552" r:id="rId6"/>
    <p:sldId id="522" r:id="rId7"/>
    <p:sldId id="550" r:id="rId8"/>
    <p:sldId id="555" r:id="rId9"/>
    <p:sldId id="530" r:id="rId10"/>
    <p:sldId id="549" r:id="rId11"/>
    <p:sldId id="529" r:id="rId12"/>
    <p:sldId id="553" r:id="rId13"/>
    <p:sldId id="551" r:id="rId1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9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9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9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9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9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9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9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9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9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04D2D52-2934-4376-B3B9-3CB80ED2BD72}">
          <p14:sldIdLst>
            <p14:sldId id="462"/>
            <p14:sldId id="540"/>
            <p14:sldId id="521"/>
            <p14:sldId id="556"/>
            <p14:sldId id="552"/>
            <p14:sldId id="522"/>
            <p14:sldId id="550"/>
            <p14:sldId id="555"/>
            <p14:sldId id="530"/>
            <p14:sldId id="549"/>
            <p14:sldId id="529"/>
            <p14:sldId id="553"/>
            <p14:sldId id="551"/>
          </p14:sldIdLst>
        </p14:section>
        <p14:section name="Untitled Section" id="{B2F8CEB4-FD7F-4AC7-A9B9-22BEFA616E9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8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00FF"/>
    <a:srgbClr val="0000CC"/>
    <a:srgbClr val="000099"/>
    <a:srgbClr val="000000"/>
    <a:srgbClr val="0080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9" autoAdjust="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1243" y="67"/>
      </p:cViewPr>
      <p:guideLst>
        <p:guide orient="horz" pos="218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6B16A7C-1CF6-4BF6-A967-BC0F30E90E6F}" type="datetime1">
              <a:rPr lang="en-US" altLang="en-US"/>
              <a:pPr/>
              <a:t>11/8/2017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3BCD8A-FD6D-4B24-9C2F-7D24C50990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20259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49152B8-160D-4E95-B63B-86201E92499A}" type="datetime1">
              <a:rPr lang="en-US" altLang="en-US"/>
              <a:pPr/>
              <a:t>11/8/2017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5924C58-EAD2-4EF3-AAFB-89F2CC3866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80701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09" charset="-128"/>
        <a:cs typeface="ヒラギノ角ゴ Pro W3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09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pitchFamily="-105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FPD PPT Cover Image Feb 201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2496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 userDrawn="1"/>
        </p:nvSpPr>
        <p:spPr bwMode="auto">
          <a:xfrm>
            <a:off x="2143036" y="6627813"/>
            <a:ext cx="4857929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>
              <a:defRPr/>
            </a:pPr>
            <a:r>
              <a:rPr lang="en-US" sz="1000" i="1" dirty="0" smtClean="0">
                <a:solidFill>
                  <a:srgbClr val="898989"/>
                </a:solidFill>
                <a:latin typeface="Calibri" charset="0"/>
              </a:rPr>
              <a:t>CLARREO Science Definition Team Meeting </a:t>
            </a:r>
            <a:r>
              <a:rPr lang="en-US" sz="1000" i="1" baseline="0" dirty="0" smtClean="0">
                <a:solidFill>
                  <a:srgbClr val="898989"/>
                </a:solidFill>
                <a:latin typeface="Calibri" charset="0"/>
              </a:rPr>
              <a:t> –  November 14-16, 2017</a:t>
            </a:r>
            <a:endParaRPr lang="en-US" sz="1000" i="1" dirty="0" smtClean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932613" y="6627813"/>
            <a:ext cx="2133600" cy="2286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9pPr>
          </a:lstStyle>
          <a:p>
            <a:pPr algn="r" eaLnBrk="1" hangingPunct="1"/>
            <a:fld id="{15E0EEF9-4761-4479-9B7F-1C5538367B70}" type="slidenum">
              <a:rPr lang="en-US" altLang="en-US" sz="10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‹#›</a:t>
            </a:fld>
            <a:endParaRPr lang="en-US" altLang="en-US" sz="1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78178"/>
            <a:ext cx="8991600" cy="5275021"/>
          </a:xfrm>
          <a:prstGeom prst="rect">
            <a:avLst/>
          </a:prstGeom>
        </p:spPr>
        <p:txBody>
          <a:bodyPr/>
          <a:lstStyle>
            <a:lvl1pPr>
              <a:buClr>
                <a:srgbClr val="0000FF"/>
              </a:buClr>
              <a:defRPr/>
            </a:lvl1pPr>
            <a:lvl2pPr>
              <a:buClr>
                <a:schemeClr val="accent1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Placeholder 10"/>
          <p:cNvSpPr>
            <a:spLocks noGrp="1"/>
          </p:cNvSpPr>
          <p:nvPr>
            <p:ph type="title"/>
          </p:nvPr>
        </p:nvSpPr>
        <p:spPr>
          <a:xfrm>
            <a:off x="1221746" y="196747"/>
            <a:ext cx="6679410" cy="64633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811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6932613" y="6627813"/>
            <a:ext cx="2133600" cy="2286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9pPr>
          </a:lstStyle>
          <a:p>
            <a:pPr algn="r" eaLnBrk="1" hangingPunct="1"/>
            <a:fld id="{CB77ACC6-B91E-4E71-9AC3-E41119E1EDE2}" type="slidenum">
              <a:rPr lang="en-US" altLang="en-US" sz="10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‹#›</a:t>
            </a:fld>
            <a:endParaRPr lang="en-US" altLang="en-US" sz="1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itle Placeholder 10"/>
          <p:cNvSpPr>
            <a:spLocks noGrp="1"/>
          </p:cNvSpPr>
          <p:nvPr>
            <p:ph type="title"/>
          </p:nvPr>
        </p:nvSpPr>
        <p:spPr>
          <a:xfrm>
            <a:off x="1221746" y="196747"/>
            <a:ext cx="6679410" cy="64633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 bwMode="auto">
          <a:xfrm>
            <a:off x="2143036" y="6627813"/>
            <a:ext cx="4857929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>
              <a:defRPr/>
            </a:pPr>
            <a:r>
              <a:rPr lang="en-US" sz="1000" i="1" dirty="0" smtClean="0">
                <a:solidFill>
                  <a:srgbClr val="898989"/>
                </a:solidFill>
                <a:latin typeface="Calibri" charset="0"/>
              </a:rPr>
              <a:t>CLARREO Science Definition Team Meeting </a:t>
            </a:r>
            <a:r>
              <a:rPr lang="en-US" sz="1000" i="1" baseline="0" dirty="0" smtClean="0">
                <a:solidFill>
                  <a:srgbClr val="898989"/>
                </a:solidFill>
                <a:latin typeface="Calibri" charset="0"/>
              </a:rPr>
              <a:t> –  November 14-16, 2017</a:t>
            </a:r>
            <a:endParaRPr lang="en-US" sz="1000" i="1" dirty="0" smtClean="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860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 txBox="1">
            <a:spLocks/>
          </p:cNvSpPr>
          <p:nvPr userDrawn="1"/>
        </p:nvSpPr>
        <p:spPr>
          <a:xfrm>
            <a:off x="74613" y="6627813"/>
            <a:ext cx="2133600" cy="2286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9pPr>
          </a:lstStyle>
          <a:p>
            <a:pPr eaLnBrk="1" hangingPunct="1"/>
            <a:fld id="{8B81DD79-DCC0-4C17-B435-6092666B8995}" type="datetime1">
              <a:rPr lang="en-US" altLang="en-US" sz="1000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11/8/2017</a:t>
            </a:fld>
            <a:endParaRPr lang="en-US" altLang="en-US" sz="1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4"/>
          <p:cNvSpPr txBox="1">
            <a:spLocks/>
          </p:cNvSpPr>
          <p:nvPr userDrawn="1"/>
        </p:nvSpPr>
        <p:spPr bwMode="auto">
          <a:xfrm>
            <a:off x="3122613" y="6627813"/>
            <a:ext cx="2895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>
              <a:defRPr/>
            </a:pPr>
            <a:r>
              <a:rPr lang="en-US" sz="1000" smtClean="0">
                <a:solidFill>
                  <a:srgbClr val="898989"/>
                </a:solidFill>
                <a:latin typeface="Calibri" charset="0"/>
              </a:rPr>
              <a:t>Document Title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6932613" y="6627813"/>
            <a:ext cx="2133600" cy="2286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9pPr>
          </a:lstStyle>
          <a:p>
            <a:pPr algn="r" eaLnBrk="1" hangingPunct="1"/>
            <a:fld id="{2DEE3BB5-4358-4990-8B6A-A3FB029AE853}" type="slidenum">
              <a:rPr lang="en-US" altLang="en-US" sz="10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‹#›</a:t>
            </a:fld>
            <a:endParaRPr lang="en-US" altLang="en-US" sz="1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1243013" y="2335213"/>
            <a:ext cx="6645275" cy="615950"/>
          </a:xfrm>
          <a:custGeom>
            <a:avLst/>
            <a:gdLst>
              <a:gd name="T0" fmla="*/ 0 w 6646065"/>
              <a:gd name="T1" fmla="*/ 0 h 615950"/>
              <a:gd name="T2" fmla="*/ 6642115 w 6646065"/>
              <a:gd name="T3" fmla="*/ 0 h 615950"/>
              <a:gd name="T4" fmla="*/ 6642115 w 6646065"/>
              <a:gd name="T5" fmla="*/ 1122274 h 615950"/>
              <a:gd name="T6" fmla="*/ 0 w 6646065"/>
              <a:gd name="T7" fmla="*/ 1122274 h 615950"/>
              <a:gd name="T8" fmla="*/ 0 w 6646065"/>
              <a:gd name="T9" fmla="*/ 0 h 6159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646065"/>
              <a:gd name="T16" fmla="*/ 0 h 615950"/>
              <a:gd name="T17" fmla="*/ 6646065 w 6646065"/>
              <a:gd name="T18" fmla="*/ 615950 h 6159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646065" h="615950">
                <a:moveTo>
                  <a:pt x="0" y="0"/>
                </a:moveTo>
                <a:lnTo>
                  <a:pt x="6646065" y="0"/>
                </a:lnTo>
                <a:lnTo>
                  <a:pt x="6646065" y="615950"/>
                </a:lnTo>
                <a:lnTo>
                  <a:pt x="0" y="615950"/>
                </a:lnTo>
                <a:lnTo>
                  <a:pt x="0" y="0"/>
                </a:lnTo>
                <a:close/>
              </a:path>
            </a:pathLst>
          </a:custGeom>
          <a:noFill/>
          <a:ln/>
        </p:spPr>
        <p:txBody>
          <a:bodyPr anchor="t"/>
          <a:lstStyle/>
          <a:p>
            <a:r>
              <a:rPr lang="en-US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3781339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>
          <a:xfrm>
            <a:off x="6932613" y="6627813"/>
            <a:ext cx="2133600" cy="2286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9pPr>
          </a:lstStyle>
          <a:p>
            <a:pPr algn="r" eaLnBrk="1" hangingPunct="1"/>
            <a:fld id="{8B185B9D-A52F-4933-B931-360ED405AD5F}" type="slidenum">
              <a:rPr lang="en-US" altLang="en-US" sz="10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‹#›</a:t>
            </a:fld>
            <a:endParaRPr lang="en-US" altLang="en-US" sz="1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4" name="Picture 8" descr="NASA Meatbal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13" y="2817813"/>
            <a:ext cx="147637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6876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569077"/>
            <a:ext cx="2133600" cy="212725"/>
          </a:xfrm>
        </p:spPr>
        <p:txBody>
          <a:bodyPr/>
          <a:lstStyle>
            <a:lvl1pPr>
              <a:defRPr sz="75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0D1B106-9B78-43E7-9216-5A30474DFCE2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Line 5"/>
          <p:cNvSpPr>
            <a:spLocks noChangeShapeType="1"/>
          </p:cNvSpPr>
          <p:nvPr userDrawn="1"/>
        </p:nvSpPr>
        <p:spPr bwMode="auto">
          <a:xfrm>
            <a:off x="914401" y="777875"/>
            <a:ext cx="7616825" cy="0"/>
          </a:xfrm>
          <a:prstGeom prst="line">
            <a:avLst/>
          </a:prstGeom>
          <a:noFill/>
          <a:ln w="38100">
            <a:solidFill>
              <a:srgbClr val="A1A4A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10" name="Line 43"/>
          <p:cNvSpPr>
            <a:spLocks noChangeShapeType="1"/>
          </p:cNvSpPr>
          <p:nvPr userDrawn="1"/>
        </p:nvSpPr>
        <p:spPr bwMode="auto">
          <a:xfrm>
            <a:off x="914400" y="6564313"/>
            <a:ext cx="7632700" cy="0"/>
          </a:xfrm>
          <a:prstGeom prst="line">
            <a:avLst/>
          </a:prstGeom>
          <a:noFill/>
          <a:ln w="38100">
            <a:solidFill>
              <a:srgbClr val="A1A4A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11" name="Date Placeholder 8"/>
          <p:cNvSpPr>
            <a:spLocks noGrp="1"/>
          </p:cNvSpPr>
          <p:nvPr>
            <p:ph type="dt" sz="half" idx="10"/>
          </p:nvPr>
        </p:nvSpPr>
        <p:spPr>
          <a:xfrm>
            <a:off x="457200" y="6584950"/>
            <a:ext cx="2386584" cy="196852"/>
          </a:xfrm>
        </p:spPr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021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FPD PPT body IMAGE simple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6294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133600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1FD76F29-4DF1-4F5C-90E1-16DC5128075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0" name="Title Placeholder 8"/>
          <p:cNvSpPr>
            <a:spLocks noGrp="1"/>
          </p:cNvSpPr>
          <p:nvPr>
            <p:ph type="title"/>
          </p:nvPr>
        </p:nvSpPr>
        <p:spPr bwMode="auto">
          <a:xfrm>
            <a:off x="1209675" y="225425"/>
            <a:ext cx="67913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</a:t>
            </a:r>
          </a:p>
        </p:txBody>
      </p:sp>
      <p:cxnSp>
        <p:nvCxnSpPr>
          <p:cNvPr id="11" name="Straight Connector 10"/>
          <p:cNvCxnSpPr>
            <a:cxnSpLocks noChangeShapeType="1"/>
          </p:cNvCxnSpPr>
          <p:nvPr userDrawn="1"/>
        </p:nvCxnSpPr>
        <p:spPr bwMode="auto">
          <a:xfrm>
            <a:off x="1243013" y="839788"/>
            <a:ext cx="6645275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3" r:id="rId1"/>
    <p:sldLayoutId id="2147484344" r:id="rId2"/>
    <p:sldLayoutId id="2147484345" r:id="rId3"/>
    <p:sldLayoutId id="2147484346" r:id="rId4"/>
    <p:sldLayoutId id="2147484348" r:id="rId5"/>
    <p:sldLayoutId id="2147484349" r:id="rId6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000090"/>
          </a:solidFill>
          <a:latin typeface="+mj-lt"/>
          <a:ea typeface="ヒラギノ角ゴ Pro W3" pitchFamily="-109" charset="-128"/>
          <a:cs typeface="ヒラギノ角ゴ Pro W3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0"/>
          </a:solidFill>
          <a:latin typeface="Calibri" pitchFamily="34" charset="0"/>
          <a:ea typeface="ヒラギノ角ゴ Pro W3" pitchFamily="-109" charset="-128"/>
          <a:cs typeface="ヒラギノ角ゴ Pro W3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0"/>
          </a:solidFill>
          <a:latin typeface="Calibri" pitchFamily="34" charset="0"/>
          <a:ea typeface="ヒラギノ角ゴ Pro W3" pitchFamily="-109" charset="-128"/>
          <a:cs typeface="ヒラギノ角ゴ Pro W3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0"/>
          </a:solidFill>
          <a:latin typeface="Calibri" pitchFamily="34" charset="0"/>
          <a:ea typeface="ヒラギノ角ゴ Pro W3" pitchFamily="-109" charset="-128"/>
          <a:cs typeface="ヒラギノ角ゴ Pro W3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0"/>
          </a:solidFill>
          <a:latin typeface="Calibri" pitchFamily="34" charset="0"/>
          <a:ea typeface="ヒラギノ角ゴ Pro W3" pitchFamily="-109" charset="-128"/>
          <a:cs typeface="ヒラギノ角ゴ Pro W3" pitchFamily="-10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anose="05000000000000000000" pitchFamily="2" charset="2"/>
        <a:buChar char="Ø"/>
        <a:defRPr sz="2800" b="1" kern="1200">
          <a:solidFill>
            <a:schemeClr val="tx1"/>
          </a:solidFill>
          <a:latin typeface="+mn-lt"/>
          <a:ea typeface="ヒラギノ角ゴ Pro W3" pitchFamily="-109" charset="-128"/>
          <a:cs typeface="ヒラギノ角ゴ Pro W3" pitchFamily="-10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pitchFamily="-109" charset="-128"/>
          <a:cs typeface="ヒラギノ角ゴ Pro W3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fpd.larc.nasa.gov/index.html" TargetMode="External"/><Relationship Id="rId2" Type="http://schemas.openxmlformats.org/officeDocument/2006/relationships/hyperlink" Target="mailto:Your.M.Name@NASA.gov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Box 2"/>
          <p:cNvSpPr txBox="1">
            <a:spLocks noChangeArrowheads="1"/>
          </p:cNvSpPr>
          <p:nvPr/>
        </p:nvSpPr>
        <p:spPr bwMode="auto">
          <a:xfrm>
            <a:off x="1443038" y="2127250"/>
            <a:ext cx="6980237" cy="395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9pPr>
          </a:lstStyle>
          <a:p>
            <a:pPr algn="r" eaLnBrk="1" hangingPunct="1"/>
            <a:r>
              <a:rPr lang="en-US" altLang="en-US" sz="2800" b="1" dirty="0" smtClean="0">
                <a:solidFill>
                  <a:srgbClr val="000090"/>
                </a:solidFill>
                <a:cs typeface="Arial" panose="020B0604020202020204" pitchFamily="34" charset="0"/>
              </a:rPr>
              <a:t>CLARREO Pathfinder</a:t>
            </a:r>
          </a:p>
          <a:p>
            <a:pPr algn="r" eaLnBrk="1" hangingPunct="1"/>
            <a:r>
              <a:rPr lang="en-US" altLang="en-US" sz="2800" b="1" dirty="0" smtClean="0">
                <a:solidFill>
                  <a:srgbClr val="000090"/>
                </a:solidFill>
                <a:cs typeface="Arial" panose="020B0604020202020204" pitchFamily="34" charset="0"/>
              </a:rPr>
              <a:t>Project Status</a:t>
            </a:r>
            <a:endParaRPr lang="en-US" altLang="en-US" sz="2800" b="1" dirty="0" smtClean="0">
              <a:solidFill>
                <a:srgbClr val="000090"/>
              </a:solidFill>
              <a:cs typeface="Arial" panose="020B0604020202020204" pitchFamily="34" charset="0"/>
            </a:endParaRPr>
          </a:p>
          <a:p>
            <a:pPr algn="r" eaLnBrk="1" hangingPunct="1"/>
            <a:endParaRPr lang="en-US" altLang="en-US" sz="2800" b="1" dirty="0" smtClean="0">
              <a:solidFill>
                <a:srgbClr val="000090"/>
              </a:solidFill>
              <a:cs typeface="Arial" panose="020B0604020202020204" pitchFamily="34" charset="0"/>
            </a:endParaRPr>
          </a:p>
          <a:p>
            <a:pPr algn="r" eaLnBrk="1" hangingPunct="1"/>
            <a:r>
              <a:rPr lang="en-US" altLang="en-US" sz="2000" b="1" dirty="0" smtClean="0">
                <a:cs typeface="Arial" panose="020B0604020202020204" pitchFamily="34" charset="0"/>
              </a:rPr>
              <a:t>Gary Fleming, </a:t>
            </a:r>
            <a:r>
              <a:rPr lang="en-US" altLang="en-US" sz="2000" i="1" dirty="0" smtClean="0">
                <a:cs typeface="Arial" panose="020B0604020202020204" pitchFamily="34" charset="0"/>
              </a:rPr>
              <a:t>Project Manager</a:t>
            </a:r>
          </a:p>
          <a:p>
            <a:pPr algn="r" eaLnBrk="1" hangingPunct="1">
              <a:spcBef>
                <a:spcPts val="600"/>
              </a:spcBef>
            </a:pPr>
            <a:r>
              <a:rPr lang="en-US" altLang="en-US" sz="2000" dirty="0" smtClean="0">
                <a:cs typeface="Arial" panose="020B0604020202020204" pitchFamily="34" charset="0"/>
              </a:rPr>
              <a:t>NASA Langley Research Center</a:t>
            </a:r>
          </a:p>
          <a:p>
            <a:pPr algn="r" eaLnBrk="1" hangingPunct="1">
              <a:spcBef>
                <a:spcPts val="600"/>
              </a:spcBef>
            </a:pPr>
            <a:endParaRPr lang="en-US" altLang="en-US" sz="2000" i="1" dirty="0">
              <a:cs typeface="Arial" panose="020B0604020202020204" pitchFamily="34" charset="0"/>
            </a:endParaRPr>
          </a:p>
          <a:p>
            <a:pPr algn="r" eaLnBrk="1" hangingPunct="1">
              <a:spcBef>
                <a:spcPts val="600"/>
              </a:spcBef>
            </a:pPr>
            <a:r>
              <a:rPr lang="en-US" altLang="en-US" sz="1600" b="1" dirty="0" smtClean="0">
                <a:solidFill>
                  <a:srgbClr val="000090"/>
                </a:solidFill>
                <a:cs typeface="Arial" panose="020B0604020202020204" pitchFamily="34" charset="0"/>
              </a:rPr>
              <a:t>November </a:t>
            </a:r>
            <a:r>
              <a:rPr lang="en-US" altLang="en-US" sz="1600" b="1" dirty="0" smtClean="0">
                <a:solidFill>
                  <a:srgbClr val="000090"/>
                </a:solidFill>
                <a:cs typeface="Arial" panose="020B0604020202020204" pitchFamily="34" charset="0"/>
              </a:rPr>
              <a:t>16, </a:t>
            </a:r>
            <a:r>
              <a:rPr lang="en-US" altLang="en-US" sz="1600" b="1" dirty="0" smtClean="0">
                <a:solidFill>
                  <a:srgbClr val="000090"/>
                </a:solidFill>
                <a:cs typeface="Arial" panose="020B0604020202020204" pitchFamily="34" charset="0"/>
              </a:rPr>
              <a:t>2017</a:t>
            </a:r>
            <a:endParaRPr lang="en-US" altLang="en-US" sz="1600" b="1" dirty="0">
              <a:solidFill>
                <a:srgbClr val="000090"/>
              </a:solidFill>
              <a:cs typeface="Arial" panose="020B0604020202020204" pitchFamily="34" charset="0"/>
            </a:endParaRPr>
          </a:p>
          <a:p>
            <a:pPr algn="r" eaLnBrk="1" hangingPunct="1">
              <a:spcBef>
                <a:spcPts val="600"/>
              </a:spcBef>
            </a:pPr>
            <a:r>
              <a:rPr lang="en-US" altLang="en-US" sz="1400" dirty="0">
                <a:cs typeface="Arial" panose="020B0604020202020204" pitchFamily="34" charset="0"/>
              </a:rPr>
              <a:t>(757).</a:t>
            </a:r>
            <a:r>
              <a:rPr lang="en-US" altLang="en-US" sz="1400" dirty="0" smtClean="0">
                <a:cs typeface="Arial" panose="020B0604020202020204" pitchFamily="34" charset="0"/>
              </a:rPr>
              <a:t>864.6664</a:t>
            </a:r>
            <a:endParaRPr lang="en-US" altLang="en-US" sz="1400" dirty="0">
              <a:cs typeface="Arial" panose="020B0604020202020204" pitchFamily="34" charset="0"/>
            </a:endParaRPr>
          </a:p>
          <a:p>
            <a:pPr algn="r" eaLnBrk="1" hangingPunct="1">
              <a:spcBef>
                <a:spcPts val="600"/>
              </a:spcBef>
            </a:pPr>
            <a:r>
              <a:rPr lang="en-US" altLang="en-US" sz="1400" u="sng" dirty="0" smtClean="0">
                <a:solidFill>
                  <a:srgbClr val="000000"/>
                </a:solidFill>
                <a:cs typeface="Arial" panose="020B0604020202020204" pitchFamily="34" charset="0"/>
                <a:hlinkClick r:id="rId2"/>
              </a:rPr>
              <a:t>Gary.A.Fleming@NASA.gov</a:t>
            </a:r>
            <a:endParaRPr lang="en-US" altLang="en-US" sz="1400" u="sng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r" eaLnBrk="1" hangingPunct="1">
              <a:spcBef>
                <a:spcPts val="600"/>
              </a:spcBef>
            </a:pPr>
            <a:r>
              <a:rPr lang="en-US" altLang="en-US" sz="1400" u="sng" dirty="0">
                <a:solidFill>
                  <a:srgbClr val="000000"/>
                </a:solidFill>
                <a:cs typeface="Arial" panose="020B0604020202020204" pitchFamily="34" charset="0"/>
                <a:hlinkClick r:id="rId3"/>
              </a:rPr>
              <a:t>http://fpd.larc.nasa.gov/index.html</a:t>
            </a:r>
            <a:endParaRPr lang="en-US" altLang="en-US" sz="1400" u="sng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r" eaLnBrk="1" hangingPunct="1">
              <a:spcBef>
                <a:spcPts val="600"/>
              </a:spcBef>
            </a:pPr>
            <a:endParaRPr lang="en-US" altLang="en-US" sz="1400" u="sng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56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140526"/>
            <a:ext cx="8991600" cy="527502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/>
              <a:t>CLARREO Project and Langley Research Center remain very supportive and interested in a future IR Pathfinder mission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The potential for a future IR Pathfinder is dependent upon the outcome of the next Decadal Survey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Prospects of a future IR Pathfinder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01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976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CLARREO Pathfinder Primary Work Elements</a:t>
            </a:r>
            <a:endParaRPr lang="en-US" sz="2400" dirty="0"/>
          </a:p>
        </p:txBody>
      </p:sp>
      <p:grpSp>
        <p:nvGrpSpPr>
          <p:cNvPr id="47" name="Group 46"/>
          <p:cNvGrpSpPr/>
          <p:nvPr/>
        </p:nvGrpSpPr>
        <p:grpSpPr>
          <a:xfrm>
            <a:off x="1866579" y="1071450"/>
            <a:ext cx="5391215" cy="5428805"/>
            <a:chOff x="3143185" y="1818517"/>
            <a:chExt cx="5391215" cy="5428805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5799221" y="4532923"/>
              <a:ext cx="2735179" cy="0"/>
            </a:xfrm>
            <a:prstGeom prst="line">
              <a:avLst/>
            </a:prstGeom>
            <a:ln w="28575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2400000">
              <a:off x="5485932" y="5411993"/>
              <a:ext cx="2735179" cy="0"/>
            </a:xfrm>
            <a:prstGeom prst="line">
              <a:avLst/>
            </a:prstGeom>
            <a:ln w="28575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4800000">
              <a:off x="4669111" y="5879733"/>
              <a:ext cx="2735179" cy="0"/>
            </a:xfrm>
            <a:prstGeom prst="line">
              <a:avLst/>
            </a:prstGeom>
            <a:ln w="28575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7200000">
              <a:off x="3744504" y="5717288"/>
              <a:ext cx="2735179" cy="0"/>
            </a:xfrm>
            <a:prstGeom prst="line">
              <a:avLst/>
            </a:prstGeom>
            <a:ln w="28575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9600000">
              <a:off x="3143185" y="5000666"/>
              <a:ext cx="2735179" cy="0"/>
            </a:xfrm>
            <a:prstGeom prst="line">
              <a:avLst/>
            </a:prstGeom>
            <a:ln w="28575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2000000">
              <a:off x="3153185" y="4068852"/>
              <a:ext cx="2735179" cy="0"/>
            </a:xfrm>
            <a:prstGeom prst="line">
              <a:avLst/>
            </a:prstGeom>
            <a:ln w="28575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4400000">
              <a:off x="3746941" y="3352229"/>
              <a:ext cx="2735179" cy="0"/>
            </a:xfrm>
            <a:prstGeom prst="line">
              <a:avLst/>
            </a:prstGeom>
            <a:ln w="28575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16800000">
              <a:off x="4675778" y="3186107"/>
              <a:ext cx="2735179" cy="0"/>
            </a:xfrm>
            <a:prstGeom prst="line">
              <a:avLst/>
            </a:prstGeom>
            <a:ln w="28575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9200000">
              <a:off x="5475934" y="3653851"/>
              <a:ext cx="2735179" cy="0"/>
            </a:xfrm>
            <a:prstGeom prst="line">
              <a:avLst/>
            </a:prstGeom>
            <a:ln w="28575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extBox 78"/>
          <p:cNvSpPr txBox="1"/>
          <p:nvPr/>
        </p:nvSpPr>
        <p:spPr>
          <a:xfrm>
            <a:off x="740953" y="4152268"/>
            <a:ext cx="2172867" cy="766524"/>
          </a:xfrm>
          <a:prstGeom prst="rect">
            <a:avLst/>
          </a:prstGeom>
          <a:solidFill>
            <a:srgbClr val="78AC35">
              <a:lumMod val="40000"/>
              <a:lumOff val="6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>
            <a:defPPr>
              <a:defRPr lang="en-US"/>
            </a:defPPr>
            <a:lvl1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Calibri"/>
                <a:ea typeface="+mn-ea"/>
              </a:defRPr>
            </a:lvl1pPr>
          </a:lstStyle>
          <a:p>
            <a:r>
              <a:rPr lang="en-US" dirty="0" smtClean="0"/>
              <a:t>Science Data</a:t>
            </a:r>
          </a:p>
          <a:p>
            <a:r>
              <a:rPr lang="en-US" dirty="0" smtClean="0"/>
              <a:t>Management</a:t>
            </a:r>
            <a:endParaRPr lang="en-US" dirty="0"/>
          </a:p>
        </p:txBody>
      </p:sp>
      <p:grpSp>
        <p:nvGrpSpPr>
          <p:cNvPr id="80" name="Group 79"/>
          <p:cNvGrpSpPr/>
          <p:nvPr/>
        </p:nvGrpSpPr>
        <p:grpSpPr>
          <a:xfrm>
            <a:off x="4162504" y="886980"/>
            <a:ext cx="1939544" cy="747154"/>
            <a:chOff x="4310989" y="935394"/>
            <a:chExt cx="1939544" cy="747154"/>
          </a:xfrm>
        </p:grpSpPr>
        <p:sp>
          <p:nvSpPr>
            <p:cNvPr id="81" name="TextBox 80"/>
            <p:cNvSpPr txBox="1"/>
            <p:nvPr/>
          </p:nvSpPr>
          <p:spPr>
            <a:xfrm>
              <a:off x="4310989" y="935394"/>
              <a:ext cx="1939544" cy="747154"/>
            </a:xfrm>
            <a:prstGeom prst="rect">
              <a:avLst/>
            </a:prstGeom>
            <a:solidFill>
              <a:srgbClr val="FFFF99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0" i="0" u="none" strike="noStrike" kern="0" cap="none" spc="0" normalizeH="0" baseline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</a:defRPr>
              </a:lvl1pPr>
            </a:lstStyle>
            <a:p>
              <a:r>
                <a:rPr lang="en-US" dirty="0"/>
                <a:t>Payload</a:t>
              </a:r>
            </a:p>
            <a:p>
              <a:r>
                <a:rPr lang="en-US" dirty="0"/>
                <a:t>Development</a:t>
              </a:r>
            </a:p>
          </p:txBody>
        </p:sp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55938" y="968040"/>
              <a:ext cx="639956" cy="669379"/>
            </a:xfrm>
            <a:prstGeom prst="rect">
              <a:avLst/>
            </a:prstGeom>
          </p:spPr>
        </p:pic>
      </p:grpSp>
      <p:grpSp>
        <p:nvGrpSpPr>
          <p:cNvPr id="83" name="Group 82"/>
          <p:cNvGrpSpPr/>
          <p:nvPr/>
        </p:nvGrpSpPr>
        <p:grpSpPr>
          <a:xfrm>
            <a:off x="3802807" y="5835718"/>
            <a:ext cx="2402868" cy="733359"/>
            <a:chOff x="3951292" y="5884132"/>
            <a:chExt cx="2402868" cy="733359"/>
          </a:xfrm>
        </p:grpSpPr>
        <p:sp>
          <p:nvSpPr>
            <p:cNvPr id="84" name="TextBox 83"/>
            <p:cNvSpPr txBox="1"/>
            <p:nvPr/>
          </p:nvSpPr>
          <p:spPr>
            <a:xfrm>
              <a:off x="3951292" y="5884132"/>
              <a:ext cx="2402868" cy="733359"/>
            </a:xfrm>
            <a:prstGeom prst="rect">
              <a:avLst/>
            </a:prstGeom>
            <a:solidFill>
              <a:srgbClr val="FFFF99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0" i="0" u="none" strike="noStrike" kern="0" cap="none" spc="0" normalizeH="0" baseline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</a:defRPr>
              </a:lvl1pPr>
            </a:lstStyle>
            <a:p>
              <a:r>
                <a:rPr lang="en-US" dirty="0" smtClean="0"/>
                <a:t>Demonstrate</a:t>
              </a:r>
              <a:br>
                <a:rPr lang="en-US" dirty="0" smtClean="0"/>
              </a:br>
              <a:r>
                <a:rPr lang="en-US" dirty="0" smtClean="0"/>
                <a:t>High Accuracy</a:t>
              </a:r>
            </a:p>
            <a:p>
              <a:r>
                <a:rPr lang="en-US" dirty="0" smtClean="0"/>
                <a:t>Calibration</a:t>
              </a:r>
              <a:endParaRPr lang="en-US" dirty="0"/>
            </a:p>
          </p:txBody>
        </p:sp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91936" y="5913339"/>
              <a:ext cx="1006996" cy="688482"/>
            </a:xfrm>
            <a:prstGeom prst="rect">
              <a:avLst/>
            </a:prstGeom>
          </p:spPr>
        </p:pic>
      </p:grpSp>
      <p:grpSp>
        <p:nvGrpSpPr>
          <p:cNvPr id="86" name="Group 85"/>
          <p:cNvGrpSpPr/>
          <p:nvPr/>
        </p:nvGrpSpPr>
        <p:grpSpPr>
          <a:xfrm>
            <a:off x="1490343" y="5519466"/>
            <a:ext cx="2151084" cy="752930"/>
            <a:chOff x="1638828" y="5567880"/>
            <a:chExt cx="2151084" cy="752930"/>
          </a:xfrm>
        </p:grpSpPr>
        <p:sp>
          <p:nvSpPr>
            <p:cNvPr id="87" name="TextBox 86"/>
            <p:cNvSpPr txBox="1"/>
            <p:nvPr/>
          </p:nvSpPr>
          <p:spPr>
            <a:xfrm>
              <a:off x="1638828" y="5567880"/>
              <a:ext cx="2151084" cy="752930"/>
            </a:xfrm>
            <a:prstGeom prst="rect">
              <a:avLst/>
            </a:prstGeom>
            <a:solidFill>
              <a:srgbClr val="78AC35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0" i="0" u="none" strike="noStrike" kern="0" cap="none" spc="0" normalizeH="0" baseline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</a:defRPr>
              </a:lvl1pPr>
            </a:lstStyle>
            <a:p>
              <a:r>
                <a:rPr lang="en-US" dirty="0"/>
                <a:t>Demonstrate</a:t>
              </a:r>
            </a:p>
            <a:p>
              <a:r>
                <a:rPr lang="en-US" dirty="0"/>
                <a:t>Inter-Calibration</a:t>
              </a:r>
            </a:p>
          </p:txBody>
        </p:sp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73201" y="5610996"/>
              <a:ext cx="754484" cy="666697"/>
            </a:xfrm>
            <a:prstGeom prst="rect">
              <a:avLst/>
            </a:prstGeom>
          </p:spPr>
        </p:pic>
      </p:grpSp>
      <p:grpSp>
        <p:nvGrpSpPr>
          <p:cNvPr id="89" name="Group 88"/>
          <p:cNvGrpSpPr/>
          <p:nvPr/>
        </p:nvGrpSpPr>
        <p:grpSpPr>
          <a:xfrm>
            <a:off x="6066537" y="3387038"/>
            <a:ext cx="2304132" cy="804984"/>
            <a:chOff x="6215022" y="3435452"/>
            <a:chExt cx="2304132" cy="804984"/>
          </a:xfrm>
        </p:grpSpPr>
        <p:sp>
          <p:nvSpPr>
            <p:cNvPr id="90" name="TextBox 89"/>
            <p:cNvSpPr txBox="1"/>
            <p:nvPr/>
          </p:nvSpPr>
          <p:spPr>
            <a:xfrm>
              <a:off x="6215022" y="3435452"/>
              <a:ext cx="2304132" cy="804984"/>
            </a:xfrm>
            <a:prstGeom prst="rect">
              <a:avLst/>
            </a:prstGeom>
            <a:solidFill>
              <a:srgbClr val="EFAB16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kern="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</a:defRPr>
              </a:lvl1pPr>
            </a:lstStyle>
            <a:p>
              <a:pPr algn="r"/>
              <a:r>
                <a:rPr lang="en-US" sz="1400" dirty="0">
                  <a:solidFill>
                    <a:schemeClr val="tx1"/>
                  </a:solidFill>
                </a:rPr>
                <a:t>Launch and</a:t>
              </a:r>
            </a:p>
            <a:p>
              <a:pPr algn="r"/>
              <a:r>
                <a:rPr lang="en-US" sz="1400" dirty="0">
                  <a:solidFill>
                    <a:schemeClr val="tx1"/>
                  </a:solidFill>
                </a:rPr>
                <a:t>Accommodation</a:t>
              </a:r>
            </a:p>
            <a:p>
              <a:pPr algn="r"/>
              <a:r>
                <a:rPr lang="en-US" sz="1400" dirty="0">
                  <a:solidFill>
                    <a:schemeClr val="tx1"/>
                  </a:solidFill>
                </a:rPr>
                <a:t>on ISS</a:t>
              </a:r>
            </a:p>
          </p:txBody>
        </p:sp>
        <p:pic>
          <p:nvPicPr>
            <p:cNvPr id="91" name="Picture 90"/>
            <p:cNvPicPr>
              <a:picLocks noChangeAspect="1"/>
            </p:cNvPicPr>
            <p:nvPr/>
          </p:nvPicPr>
          <p:blipFill rotWithShape="1">
            <a:blip r:embed="rId5"/>
            <a:srcRect l="15094" r="11617"/>
            <a:stretch/>
          </p:blipFill>
          <p:spPr>
            <a:xfrm>
              <a:off x="6250533" y="3476735"/>
              <a:ext cx="917874" cy="742942"/>
            </a:xfrm>
            <a:prstGeom prst="rect">
              <a:avLst/>
            </a:prstGeom>
          </p:spPr>
        </p:pic>
      </p:grpSp>
      <p:grpSp>
        <p:nvGrpSpPr>
          <p:cNvPr id="92" name="Group 91"/>
          <p:cNvGrpSpPr/>
          <p:nvPr/>
        </p:nvGrpSpPr>
        <p:grpSpPr>
          <a:xfrm>
            <a:off x="2149238" y="1322726"/>
            <a:ext cx="1897302" cy="738843"/>
            <a:chOff x="2297723" y="1371140"/>
            <a:chExt cx="1897302" cy="738843"/>
          </a:xfrm>
        </p:grpSpPr>
        <p:sp>
          <p:nvSpPr>
            <p:cNvPr id="93" name="TextBox 92"/>
            <p:cNvSpPr txBox="1"/>
            <p:nvPr/>
          </p:nvSpPr>
          <p:spPr>
            <a:xfrm>
              <a:off x="2297723" y="1371140"/>
              <a:ext cx="1897302" cy="738843"/>
            </a:xfrm>
            <a:prstGeom prst="rect">
              <a:avLst/>
            </a:prstGeom>
            <a:solidFill>
              <a:srgbClr val="78AC35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kern="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</a:defRPr>
              </a:lvl1pPr>
            </a:lstStyle>
            <a:p>
              <a:pPr algn="r"/>
              <a:r>
                <a:rPr lang="en-US" sz="1400" dirty="0">
                  <a:solidFill>
                    <a:schemeClr val="tx1"/>
                  </a:solidFill>
                </a:rPr>
                <a:t>Project</a:t>
              </a:r>
            </a:p>
            <a:p>
              <a:pPr algn="r"/>
              <a:r>
                <a:rPr lang="en-US" sz="1400" dirty="0">
                  <a:solidFill>
                    <a:schemeClr val="tx1"/>
                  </a:solidFill>
                </a:rPr>
                <a:t>Management</a:t>
              </a:r>
            </a:p>
          </p:txBody>
        </p:sp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41419" y="1437441"/>
              <a:ext cx="704744" cy="616650"/>
            </a:xfrm>
            <a:prstGeom prst="rect">
              <a:avLst/>
            </a:prstGeom>
          </p:spPr>
        </p:pic>
      </p:grpSp>
      <p:grpSp>
        <p:nvGrpSpPr>
          <p:cNvPr id="95" name="Group 94"/>
          <p:cNvGrpSpPr/>
          <p:nvPr/>
        </p:nvGrpSpPr>
        <p:grpSpPr>
          <a:xfrm>
            <a:off x="5730469" y="1828412"/>
            <a:ext cx="2086873" cy="837320"/>
            <a:chOff x="5814282" y="1754915"/>
            <a:chExt cx="2086873" cy="837320"/>
          </a:xfrm>
        </p:grpSpPr>
        <p:sp>
          <p:nvSpPr>
            <p:cNvPr id="96" name="TextBox 95"/>
            <p:cNvSpPr txBox="1"/>
            <p:nvPr/>
          </p:nvSpPr>
          <p:spPr>
            <a:xfrm>
              <a:off x="5814282" y="1754915"/>
              <a:ext cx="2086873" cy="837320"/>
            </a:xfrm>
            <a:prstGeom prst="rect">
              <a:avLst/>
            </a:prstGeom>
            <a:solidFill>
              <a:srgbClr val="0D335E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kern="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</a:defRPr>
              </a:lvl1pPr>
            </a:lstStyle>
            <a:p>
              <a:pPr algn="r"/>
              <a:r>
                <a:rPr lang="en-US" sz="1400" dirty="0">
                  <a:solidFill>
                    <a:schemeClr val="tx1"/>
                  </a:solidFill>
                </a:rPr>
                <a:t>Independent</a:t>
              </a:r>
            </a:p>
            <a:p>
              <a:pPr algn="r"/>
              <a:r>
                <a:rPr lang="en-US" sz="1400" dirty="0" smtClean="0">
                  <a:solidFill>
                    <a:schemeClr val="tx1"/>
                  </a:solidFill>
                </a:rPr>
                <a:t>Calibration</a:t>
              </a:r>
            </a:p>
          </p:txBody>
        </p:sp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65279" y="1840486"/>
              <a:ext cx="897757" cy="686520"/>
            </a:xfrm>
            <a:prstGeom prst="rect">
              <a:avLst/>
            </a:prstGeom>
          </p:spPr>
        </p:pic>
      </p:grpSp>
      <p:sp>
        <p:nvSpPr>
          <p:cNvPr id="98" name="TextBox 97"/>
          <p:cNvSpPr txBox="1"/>
          <p:nvPr/>
        </p:nvSpPr>
        <p:spPr>
          <a:xfrm>
            <a:off x="664316" y="2512856"/>
            <a:ext cx="2084444" cy="76529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rgbClr val="FFFF99"/>
              </a:gs>
            </a:gsLst>
            <a:lin ang="0" scaled="1"/>
            <a:tileRect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>
            <a:defPPr>
              <a:defRPr lang="en-US"/>
            </a:defPPr>
            <a:lvl1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Calibri"/>
                <a:ea typeface="+mn-ea"/>
              </a:defRPr>
            </a:lvl1pPr>
          </a:lstStyle>
          <a:p>
            <a:r>
              <a:rPr lang="en-US" dirty="0" smtClean="0"/>
              <a:t>Science Data</a:t>
            </a:r>
          </a:p>
          <a:p>
            <a:r>
              <a:rPr lang="en-US" dirty="0" smtClean="0"/>
              <a:t>Analysis</a:t>
            </a:r>
            <a:endParaRPr lang="en-US" dirty="0"/>
          </a:p>
        </p:txBody>
      </p:sp>
      <p:grpSp>
        <p:nvGrpSpPr>
          <p:cNvPr id="99" name="Group 98"/>
          <p:cNvGrpSpPr/>
          <p:nvPr/>
        </p:nvGrpSpPr>
        <p:grpSpPr>
          <a:xfrm>
            <a:off x="5762803" y="4900229"/>
            <a:ext cx="2138557" cy="834354"/>
            <a:chOff x="5911288" y="4948643"/>
            <a:chExt cx="2138557" cy="834354"/>
          </a:xfrm>
        </p:grpSpPr>
        <p:sp>
          <p:nvSpPr>
            <p:cNvPr id="100" name="TextBox 99"/>
            <p:cNvSpPr txBox="1"/>
            <p:nvPr/>
          </p:nvSpPr>
          <p:spPr>
            <a:xfrm>
              <a:off x="5911288" y="4948643"/>
              <a:ext cx="2138557" cy="834354"/>
            </a:xfrm>
            <a:prstGeom prst="rect">
              <a:avLst/>
            </a:prstGeom>
            <a:solidFill>
              <a:srgbClr val="FFFF99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0" i="0" u="none" strike="noStrike" kern="0" cap="none" spc="0" normalizeH="0" baseline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</a:defRPr>
              </a:lvl1pPr>
            </a:lstStyle>
            <a:p>
              <a:r>
                <a:rPr lang="en-US" dirty="0" smtClean="0"/>
                <a:t>On-orbit</a:t>
              </a:r>
              <a:br>
                <a:rPr lang="en-US" dirty="0" smtClean="0"/>
              </a:br>
              <a:r>
                <a:rPr lang="en-US" dirty="0" smtClean="0"/>
                <a:t>Operations</a:t>
              </a:r>
              <a:endParaRPr lang="en-US" dirty="0"/>
            </a:p>
          </p:txBody>
        </p:sp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945581" y="4974832"/>
              <a:ext cx="1012992" cy="777291"/>
            </a:xfrm>
            <a:prstGeom prst="rect">
              <a:avLst/>
            </a:prstGeom>
          </p:spPr>
        </p:pic>
      </p:grpSp>
      <p:grpSp>
        <p:nvGrpSpPr>
          <p:cNvPr id="102" name="Group 101"/>
          <p:cNvGrpSpPr/>
          <p:nvPr/>
        </p:nvGrpSpPr>
        <p:grpSpPr>
          <a:xfrm>
            <a:off x="6958573" y="6016154"/>
            <a:ext cx="1975593" cy="530361"/>
            <a:chOff x="7168407" y="5805526"/>
            <a:chExt cx="1975593" cy="530361"/>
          </a:xfrm>
        </p:grpSpPr>
        <p:sp>
          <p:nvSpPr>
            <p:cNvPr id="103" name="Rectangle 102"/>
            <p:cNvSpPr/>
            <p:nvPr/>
          </p:nvSpPr>
          <p:spPr>
            <a:xfrm>
              <a:off x="7168407" y="5805527"/>
              <a:ext cx="1975593" cy="530360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rgbClr val="99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8374711" y="6121806"/>
              <a:ext cx="250555" cy="146132"/>
            </a:xfrm>
            <a:prstGeom prst="rect">
              <a:avLst/>
            </a:prstGeom>
            <a:solidFill>
              <a:srgbClr val="FFFF99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7290167" y="5857582"/>
              <a:ext cx="250555" cy="146132"/>
            </a:xfrm>
            <a:prstGeom prst="rect">
              <a:avLst/>
            </a:prstGeom>
            <a:solidFill>
              <a:srgbClr val="0D335E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7290167" y="6120365"/>
              <a:ext cx="250555" cy="146132"/>
            </a:xfrm>
            <a:prstGeom prst="rect">
              <a:avLst/>
            </a:prstGeom>
            <a:solidFill>
              <a:srgbClr val="EFAB16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7491250" y="5805526"/>
              <a:ext cx="165275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141413" algn="l"/>
                </a:tabLst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29" charset="0"/>
                  <a:ea typeface="ヒラギノ角ゴ Pro W3" pitchFamily="29" charset="-128"/>
                </a:rPr>
                <a:t>GSFC	</a:t>
              </a:r>
              <a:r>
                <a:rPr kumimoji="0" lang="en-US" sz="9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29" charset="0"/>
                  <a:ea typeface="ヒラギノ角ゴ Pro W3" pitchFamily="29" charset="-128"/>
                </a:rPr>
                <a:t>LaRC</a:t>
              </a: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29" charset="0"/>
                <a:ea typeface="ヒラギノ角ゴ Pro W3" pitchFamily="29" charset="-128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29" charset="0"/>
                <a:ea typeface="ヒラギノ角ゴ Pro W3" pitchFamily="29" charset="-128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141413" algn="l"/>
                </a:tabLst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29" charset="0"/>
                  <a:ea typeface="ヒラギノ角ゴ Pro W3" pitchFamily="29" charset="-128"/>
                </a:rPr>
                <a:t>JSC / ISS	LASP</a:t>
              </a:r>
              <a:endParaRPr lang="en-US" sz="900" kern="0" dirty="0">
                <a:solidFill>
                  <a:prstClr val="black"/>
                </a:solidFill>
                <a:latin typeface="Arial" pitchFamily="29" charset="0"/>
                <a:ea typeface="ヒラギノ角ゴ Pro W3" pitchFamily="29" charset="-128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8376508" y="5857582"/>
              <a:ext cx="250555" cy="146132"/>
            </a:xfrm>
            <a:prstGeom prst="rect">
              <a:avLst/>
            </a:prstGeom>
            <a:solidFill>
              <a:srgbClr val="78AC35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9" name="Picture 108"/>
          <p:cNvPicPr>
            <a:picLocks noChangeAspect="1"/>
          </p:cNvPicPr>
          <p:nvPr/>
        </p:nvPicPr>
        <p:blipFill rotWithShape="1">
          <a:blip r:embed="rId9"/>
          <a:srcRect l="12865" t="25674" r="22284" b="18129"/>
          <a:stretch/>
        </p:blipFill>
        <p:spPr>
          <a:xfrm>
            <a:off x="793910" y="4210293"/>
            <a:ext cx="975026" cy="650474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6401" y="2544930"/>
            <a:ext cx="696212" cy="696212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875" y="2377246"/>
            <a:ext cx="2338251" cy="210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8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CLARREO Pathfinder Data Products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569075"/>
            <a:ext cx="2133600" cy="212725"/>
          </a:xfrm>
        </p:spPr>
        <p:txBody>
          <a:bodyPr/>
          <a:lstStyle/>
          <a:p>
            <a:fld id="{B0D1B106-9B78-43E7-9216-5A30474DFCE2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344129" y="1043316"/>
          <a:ext cx="8436077" cy="53644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325">
                  <a:extLst>
                    <a:ext uri="{9D8B030D-6E8A-4147-A177-3AD203B41FA5}">
                      <a16:colId xmlns:a16="http://schemas.microsoft.com/office/drawing/2014/main" val="2192037304"/>
                    </a:ext>
                  </a:extLst>
                </a:gridCol>
                <a:gridCol w="3437418">
                  <a:extLst>
                    <a:ext uri="{9D8B030D-6E8A-4147-A177-3AD203B41FA5}">
                      <a16:colId xmlns:a16="http://schemas.microsoft.com/office/drawing/2014/main" val="3032543709"/>
                    </a:ext>
                  </a:extLst>
                </a:gridCol>
                <a:gridCol w="1836278">
                  <a:extLst>
                    <a:ext uri="{9D8B030D-6E8A-4147-A177-3AD203B41FA5}">
                      <a16:colId xmlns:a16="http://schemas.microsoft.com/office/drawing/2014/main" val="2442204560"/>
                    </a:ext>
                  </a:extLst>
                </a:gridCol>
                <a:gridCol w="1614056">
                  <a:extLst>
                    <a:ext uri="{9D8B030D-6E8A-4147-A177-3AD203B41FA5}">
                      <a16:colId xmlns:a16="http://schemas.microsoft.com/office/drawing/2014/main" val="1357648849"/>
                    </a:ext>
                  </a:extLst>
                </a:gridCol>
              </a:tblGrid>
              <a:tr h="428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j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Data Product</a:t>
                      </a:r>
                      <a:endParaRPr lang="en-US" sz="160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00" marR="5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j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en-US" sz="160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00" marR="5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j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First Data Delivery after IOC</a:t>
                      </a:r>
                      <a:endParaRPr lang="en-US" sz="160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00" marR="5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j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Maximum data latency after first </a:t>
                      </a:r>
                      <a:r>
                        <a:rPr lang="en-US" sz="1600" b="1" dirty="0" smtClean="0">
                          <a:effectLst/>
                          <a:latin typeface="+mj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release</a:t>
                      </a:r>
                      <a:endParaRPr lang="en-US" sz="1600" dirty="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00" marR="5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151687"/>
                  </a:ext>
                </a:extLst>
              </a:tr>
              <a:tr h="11888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Level 0</a:t>
                      </a:r>
                    </a:p>
                  </a:txBody>
                  <a:tcPr marL="53500" marR="5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Reconstructed, unprocessed instrument and payload data at full resolution, with any and all communications artifacts (e.g., synchronization frames, communications headers, duplicate data) removed.</a:t>
                      </a:r>
                    </a:p>
                  </a:txBody>
                  <a:tcPr marL="53500" marR="5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 months</a:t>
                      </a:r>
                    </a:p>
                  </a:txBody>
                  <a:tcPr marL="53500" marR="5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48 hours</a:t>
                      </a:r>
                    </a:p>
                  </a:txBody>
                  <a:tcPr marL="53500" marR="5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3425422"/>
                  </a:ext>
                </a:extLst>
              </a:tr>
              <a:tr h="13077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Level 1b</a:t>
                      </a:r>
                    </a:p>
                  </a:txBody>
                  <a:tcPr marL="53500" marR="5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Calibrated and geolocated observations at full resolution, annotated with ancillary information such as radiometric and geometric calibration coefficients and georeferencing parameters (e.g., platform ephemeris)</a:t>
                      </a:r>
                    </a:p>
                  </a:txBody>
                  <a:tcPr marL="53500" marR="5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8 months</a:t>
                      </a:r>
                    </a:p>
                  </a:txBody>
                  <a:tcPr marL="53500" marR="5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 month</a:t>
                      </a:r>
                    </a:p>
                  </a:txBody>
                  <a:tcPr marL="53500" marR="5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2358994"/>
                  </a:ext>
                </a:extLst>
              </a:tr>
              <a:tr h="14266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Level 4</a:t>
                      </a:r>
                    </a:p>
                  </a:txBody>
                  <a:tcPr marL="53500" marR="5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+mj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Time/angle/space matched inter-calibration data for reference (CPF) and target sensors (CERES and VIIRS),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+mj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scene information from target sensors (CERES and VIIRS), modeled parameters for estimated polarization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+mj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and radiometric corrections</a:t>
                      </a:r>
                      <a:endParaRPr lang="en-US" sz="1600" dirty="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00" marR="5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10 months</a:t>
                      </a:r>
                    </a:p>
                  </a:txBody>
                  <a:tcPr marL="53500" marR="5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6 months</a:t>
                      </a:r>
                    </a:p>
                  </a:txBody>
                  <a:tcPr marL="53500" marR="5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4411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34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1746" y="105654"/>
            <a:ext cx="6679410" cy="646331"/>
          </a:xfrm>
        </p:spPr>
        <p:txBody>
          <a:bodyPr/>
          <a:lstStyle/>
          <a:p>
            <a:r>
              <a:rPr lang="en-US" sz="2400" dirty="0" smtClean="0"/>
              <a:t>CLARREO Pathfinder</a:t>
            </a:r>
            <a:br>
              <a:rPr lang="en-US" sz="2400" dirty="0" smtClean="0"/>
            </a:br>
            <a:r>
              <a:rPr lang="en-US" sz="2400" dirty="0" smtClean="0"/>
              <a:t>Project Overview and Scope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24" y="1006608"/>
            <a:ext cx="5941445" cy="527539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i="1" dirty="0" smtClean="0"/>
              <a:t>CLARREO Pathfinder will demonstrate essential measurement technologies for the Reflected Solar portions of the CLARREO Tier 1 Decadal Survey Mission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Demonstrate on orbit, high accuracy, SI-Traceable calibration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Demonstrate ability to transfer this calibration to other on-orbit assets</a:t>
            </a:r>
            <a:endParaRPr lang="en-US" sz="1400" i="1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Formulation, implementation, launch, operation, and analysis of measurements from a Reflected Solar (RS) Spectrometer, launched to the International Space Station (ISS)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Category 3 / Class D Mission, nominal 1-year mission life + 1 year science data analysis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Targeted for launch in early CY2022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Project execution authority assigned to NASA LaRC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Authority to Proceed received April 11, 2016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750684" y="3166762"/>
            <a:ext cx="16129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rgbClr val="0000CC"/>
                </a:solidFill>
                <a:ea typeface="ヒラギノ角ゴ Pro W3" pitchFamily="-109" charset="-128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-109" charset="-128"/>
                <a:cs typeface="Arial" panose="020B0604020202020204" pitchFamily="34" charset="0"/>
              </a:rPr>
              <a:t>Instrument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-109" charset="-128"/>
                <a:cs typeface="Arial" panose="020B0604020202020204" pitchFamily="34" charset="0"/>
              </a:rPr>
              <a:t>Payload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-109" charset="-128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60592" y="5796299"/>
            <a:ext cx="2993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rgbClr val="0000CC"/>
                </a:solidFill>
                <a:ea typeface="ヒラギノ角ゴ Pro W3" pitchFamily="-109" charset="-128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-109" charset="-128"/>
                <a:cs typeface="Arial" panose="020B0604020202020204" pitchFamily="34" charset="0"/>
              </a:rPr>
              <a:t>Spectrally-Resolved Earth Reflectance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-109" charset="-128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3974" y="6252672"/>
            <a:ext cx="8456053" cy="30826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9" charset="-128"/>
                <a:cs typeface="Arial" panose="020B0604020202020204" pitchFamily="34" charset="0"/>
              </a:rPr>
              <a:t>CLARREO Pathfinder is not the 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9" charset="-128"/>
                <a:cs typeface="Arial" panose="020B0604020202020204" pitchFamily="34" charset="0"/>
              </a:rPr>
              <a:t>end, it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9" charset="-128"/>
                <a:cs typeface="Arial" panose="020B0604020202020204" pitchFamily="34" charset="0"/>
              </a:rPr>
              <a:t>is a critical step along the way to a full CLARREO Mission.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749" y="3428299"/>
            <a:ext cx="3028251" cy="2390725"/>
          </a:xfrm>
          <a:prstGeom prst="rect">
            <a:avLst/>
          </a:prstGeom>
        </p:spPr>
      </p:pic>
      <p:pic>
        <p:nvPicPr>
          <p:cNvPr id="3074" name="Picture 1" descr="image0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277" y="974605"/>
            <a:ext cx="2226541" cy="2231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112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21746" y="118593"/>
            <a:ext cx="6679410" cy="646331"/>
          </a:xfrm>
        </p:spPr>
        <p:txBody>
          <a:bodyPr/>
          <a:lstStyle/>
          <a:p>
            <a:r>
              <a:rPr lang="en-US" dirty="0" smtClean="0"/>
              <a:t>CLARREO Pathfinder:</a:t>
            </a:r>
            <a:br>
              <a:rPr lang="en-US" dirty="0" smtClean="0"/>
            </a:br>
            <a:r>
              <a:rPr lang="en-US" sz="2000" dirty="0" smtClean="0"/>
              <a:t>Baseline Mission Objectives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4" y="1875193"/>
            <a:ext cx="5011614" cy="3428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970" y="1875193"/>
            <a:ext cx="3874575" cy="34289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864" y="531385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u="sng" dirty="0" smtClean="0"/>
              <a:t>Objective #1:</a:t>
            </a:r>
            <a:r>
              <a:rPr lang="en-US" sz="1200" dirty="0"/>
              <a:t>  </a:t>
            </a:r>
            <a:r>
              <a:rPr lang="en-US" sz="1200" dirty="0" smtClean="0"/>
              <a:t>Demonstrate </a:t>
            </a:r>
            <a:r>
              <a:rPr lang="en-US" sz="1200" dirty="0"/>
              <a:t>the ability to conduct, on orbit, SI-Traceable calibration of measured scene spectral reflectance with an advanced accuracy over current on-orbit sensors using a reflected solar spectrometer flying on the International Space Station.</a:t>
            </a:r>
          </a:p>
        </p:txBody>
      </p:sp>
      <p:sp>
        <p:nvSpPr>
          <p:cNvPr id="8" name="Rectangle 7"/>
          <p:cNvSpPr/>
          <p:nvPr/>
        </p:nvSpPr>
        <p:spPr>
          <a:xfrm>
            <a:off x="5165970" y="5313854"/>
            <a:ext cx="38745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u="sng" dirty="0" smtClean="0"/>
              <a:t>Objective #2:</a:t>
            </a:r>
            <a:r>
              <a:rPr lang="en-US" sz="1200" dirty="0"/>
              <a:t>  </a:t>
            </a:r>
            <a:r>
              <a:rPr lang="en-US" sz="1200" dirty="0" smtClean="0"/>
              <a:t>Demonstrate </a:t>
            </a:r>
            <a:r>
              <a:rPr lang="en-US" sz="1200" dirty="0"/>
              <a:t>the ability to use that improved accuracy to serve as an in orbit reference spectrometer for advanced </a:t>
            </a:r>
            <a:r>
              <a:rPr lang="en-US" sz="1200" dirty="0" err="1"/>
              <a:t>intercalibration</a:t>
            </a:r>
            <a:r>
              <a:rPr lang="en-US" sz="1200" dirty="0"/>
              <a:t> of other key satellite sensors across the reflected solar spectrum (350-2300 nm).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1422" y="1505861"/>
            <a:ext cx="46724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0000FF"/>
                </a:solidFill>
              </a:rPr>
              <a:t>Demonstrate high accuracy SI-Traceable Calibration</a:t>
            </a:r>
            <a:endParaRPr lang="en-US" sz="1400" b="1" i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20480" y="1505860"/>
            <a:ext cx="3766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0000FF"/>
                </a:solidFill>
              </a:rPr>
              <a:t>Demonstrate Inter-Calibration Capabilities</a:t>
            </a:r>
            <a:endParaRPr lang="en-US" sz="14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06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1B106-9B78-43E7-9216-5A30474DFCE2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1221746" y="124453"/>
            <a:ext cx="66794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0090"/>
                </a:solidFill>
                <a:latin typeface="+mj-lt"/>
                <a:ea typeface="ヒラギノ角ゴ Pro W3" pitchFamily="-109" charset="-128"/>
                <a:cs typeface="ヒラギノ角ゴ Pro W3" pitchFamily="-109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0"/>
                </a:solidFill>
                <a:latin typeface="Calibri" pitchFamily="34" charset="0"/>
                <a:ea typeface="ヒラギノ角ゴ Pro W3" pitchFamily="-109" charset="-128"/>
                <a:cs typeface="ヒラギノ角ゴ Pro W3" pitchFamily="-109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0"/>
                </a:solidFill>
                <a:latin typeface="Calibri" pitchFamily="34" charset="0"/>
                <a:ea typeface="ヒラギノ角ゴ Pro W3" pitchFamily="-109" charset="-128"/>
                <a:cs typeface="ヒラギノ角ゴ Pro W3" pitchFamily="-109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0"/>
                </a:solidFill>
                <a:latin typeface="Calibri" pitchFamily="34" charset="0"/>
                <a:ea typeface="ヒラギノ角ゴ Pro W3" pitchFamily="-109" charset="-128"/>
                <a:cs typeface="ヒラギノ角ゴ Pro W3" pitchFamily="-109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0"/>
                </a:solidFill>
                <a:latin typeface="Calibri" pitchFamily="34" charset="0"/>
                <a:ea typeface="ヒラギノ角ゴ Pro W3" pitchFamily="-109" charset="-128"/>
                <a:cs typeface="ヒラギノ角ゴ Pro W3" pitchFamily="-109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latin typeface="Calibri"/>
              </a:rPr>
              <a:t>Science Observations</a:t>
            </a:r>
            <a:endParaRPr lang="en-US" dirty="0">
              <a:solidFill>
                <a:schemeClr val="tx1"/>
              </a:solidFill>
              <a:latin typeface="Calibri"/>
            </a:endParaRP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/>
          </p:nvPr>
        </p:nvGraphicFramePr>
        <p:xfrm>
          <a:off x="168580" y="884422"/>
          <a:ext cx="8823020" cy="204048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366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63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055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Requirements</a:t>
                      </a:r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55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Solar and Lunar Views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Demonstrate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On-Orbit SI-Traceable c</a:t>
                      </a:r>
                      <a:r>
                        <a:rPr lang="en-US" sz="1400" baseline="0" dirty="0" smtClean="0"/>
                        <a:t>alibration accuracy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27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Nadir Data Collection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dirty="0" smtClean="0"/>
                        <a:t>High accuracy, spectrally-resolved,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geolocated</a:t>
                      </a:r>
                      <a:r>
                        <a:rPr lang="en-US" sz="1400" baseline="0" dirty="0" smtClean="0"/>
                        <a:t> data of Earth solar reflectance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4449745"/>
                  </a:ext>
                </a:extLst>
              </a:tr>
              <a:tr h="80138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Earth-views</a:t>
                      </a:r>
                      <a:r>
                        <a:rPr lang="en-US" sz="1400" baseline="0" dirty="0" smtClean="0"/>
                        <a:t> matched in time, space, viewing angle, and spectrum (visible) with CERES/RBI and VIIRS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dirty="0" smtClean="0"/>
                        <a:t>Demonstrate</a:t>
                      </a:r>
                      <a:r>
                        <a:rPr lang="en-US" sz="1400" baseline="0" dirty="0" smtClean="0"/>
                        <a:t> inter-calibration with CERES/RBI and VIIRS  Possibilities:  SNPP, JPSS-1, JPSS-2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Content Placeholder 3"/>
          <p:cNvGraphicFramePr>
            <a:graphicFrameLocks/>
          </p:cNvGraphicFramePr>
          <p:nvPr>
            <p:extLst/>
          </p:nvPr>
        </p:nvGraphicFramePr>
        <p:xfrm>
          <a:off x="168580" y="3015136"/>
          <a:ext cx="8832959" cy="253703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46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63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055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Additional Mission Opportunities</a:t>
                      </a:r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55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Inter-Calibration of Geosynchronous Imagers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dirty="0" smtClean="0"/>
                        <a:t>Examples:  ABI on GOES-16,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EUMETSAT’s SEVIRI/GERB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91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Inter-Calibration of Low Earth Orbit Imagers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dirty="0" smtClean="0"/>
                        <a:t>Example:  Landsat imagers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4920622"/>
                  </a:ext>
                </a:extLst>
              </a:tr>
              <a:tr h="43391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Measurements of Surface Sites (i.e</a:t>
                      </a:r>
                      <a:r>
                        <a:rPr lang="en-US" sz="1400" baseline="0" dirty="0" smtClean="0"/>
                        <a:t>. Deserts) </a:t>
                      </a:r>
                      <a:r>
                        <a:rPr lang="en-US" sz="1400" dirty="0" smtClean="0"/>
                        <a:t>(instrumented</a:t>
                      </a:r>
                      <a:r>
                        <a:rPr lang="en-US" sz="1400" baseline="0" dirty="0" smtClean="0"/>
                        <a:t> and non-instrumented)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dirty="0" smtClean="0"/>
                        <a:t>Spectrally-resolved</a:t>
                      </a:r>
                      <a:r>
                        <a:rPr lang="en-US" sz="1400" baseline="0" dirty="0" smtClean="0"/>
                        <a:t> reflectance that can be used as calibration references for current/future Earth Science instruments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12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Calibration of lunar irradiance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dirty="0" smtClean="0"/>
                        <a:t>Potential ~10x improvement</a:t>
                      </a:r>
                      <a:r>
                        <a:rPr lang="en-US" sz="1400" baseline="0" dirty="0" smtClean="0"/>
                        <a:t> of current lunar irradiance standard, enabling the moon to be used as on-orbit calibration source for current / future Earth Science instruments 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5570" y="5651635"/>
            <a:ext cx="890236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i="1" dirty="0" smtClean="0"/>
              <a:t>Instrument payload will have the capabilities to achieve the additional mission opportunities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i="1" dirty="0" smtClean="0"/>
              <a:t>Priorities will be determined by a future CLARREO Pathfinder Science Team (anticipated FY19-20 start)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52656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1B106-9B78-43E7-9216-5A30474DFCE2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1221746" y="124453"/>
            <a:ext cx="66794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eaLnBrk="0" hangingPunct="0">
              <a:defRPr sz="2400" b="1">
                <a:solidFill>
                  <a:srgbClr val="000090"/>
                </a:solidFill>
                <a:latin typeface="+mj-lt"/>
                <a:ea typeface="ヒラギノ角ゴ Pro W3" pitchFamily="-109" charset="-128"/>
                <a:cs typeface="ヒラギノ角ゴ Pro W3" pitchFamily="-109" charset="-128"/>
              </a:defRPr>
            </a:lvl1pPr>
            <a:lvl2pPr algn="ctr" eaLnBrk="0" hangingPunct="0">
              <a:defRPr sz="2800" b="1">
                <a:solidFill>
                  <a:srgbClr val="000090"/>
                </a:solidFill>
                <a:latin typeface="Calibri" pitchFamily="34" charset="0"/>
                <a:ea typeface="ヒラギノ角ゴ Pro W3" pitchFamily="-109" charset="-128"/>
                <a:cs typeface="ヒラギノ角ゴ Pro W3" pitchFamily="-109" charset="-128"/>
              </a:defRPr>
            </a:lvl2pPr>
            <a:lvl3pPr algn="ctr" eaLnBrk="0" hangingPunct="0">
              <a:defRPr sz="2800" b="1">
                <a:solidFill>
                  <a:srgbClr val="000090"/>
                </a:solidFill>
                <a:latin typeface="Calibri" pitchFamily="34" charset="0"/>
                <a:ea typeface="ヒラギノ角ゴ Pro W3" pitchFamily="-109" charset="-128"/>
                <a:cs typeface="ヒラギノ角ゴ Pro W3" pitchFamily="-109" charset="-128"/>
              </a:defRPr>
            </a:lvl3pPr>
            <a:lvl4pPr algn="ctr" eaLnBrk="0" hangingPunct="0">
              <a:defRPr sz="2800" b="1">
                <a:solidFill>
                  <a:srgbClr val="000090"/>
                </a:solidFill>
                <a:latin typeface="Calibri" pitchFamily="34" charset="0"/>
                <a:ea typeface="ヒラギノ角ゴ Pro W3" pitchFamily="-109" charset="-128"/>
                <a:cs typeface="ヒラギノ角ゴ Pro W3" pitchFamily="-109" charset="-128"/>
              </a:defRPr>
            </a:lvl4pPr>
            <a:lvl5pPr algn="ctr" eaLnBrk="0" hangingPunct="0">
              <a:defRPr sz="2800" b="1">
                <a:solidFill>
                  <a:srgbClr val="000090"/>
                </a:solidFill>
                <a:latin typeface="Calibri" pitchFamily="34" charset="0"/>
                <a:ea typeface="ヒラギノ角ゴ Pro W3" pitchFamily="-109" charset="-128"/>
                <a:cs typeface="ヒラギノ角ゴ Pro W3" pitchFamily="-109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Level 1 Requirements Summary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35731" y="1006231"/>
          <a:ext cx="8872539" cy="3418840"/>
        </p:xfrm>
        <a:graphic>
          <a:graphicData uri="http://schemas.openxmlformats.org/drawingml/2006/table">
            <a:tbl>
              <a:tblPr firstRow="1" bandRow="1"/>
              <a:tblGrid>
                <a:gridCol w="5542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8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0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/>
                        <a:t>Measurement Uncertainty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83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Demonstration Parameter</a:t>
                      </a:r>
                      <a:endParaRPr 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83C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Baseline Requirement*</a:t>
                      </a:r>
                      <a:endParaRPr 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83C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Threshold Requirement**</a:t>
                      </a:r>
                      <a:endParaRPr 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8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b="1" dirty="0" smtClean="0"/>
                        <a:t>Spectrally-Resolved</a:t>
                      </a:r>
                      <a:r>
                        <a:rPr lang="en-US" sz="1600" b="1" baseline="0" dirty="0" smtClean="0"/>
                        <a:t> Earth Reflectance (350 – 2300 nm):</a:t>
                      </a:r>
                      <a:br>
                        <a:rPr lang="en-US" sz="1600" b="1" baseline="0" dirty="0" smtClean="0"/>
                      </a:br>
                      <a:r>
                        <a:rPr lang="en-US" sz="1600" b="0" baseline="0" dirty="0" smtClean="0"/>
                        <a:t>SI-Traceable, referenced to spectral solar irradiance</a:t>
                      </a:r>
                      <a:endParaRPr lang="en-US" sz="1600" b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83C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/>
                        <a:t>≤ 0.3% (k = 1)</a:t>
                      </a:r>
                      <a:endParaRPr lang="en-US" sz="16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83C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≤ 0.6% (k = 1)</a:t>
                      </a:r>
                      <a:endParaRPr lang="en-US" sz="16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83C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b="1" dirty="0" smtClean="0"/>
                        <a:t>Spectrally</a:t>
                      </a:r>
                      <a:r>
                        <a:rPr lang="en-US" sz="1600" b="1" baseline="0" dirty="0" smtClean="0"/>
                        <a:t>-Integrated Earth Reflectance (350 – 2300 </a:t>
                      </a:r>
                      <a:r>
                        <a:rPr lang="en-US" sz="1600" b="1" baseline="0" smtClean="0"/>
                        <a:t>nm):</a:t>
                      </a:r>
                      <a:br>
                        <a:rPr lang="en-US" sz="1600" b="1" baseline="0" smtClean="0"/>
                      </a:br>
                      <a:r>
                        <a:rPr lang="en-US" sz="1600" b="0" baseline="0" smtClean="0"/>
                        <a:t>SI-traceable broadband (350 - 2300 nm) spectrally-integrated Earth reflectance with spectral accuracy weighted using global average Earth spectrally reflected energy</a:t>
                      </a:r>
                      <a:endParaRPr lang="en-US" sz="1600" b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83C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≤ 0.3% (k = 1)</a:t>
                      </a:r>
                      <a:endParaRPr lang="en-US" sz="16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83C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≤ 0.6% (k = 1)</a:t>
                      </a:r>
                      <a:endParaRPr lang="en-US" sz="16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83C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b="1" dirty="0" smtClean="0"/>
                        <a:t>On-Orbit Inter-Calibration***:  </a:t>
                      </a:r>
                      <a:r>
                        <a:rPr lang="en-US" sz="1600" dirty="0" smtClean="0"/>
                        <a:t>Demonstrate the ability to Inter-Calibrate</a:t>
                      </a:r>
                      <a:r>
                        <a:rPr lang="en-US" sz="1600" baseline="0" dirty="0" smtClean="0"/>
                        <a:t> with CERES/RBI short wave channel and VIIRS reflectance bands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83C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≤ 0.3% (k = 1)</a:t>
                      </a:r>
                      <a:endParaRPr lang="en-US" sz="16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83C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≤ 0.6% (k = 1)</a:t>
                      </a:r>
                      <a:endParaRPr lang="en-US" sz="16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83C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85739" y="4957502"/>
            <a:ext cx="88725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ts val="600"/>
              </a:spcAft>
            </a:pPr>
            <a:r>
              <a:rPr lang="en-US" sz="1600" i="1" dirty="0" smtClean="0">
                <a:solidFill>
                  <a:prstClr val="black"/>
                </a:solidFill>
                <a:latin typeface="Calibri"/>
                <a:ea typeface="ヒラギノ角ゴ Pro W3" pitchFamily="9" charset="-128"/>
              </a:rPr>
              <a:t>  *Baseline requirement is within a factor of 2 of full CLARREO Tier-1 Decadal Survey Mission</a:t>
            </a:r>
            <a:br>
              <a:rPr lang="en-US" sz="1600" i="1" dirty="0" smtClean="0">
                <a:solidFill>
                  <a:prstClr val="black"/>
                </a:solidFill>
                <a:latin typeface="Calibri"/>
                <a:ea typeface="ヒラギノ角ゴ Pro W3" pitchFamily="9" charset="-128"/>
              </a:rPr>
            </a:br>
            <a:r>
              <a:rPr lang="en-US" sz="1600" i="1" dirty="0" smtClean="0">
                <a:solidFill>
                  <a:prstClr val="black"/>
                </a:solidFill>
                <a:latin typeface="Calibri"/>
                <a:ea typeface="ヒラギノ角ゴ Pro W3" pitchFamily="9" charset="-128"/>
              </a:rPr>
              <a:t>    Requirements</a:t>
            </a:r>
          </a:p>
          <a:p>
            <a:pPr marL="0" lvl="1" fontAlgn="base">
              <a:spcBef>
                <a:spcPct val="0"/>
              </a:spcBef>
              <a:spcAft>
                <a:spcPts val="600"/>
              </a:spcAft>
            </a:pPr>
            <a:r>
              <a:rPr lang="en-US" sz="1600" i="1" dirty="0" smtClean="0">
                <a:solidFill>
                  <a:prstClr val="black"/>
                </a:solidFill>
                <a:latin typeface="Calibri"/>
                <a:ea typeface="ヒラギノ角ゴ Pro W3" pitchFamily="9" charset="-128"/>
              </a:rPr>
              <a:t>**Threshold </a:t>
            </a:r>
            <a:r>
              <a:rPr lang="en-US" sz="1600" i="1" dirty="0">
                <a:solidFill>
                  <a:prstClr val="black"/>
                </a:solidFill>
                <a:latin typeface="Calibri"/>
                <a:ea typeface="ヒラギノ角ゴ Pro W3" pitchFamily="9" charset="-128"/>
              </a:rPr>
              <a:t>requirement is a factor of 2 (CERES) to 4 (VIIRS) better than </a:t>
            </a:r>
            <a:r>
              <a:rPr lang="en-US" sz="1600" i="1" dirty="0" smtClean="0">
                <a:solidFill>
                  <a:prstClr val="black"/>
                </a:solidFill>
                <a:latin typeface="Calibri"/>
                <a:ea typeface="ヒラギノ角ゴ Pro W3" pitchFamily="9" charset="-128"/>
              </a:rPr>
              <a:t>current</a:t>
            </a:r>
            <a:br>
              <a:rPr lang="en-US" sz="1600" i="1" dirty="0" smtClean="0">
                <a:solidFill>
                  <a:prstClr val="black"/>
                </a:solidFill>
                <a:latin typeface="Calibri"/>
                <a:ea typeface="ヒラギノ角ゴ Pro W3" pitchFamily="9" charset="-128"/>
              </a:rPr>
            </a:br>
            <a:r>
              <a:rPr lang="en-US" sz="1600" i="1" dirty="0" smtClean="0">
                <a:solidFill>
                  <a:prstClr val="black"/>
                </a:solidFill>
                <a:latin typeface="Calibri"/>
                <a:ea typeface="ヒラギノ角ゴ Pro W3" pitchFamily="9" charset="-128"/>
              </a:rPr>
              <a:t>    capabilities.</a:t>
            </a:r>
          </a:p>
          <a:p>
            <a:pPr marL="0" lvl="1" fontAlgn="base">
              <a:spcBef>
                <a:spcPct val="0"/>
              </a:spcBef>
              <a:spcAft>
                <a:spcPts val="600"/>
              </a:spcAft>
            </a:pPr>
            <a:r>
              <a:rPr lang="en-US" sz="1600" i="1" dirty="0">
                <a:solidFill>
                  <a:prstClr val="black"/>
                </a:solidFill>
                <a:latin typeface="Calibri"/>
                <a:ea typeface="ヒラギノ角ゴ Pro W3" pitchFamily="9" charset="-128"/>
              </a:rPr>
              <a:t>***Inter-calibration uncertainty </a:t>
            </a:r>
            <a:r>
              <a:rPr lang="en-US" sz="1600" i="1" dirty="0" smtClean="0">
                <a:solidFill>
                  <a:prstClr val="black"/>
                </a:solidFill>
                <a:latin typeface="Calibri"/>
                <a:ea typeface="ヒラギノ角ゴ Pro W3" pitchFamily="9" charset="-128"/>
              </a:rPr>
              <a:t>are contributions </a:t>
            </a:r>
            <a:r>
              <a:rPr lang="en-US" sz="1600" i="1" dirty="0">
                <a:solidFill>
                  <a:prstClr val="black"/>
                </a:solidFill>
                <a:latin typeface="Calibri"/>
                <a:ea typeface="ヒラギノ角ゴ Pro W3" pitchFamily="9" charset="-128"/>
              </a:rPr>
              <a:t>from data matching noise</a:t>
            </a:r>
            <a:r>
              <a:rPr lang="en-US" sz="1600" i="1" dirty="0" smtClean="0">
                <a:solidFill>
                  <a:prstClr val="black"/>
                </a:solidFill>
                <a:latin typeface="Calibri"/>
                <a:ea typeface="ヒラギノ角ゴ Pro W3" pitchFamily="9" charset="-128"/>
              </a:rPr>
              <a:t>.</a:t>
            </a:r>
            <a:endParaRPr lang="en-US" sz="1600" i="1" dirty="0">
              <a:solidFill>
                <a:prstClr val="black"/>
              </a:solidFill>
              <a:latin typeface="Calibri"/>
              <a:ea typeface="ヒラギノ角ゴ Pro W3" pitchFamily="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364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21746" y="119198"/>
            <a:ext cx="6679410" cy="646331"/>
          </a:xfrm>
        </p:spPr>
        <p:txBody>
          <a:bodyPr/>
          <a:lstStyle/>
          <a:p>
            <a:r>
              <a:rPr lang="en-US" sz="2400" dirty="0" smtClean="0"/>
              <a:t>CLARREO Pathfinder</a:t>
            </a:r>
            <a:br>
              <a:rPr lang="en-US" sz="2400" dirty="0" smtClean="0"/>
            </a:br>
            <a:r>
              <a:rPr lang="en-US" sz="2400" dirty="0" smtClean="0"/>
              <a:t>Reflected Solar (RS) Spectrometer Description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491" y="994612"/>
            <a:ext cx="8993921" cy="4952896"/>
          </a:xfrm>
        </p:spPr>
        <p:txBody>
          <a:bodyPr/>
          <a:lstStyle/>
          <a:p>
            <a:r>
              <a:rPr lang="en-US" sz="2000" dirty="0" smtClean="0"/>
              <a:t>Based on Hyper-Spectral Imager for Climate Science (</a:t>
            </a:r>
            <a:r>
              <a:rPr lang="en-US" sz="2000" dirty="0" err="1" smtClean="0"/>
              <a:t>HySICS</a:t>
            </a:r>
            <a:r>
              <a:rPr lang="en-US" sz="2000" dirty="0" smtClean="0"/>
              <a:t>) instrument</a:t>
            </a:r>
          </a:p>
          <a:p>
            <a:pPr lvl="1"/>
            <a:r>
              <a:rPr lang="en-US" sz="1600" dirty="0" smtClean="0"/>
              <a:t>Developed by the </a:t>
            </a:r>
            <a:r>
              <a:rPr lang="en-US" sz="1600" b="1" i="1" dirty="0" smtClean="0">
                <a:solidFill>
                  <a:srgbClr val="0000FF"/>
                </a:solidFill>
              </a:rPr>
              <a:t>University of Colorado Laboratory for Atmospheric and Space Physics (LASP)</a:t>
            </a:r>
            <a:r>
              <a:rPr lang="en-US" sz="1600" dirty="0" smtClean="0"/>
              <a:t> under NASA Earth Science Technology Office (ESTO) Instrument Incubator Program (IIP)</a:t>
            </a:r>
          </a:p>
          <a:p>
            <a:pPr lvl="1"/>
            <a:r>
              <a:rPr lang="en-US" sz="1600" dirty="0" smtClean="0"/>
              <a:t>IIP Awards in 2007 and 2010</a:t>
            </a:r>
          </a:p>
          <a:p>
            <a:r>
              <a:rPr lang="en-US" sz="2000" b="1" dirty="0" smtClean="0"/>
              <a:t>Push-broom Spectrometer</a:t>
            </a:r>
          </a:p>
          <a:p>
            <a:pPr lvl="1"/>
            <a:r>
              <a:rPr lang="en-US" sz="1600" dirty="0" smtClean="0"/>
              <a:t>350-2300 nm spectral range</a:t>
            </a:r>
            <a:endParaRPr lang="en-US" sz="1400" dirty="0" smtClean="0"/>
          </a:p>
          <a:p>
            <a:pPr lvl="1"/>
            <a:r>
              <a:rPr lang="en-US" sz="1600" dirty="0" smtClean="0"/>
              <a:t>70km cross-track swath width</a:t>
            </a:r>
          </a:p>
          <a:p>
            <a:pPr lvl="1"/>
            <a:r>
              <a:rPr lang="en-US" sz="1600" dirty="0" smtClean="0"/>
              <a:t>Previously demonstrated to achieve</a:t>
            </a:r>
            <a:br>
              <a:rPr lang="en-US" sz="1600" dirty="0" smtClean="0"/>
            </a:br>
            <a:r>
              <a:rPr lang="en-US" sz="1600" dirty="0" smtClean="0"/>
              <a:t>accuracies approaching CLARREO</a:t>
            </a:r>
            <a:br>
              <a:rPr lang="en-US" sz="1600" dirty="0" smtClean="0"/>
            </a:br>
            <a:r>
              <a:rPr lang="en-US" sz="1600" dirty="0" smtClean="0"/>
              <a:t>requirements for climate data records</a:t>
            </a:r>
          </a:p>
          <a:p>
            <a:r>
              <a:rPr lang="en-US" sz="2000" dirty="0" smtClean="0"/>
              <a:t>Two-Axis Pointing System enables</a:t>
            </a:r>
            <a:br>
              <a:rPr lang="en-US" sz="2000" dirty="0" smtClean="0"/>
            </a:br>
            <a:r>
              <a:rPr lang="en-US" sz="2000" dirty="0" smtClean="0"/>
              <a:t>solar / lunar / Earth viewing</a:t>
            </a:r>
            <a:endParaRPr lang="en-US" sz="1600" b="1" dirty="0" smtClean="0"/>
          </a:p>
          <a:p>
            <a:pPr lvl="1"/>
            <a:r>
              <a:rPr lang="en-US" sz="1600" dirty="0" smtClean="0"/>
              <a:t>Pointing system will be developed by LASP</a:t>
            </a:r>
          </a:p>
          <a:p>
            <a:pPr lvl="1"/>
            <a:r>
              <a:rPr lang="en-US" sz="1600" dirty="0" smtClean="0"/>
              <a:t>Active stabilization for use on ISS</a:t>
            </a:r>
          </a:p>
          <a:p>
            <a:pPr lvl="1"/>
            <a:r>
              <a:rPr lang="en-US" sz="1600" dirty="0" smtClean="0"/>
              <a:t>Leverages significant design heritage</a:t>
            </a:r>
            <a:br>
              <a:rPr lang="en-US" sz="1600" dirty="0" smtClean="0"/>
            </a:br>
            <a:r>
              <a:rPr lang="en-US" sz="1600" dirty="0" smtClean="0"/>
              <a:t>from past programs – TSIS, GLORY, TIMED </a:t>
            </a:r>
            <a:endParaRPr lang="en-US" dirty="0"/>
          </a:p>
          <a:p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129077" y="6022052"/>
            <a:ext cx="4349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err="1" smtClean="0">
                <a:solidFill>
                  <a:srgbClr val="0000FF"/>
                </a:solidFill>
              </a:rPr>
              <a:t>HySICS</a:t>
            </a:r>
            <a:r>
              <a:rPr lang="en-US" sz="1400" b="1" i="1" dirty="0" smtClean="0">
                <a:solidFill>
                  <a:srgbClr val="0000FF"/>
                </a:solidFill>
              </a:rPr>
              <a:t> instrument has been previously flown on two high altitude balloon flights:  2013 and 2014</a:t>
            </a:r>
            <a:endParaRPr lang="en-US" sz="1400" b="1" i="1" dirty="0">
              <a:solidFill>
                <a:srgbClr val="0000FF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720" y="2142026"/>
            <a:ext cx="4062630" cy="447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7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21746" y="82440"/>
            <a:ext cx="6679410" cy="64633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/>
              <a:t>CLARREO Pathfinder:</a:t>
            </a:r>
            <a:br>
              <a:rPr lang="en-US" sz="2400" dirty="0"/>
            </a:br>
            <a:r>
              <a:rPr lang="en-US" sz="2400" dirty="0" smtClean="0"/>
              <a:t>Location on ISS:  ELC-1 Site #3</a:t>
            </a:r>
            <a:endParaRPr lang="en-US" sz="24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3624" y="1086338"/>
            <a:ext cx="8936124" cy="5155428"/>
          </a:xfrm>
        </p:spPr>
        <p:txBody>
          <a:bodyPr/>
          <a:lstStyle/>
          <a:p>
            <a:r>
              <a:rPr lang="en-US" sz="2000" dirty="0" smtClean="0"/>
              <a:t>CLARREO Pathfinder Payload will be installed on </a:t>
            </a:r>
            <a:r>
              <a:rPr lang="en-US" sz="2000" dirty="0" err="1" smtClean="0"/>
              <a:t>ExPRESS</a:t>
            </a:r>
            <a:r>
              <a:rPr lang="en-US" sz="2000" dirty="0" smtClean="0"/>
              <a:t> Logistics Carrier #1 (ELC-1) Site #3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84788" y="6325734"/>
            <a:ext cx="39533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0000FF"/>
                </a:solidFill>
              </a:rPr>
              <a:t>Orientation:  ISS orbiting towards the reader</a:t>
            </a:r>
            <a:endParaRPr lang="en-US" sz="1400" b="1" i="1" dirty="0">
              <a:solidFill>
                <a:srgbClr val="0000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067" y="1785171"/>
            <a:ext cx="6709929" cy="445659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6036906" y="4441371"/>
            <a:ext cx="2146041" cy="709127"/>
          </a:xfrm>
          <a:prstGeom prst="straightConnector1">
            <a:avLst/>
          </a:prstGeom>
          <a:ln w="76200">
            <a:solidFill>
              <a:srgbClr val="FFFF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82947" y="4827332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ELC-1</a:t>
            </a:r>
          </a:p>
          <a:p>
            <a:r>
              <a:rPr lang="en-US" dirty="0" smtClean="0"/>
              <a:t>Site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81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96377" y="3114876"/>
            <a:ext cx="6551246" cy="62824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i="1" dirty="0" smtClean="0">
                <a:solidFill>
                  <a:srgbClr val="0000FF"/>
                </a:solidFill>
                <a:latin typeface="+mj-lt"/>
              </a:rPr>
              <a:t>Project Status</a:t>
            </a:r>
            <a:endParaRPr lang="en-US" i="1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89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21746" y="126409"/>
            <a:ext cx="6679410" cy="646331"/>
          </a:xfrm>
        </p:spPr>
        <p:txBody>
          <a:bodyPr/>
          <a:lstStyle/>
          <a:p>
            <a:r>
              <a:rPr lang="en-US" sz="2000" dirty="0" smtClean="0"/>
              <a:t>CLARREO Pathfinder Project Status </a:t>
            </a:r>
            <a:br>
              <a:rPr lang="en-US" sz="2000" dirty="0" smtClean="0"/>
            </a:br>
            <a:r>
              <a:rPr lang="en-US" sz="1600" dirty="0" smtClean="0"/>
              <a:t>as of November 16, 2017</a:t>
            </a:r>
            <a:endParaRPr lang="en-US" sz="1600" dirty="0"/>
          </a:p>
        </p:txBody>
      </p:sp>
      <p:sp>
        <p:nvSpPr>
          <p:cNvPr id="4" name="Content Placeholder 1"/>
          <p:cNvSpPr txBox="1">
            <a:spLocks noGrp="1"/>
          </p:cNvSpPr>
          <p:nvPr>
            <p:ph idx="1"/>
          </p:nvPr>
        </p:nvSpPr>
        <p:spPr>
          <a:xfrm>
            <a:off x="76200" y="977910"/>
            <a:ext cx="8859253" cy="548994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Ø"/>
              <a:defRPr sz="2800" b="1" kern="1200">
                <a:solidFill>
                  <a:schemeClr val="tx1"/>
                </a:solidFill>
                <a:latin typeface="+mn-lt"/>
                <a:ea typeface="ヒラギノ角ゴ Pro W3" pitchFamily="-109" charset="-128"/>
                <a:cs typeface="ヒラギノ角ゴ Pro W3" pitchFamily="-109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pitchFamily="-109" charset="-128"/>
                <a:cs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dirty="0" smtClean="0">
                <a:latin typeface="Calibri"/>
              </a:rPr>
              <a:t>CLARREO Pathfinder continues to operate </a:t>
            </a:r>
            <a:r>
              <a:rPr lang="en-US" sz="1800" dirty="0"/>
              <a:t>in </a:t>
            </a:r>
            <a:r>
              <a:rPr lang="en-US" sz="1800" dirty="0" smtClean="0"/>
              <a:t>FY18</a:t>
            </a:r>
            <a:endParaRPr lang="en-US" sz="1800" dirty="0" smtClean="0">
              <a:latin typeface="Calibri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dirty="0" smtClean="0"/>
              <a:t>Currently in extended Phase A of Formulation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800" dirty="0" smtClean="0">
                <a:latin typeface="Calibri"/>
              </a:rPr>
              <a:t>Project has been impacted by uncertainties resulting from the President’s FY18 Budget Request to Congress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dirty="0" smtClean="0">
                <a:latin typeface="Calibri"/>
              </a:rPr>
              <a:t>Project received direction in late May, 2017 to suspend activities related to awarding the CLARREO Pathfinder prime contract and to develop alternative work plans for FY18 – Q1 and Q2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dirty="0" smtClean="0">
                <a:latin typeface="Calibri"/>
              </a:rPr>
              <a:t>Impact thus far is an approximate 11-month delay in launch readiness date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dirty="0" smtClean="0">
                <a:latin typeface="Calibri"/>
              </a:rPr>
              <a:t>Current Best Estimate of </a:t>
            </a:r>
            <a:r>
              <a:rPr lang="en-US" sz="1800" dirty="0"/>
              <a:t>Launch Readiness Date</a:t>
            </a:r>
            <a:r>
              <a:rPr lang="en-US" sz="1800" dirty="0" smtClean="0">
                <a:latin typeface="Calibri"/>
              </a:rPr>
              <a:t> is Q1, CY2022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dirty="0" smtClean="0">
                <a:latin typeface="Calibri"/>
              </a:rPr>
              <a:t>Future activities are dependent upon the FY18 Congressional Appropriation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800" dirty="0" smtClean="0">
                <a:latin typeface="Calibri"/>
              </a:rPr>
              <a:t>CLARREO Pathfinder passed a combined System Requirements Review / Mission Definition Review on July 25-27, 2017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dirty="0">
                <a:latin typeface="Calibri"/>
              </a:rPr>
              <a:t>Project did not proceed to KDP-B after SRR/MDR due </a:t>
            </a:r>
            <a:r>
              <a:rPr lang="en-US" sz="1800" dirty="0" smtClean="0">
                <a:latin typeface="Calibri"/>
              </a:rPr>
              <a:t>to programmatic uncertainties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dirty="0" smtClean="0">
                <a:latin typeface="Calibri"/>
              </a:rPr>
              <a:t>Pending new direction from NASA HQ, project anticipates conducting a delta-SRR in ~May 2018 as a precursor to KDP-B and initiation of Phase B activities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dirty="0">
                <a:latin typeface="Calibri"/>
              </a:rPr>
              <a:t>Project has retained strong support and advocacy within NASA Science Mission Directorate – Earth Science Division, and the Earth Systematic Missions Program Office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en-US" sz="2200" dirty="0" smtClean="0">
              <a:latin typeface="Calibri"/>
            </a:endParaRPr>
          </a:p>
          <a:p>
            <a:pPr lvl="1" indent="-342900"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  <a:buChar char="Ø"/>
              <a:defRPr/>
            </a:pPr>
            <a:endParaRPr lang="en-US" sz="1800" dirty="0" smtClean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370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Custom 15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0C00A4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7441</TotalTime>
  <Words>1018</Words>
  <Application>Microsoft Office PowerPoint</Application>
  <PresentationFormat>On-screen Show (4:3)</PresentationFormat>
  <Paragraphs>141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ＭＳ Ｐゴシック</vt:lpstr>
      <vt:lpstr>ＭＳ Ｐゴシック</vt:lpstr>
      <vt:lpstr>Arial</vt:lpstr>
      <vt:lpstr>Calibri</vt:lpstr>
      <vt:lpstr>Cambria</vt:lpstr>
      <vt:lpstr>Courier New</vt:lpstr>
      <vt:lpstr>Times New Roman</vt:lpstr>
      <vt:lpstr>Wingdings</vt:lpstr>
      <vt:lpstr>ヒラギノ角ゴ Pro W3</vt:lpstr>
      <vt:lpstr>1_Office Theme</vt:lpstr>
      <vt:lpstr>PowerPoint Presentation</vt:lpstr>
      <vt:lpstr>CLARREO Pathfinder Project Overview and Scope</vt:lpstr>
      <vt:lpstr>CLARREO Pathfinder: Baseline Mission Objectives</vt:lpstr>
      <vt:lpstr>PowerPoint Presentation</vt:lpstr>
      <vt:lpstr>PowerPoint Presentation</vt:lpstr>
      <vt:lpstr>CLARREO Pathfinder Reflected Solar (RS) Spectrometer Description</vt:lpstr>
      <vt:lpstr>CLARREO Pathfinder: Location on ISS:  ELC-1 Site #3</vt:lpstr>
      <vt:lpstr>PowerPoint Presentation</vt:lpstr>
      <vt:lpstr>CLARREO Pathfinder Project Status  as of November 16, 2017</vt:lpstr>
      <vt:lpstr>Prospects of a future IR Pathfinder</vt:lpstr>
      <vt:lpstr>PowerPoint Presentation</vt:lpstr>
      <vt:lpstr>CLARREO Pathfinder Primary Work Elements</vt:lpstr>
      <vt:lpstr>CLARREO Pathfinder Data Products</vt:lpstr>
    </vt:vector>
  </TitlesOfParts>
  <Company>ODIN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Behun</dc:creator>
  <cp:lastModifiedBy>Fleming, Gary A. (LARC-E6)</cp:lastModifiedBy>
  <cp:revision>727</cp:revision>
  <dcterms:created xsi:type="dcterms:W3CDTF">2011-02-15T17:17:57Z</dcterms:created>
  <dcterms:modified xsi:type="dcterms:W3CDTF">2017-11-08T19:56:17Z</dcterms:modified>
</cp:coreProperties>
</file>