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1" r:id="rId3"/>
    <p:sldId id="262" r:id="rId4"/>
    <p:sldId id="258" r:id="rId5"/>
    <p:sldId id="260" r:id="rId6"/>
    <p:sldId id="263" r:id="rId7"/>
    <p:sldId id="259" r:id="rId8"/>
    <p:sldId id="264" r:id="rId9"/>
    <p:sldId id="257" r:id="rId10"/>
    <p:sldId id="266" r:id="rId11"/>
    <p:sldId id="270" r:id="rId12"/>
    <p:sldId id="267" r:id="rId13"/>
    <p:sldId id="268" r:id="rId14"/>
    <p:sldId id="269" r:id="rId15"/>
    <p:sldId id="271" r:id="rId16"/>
    <p:sldId id="272" r:id="rId17"/>
    <p:sldId id="273" r:id="rId18"/>
    <p:sldId id="274" r:id="rId19"/>
    <p:sldId id="275" r:id="rId20"/>
    <p:sldId id="276"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94"/>
  </p:normalViewPr>
  <p:slideViewPr>
    <p:cSldViewPr snapToGrid="0" snapToObjects="1">
      <p:cViewPr varScale="1">
        <p:scale>
          <a:sx n="106" d="100"/>
          <a:sy n="106" d="100"/>
        </p:scale>
        <p:origin x="20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87512-DE86-1F47-BD69-037899649B03}" type="datetimeFigureOut">
              <a:rPr lang="en-US" smtClean="0"/>
              <a:t>11/16/17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63BEC-9046-B843-B8F3-1B7178D3292F}" type="slidenum">
              <a:rPr lang="en-US" smtClean="0"/>
              <a:t>‹#›</a:t>
            </a:fld>
            <a:endParaRPr lang="en-US"/>
          </a:p>
        </p:txBody>
      </p:sp>
    </p:spTree>
    <p:extLst>
      <p:ext uri="{BB962C8B-B14F-4D97-AF65-F5344CB8AC3E}">
        <p14:creationId xmlns:p14="http://schemas.microsoft.com/office/powerpoint/2010/main" val="148508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EA9D28-4241-6E46-B580-944E75A0FC6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54361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A9D28-4241-6E46-B580-944E75A0FC6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63301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A9D28-4241-6E46-B580-944E75A0FC6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437957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A9D28-4241-6E46-B580-944E75A0FC6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111521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A9D28-4241-6E46-B580-944E75A0FC6E}"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17720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A9D28-4241-6E46-B580-944E75A0FC6E}"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179317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EA9D28-4241-6E46-B580-944E75A0FC6E}"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9976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EA9D28-4241-6E46-B580-944E75A0FC6E}"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171149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EA9D28-4241-6E46-B580-944E75A0FC6E}"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173189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A9D28-4241-6E46-B580-944E75A0FC6E}"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92487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A9D28-4241-6E46-B580-944E75A0FC6E}"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FAD5-8621-4545-BBB9-5F92893C42C5}" type="slidenum">
              <a:rPr lang="en-US" smtClean="0"/>
              <a:t>‹#›</a:t>
            </a:fld>
            <a:endParaRPr lang="en-US"/>
          </a:p>
        </p:txBody>
      </p:sp>
    </p:spTree>
    <p:extLst>
      <p:ext uri="{BB962C8B-B14F-4D97-AF65-F5344CB8AC3E}">
        <p14:creationId xmlns:p14="http://schemas.microsoft.com/office/powerpoint/2010/main" val="818041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A9D28-4241-6E46-B580-944E75A0FC6E}" type="datetimeFigureOut">
              <a:rPr lang="en-US" smtClean="0"/>
              <a:t>11/16/17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0FAD5-8621-4545-BBB9-5F92893C42C5}" type="slidenum">
              <a:rPr lang="en-US" smtClean="0"/>
              <a:t>‹#›</a:t>
            </a:fld>
            <a:endParaRPr lang="en-US"/>
          </a:p>
        </p:txBody>
      </p:sp>
    </p:spTree>
    <p:extLst>
      <p:ext uri="{BB962C8B-B14F-4D97-AF65-F5344CB8AC3E}">
        <p14:creationId xmlns:p14="http://schemas.microsoft.com/office/powerpoint/2010/main" val="1800356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sics.wmo.in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Inter-calibration of GEO imagers and GSICS activities</a:t>
            </a:r>
            <a:endParaRPr lang="en-US" dirty="0"/>
          </a:p>
        </p:txBody>
      </p:sp>
      <p:sp>
        <p:nvSpPr>
          <p:cNvPr id="3" name="Subtitle 2"/>
          <p:cNvSpPr>
            <a:spLocks noGrp="1"/>
          </p:cNvSpPr>
          <p:nvPr>
            <p:ph type="subTitle" idx="1"/>
          </p:nvPr>
        </p:nvSpPr>
        <p:spPr>
          <a:xfrm>
            <a:off x="1524000" y="3602037"/>
            <a:ext cx="9144000" cy="2834621"/>
          </a:xfrm>
        </p:spPr>
        <p:txBody>
          <a:bodyPr>
            <a:normAutofit/>
          </a:bodyPr>
          <a:lstStyle/>
          <a:p>
            <a:r>
              <a:rPr lang="en-US" dirty="0" smtClean="0"/>
              <a:t>David </a:t>
            </a:r>
            <a:r>
              <a:rPr lang="en-US" dirty="0" err="1" smtClean="0"/>
              <a:t>Doelling</a:t>
            </a:r>
            <a:r>
              <a:rPr lang="en-US" dirty="0" smtClean="0"/>
              <a:t>, </a:t>
            </a:r>
            <a:r>
              <a:rPr lang="en-US" dirty="0" err="1" smtClean="0"/>
              <a:t>Rajendra</a:t>
            </a:r>
            <a:r>
              <a:rPr lang="en-US" dirty="0" smtClean="0"/>
              <a:t> Bhatt, </a:t>
            </a:r>
            <a:r>
              <a:rPr lang="en-US" dirty="0" err="1"/>
              <a:t>Conor</a:t>
            </a:r>
            <a:r>
              <a:rPr lang="en-US" dirty="0"/>
              <a:t> Haney, Benjamin </a:t>
            </a:r>
            <a:r>
              <a:rPr lang="en-US" dirty="0" err="1" smtClean="0"/>
              <a:t>Scarino</a:t>
            </a:r>
            <a:r>
              <a:rPr lang="en-US" dirty="0" smtClean="0"/>
              <a:t>, </a:t>
            </a:r>
            <a:r>
              <a:rPr lang="en-US" dirty="0" err="1" smtClean="0"/>
              <a:t>Arun</a:t>
            </a:r>
            <a:r>
              <a:rPr lang="en-US" dirty="0" smtClean="0"/>
              <a:t> </a:t>
            </a:r>
            <a:r>
              <a:rPr lang="en-US" dirty="0" err="1" smtClean="0"/>
              <a:t>Gopalan</a:t>
            </a:r>
            <a:endParaRPr lang="en-US" dirty="0" smtClean="0"/>
          </a:p>
          <a:p>
            <a:endParaRPr lang="en-US" dirty="0"/>
          </a:p>
          <a:p>
            <a:r>
              <a:rPr lang="en-US" dirty="0" smtClean="0"/>
              <a:t>CLARREO </a:t>
            </a:r>
            <a:r>
              <a:rPr lang="en-US" dirty="0"/>
              <a:t>Pathfinder Inter-Calibration </a:t>
            </a:r>
            <a:r>
              <a:rPr lang="en-US" dirty="0" smtClean="0"/>
              <a:t>Workshop</a:t>
            </a:r>
          </a:p>
          <a:p>
            <a:r>
              <a:rPr lang="en-US" dirty="0"/>
              <a:t>NIA, November 16, Hampton, VA</a:t>
            </a:r>
            <a:r>
              <a:rPr lang="en-US" dirty="0" smtClean="0"/>
              <a:t>.</a:t>
            </a:r>
            <a:endParaRPr lang="en-US" dirty="0"/>
          </a:p>
          <a:p>
            <a:r>
              <a:rPr lang="en-US" dirty="0" smtClean="0"/>
              <a:t>Nov 16, 2017</a:t>
            </a:r>
            <a:endParaRPr lang="en-US" dirty="0"/>
          </a:p>
        </p:txBody>
      </p:sp>
    </p:spTree>
    <p:extLst>
      <p:ext uri="{BB962C8B-B14F-4D97-AF65-F5344CB8AC3E}">
        <p14:creationId xmlns:p14="http://schemas.microsoft.com/office/powerpoint/2010/main" val="133220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DCC invariant target method</a:t>
            </a:r>
            <a:endParaRPr lang="en-US" dirty="0"/>
          </a:p>
        </p:txBody>
      </p:sp>
      <p:sp>
        <p:nvSpPr>
          <p:cNvPr id="3" name="Content Placeholder 2"/>
          <p:cNvSpPr>
            <a:spLocks noGrp="1"/>
          </p:cNvSpPr>
          <p:nvPr>
            <p:ph idx="1"/>
          </p:nvPr>
        </p:nvSpPr>
        <p:spPr/>
        <p:txBody>
          <a:bodyPr>
            <a:normAutofit lnSpcReduction="10000"/>
          </a:bodyPr>
          <a:lstStyle/>
          <a:p>
            <a:r>
              <a:rPr lang="en-US" dirty="0" smtClean="0"/>
              <a:t>Use pixel-level BT(11µm)&lt;205 threshold to detect DCC pixels over the tropics</a:t>
            </a:r>
          </a:p>
          <a:p>
            <a:r>
              <a:rPr lang="en-US" dirty="0" smtClean="0"/>
              <a:t>Use pixels within 40° view and solar </a:t>
            </a:r>
            <a:r>
              <a:rPr lang="en-US" dirty="0" smtClean="0"/>
              <a:t>angles, the </a:t>
            </a:r>
            <a:r>
              <a:rPr lang="en-US" dirty="0" err="1" smtClean="0"/>
              <a:t>Lambertian</a:t>
            </a:r>
            <a:r>
              <a:rPr lang="en-US" dirty="0" smtClean="0"/>
              <a:t> part</a:t>
            </a:r>
            <a:endParaRPr lang="en-US" dirty="0" smtClean="0"/>
          </a:p>
          <a:p>
            <a:r>
              <a:rPr lang="en-US" dirty="0" smtClean="0"/>
              <a:t>Histogram pixel </a:t>
            </a:r>
            <a:r>
              <a:rPr lang="en-US" dirty="0" smtClean="0"/>
              <a:t>radiance or </a:t>
            </a:r>
            <a:r>
              <a:rPr lang="en-US" dirty="0" err="1" smtClean="0"/>
              <a:t>reflectances</a:t>
            </a:r>
            <a:r>
              <a:rPr lang="en-US" dirty="0" smtClean="0"/>
              <a:t> </a:t>
            </a:r>
            <a:r>
              <a:rPr lang="en-US" dirty="0" smtClean="0"/>
              <a:t>on a monthly basis</a:t>
            </a:r>
          </a:p>
          <a:p>
            <a:r>
              <a:rPr lang="en-US" dirty="0"/>
              <a:t>DCC reflectance in VIS and NIR bands depends mainly on optical depth</a:t>
            </a:r>
            <a:r>
              <a:rPr lang="en-US" dirty="0" smtClean="0"/>
              <a:t>.</a:t>
            </a:r>
          </a:p>
          <a:p>
            <a:pPr lvl="1"/>
            <a:r>
              <a:rPr lang="en-US" dirty="0" smtClean="0"/>
              <a:t>Use Hu et al. 2004 model to remove BRDF dependencies</a:t>
            </a:r>
            <a:endParaRPr lang="en-US" dirty="0"/>
          </a:p>
          <a:p>
            <a:r>
              <a:rPr lang="en-US" dirty="0"/>
              <a:t>For SWIR wavelengths (absorbing channels), the reflectance is a function of both optical depth and ice particle size.</a:t>
            </a:r>
          </a:p>
          <a:p>
            <a:pPr lvl="1"/>
            <a:r>
              <a:rPr lang="en-US" dirty="0"/>
              <a:t>With an increase in ice effective diameter, the absorption increases that </a:t>
            </a:r>
            <a:r>
              <a:rPr lang="en-US" dirty="0" smtClean="0"/>
              <a:t>is wavelength dependent</a:t>
            </a:r>
            <a:endParaRPr lang="en-US" dirty="0" smtClean="0"/>
          </a:p>
        </p:txBody>
      </p:sp>
    </p:spTree>
    <p:extLst>
      <p:ext uri="{BB962C8B-B14F-4D97-AF65-F5344CB8AC3E}">
        <p14:creationId xmlns:p14="http://schemas.microsoft.com/office/powerpoint/2010/main" val="51488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11701" cy="1325563"/>
          </a:xfrm>
        </p:spPr>
        <p:txBody>
          <a:bodyPr/>
          <a:lstStyle/>
          <a:p>
            <a:r>
              <a:rPr lang="en-US" smtClean="0"/>
              <a:t>VIIRS band stability</a:t>
            </a: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182"/>
          <a:stretch/>
        </p:blipFill>
        <p:spPr>
          <a:xfrm>
            <a:off x="5549901" y="0"/>
            <a:ext cx="2581088"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21"/>
          <a:stretch/>
        </p:blipFill>
        <p:spPr>
          <a:xfrm>
            <a:off x="8462682" y="0"/>
            <a:ext cx="2645265" cy="6858000"/>
          </a:xfrm>
          <a:prstGeom prst="rect">
            <a:avLst/>
          </a:prstGeom>
        </p:spPr>
      </p:pic>
      <p:sp>
        <p:nvSpPr>
          <p:cNvPr id="5" name="Content Placeholder 2"/>
          <p:cNvSpPr txBox="1">
            <a:spLocks/>
          </p:cNvSpPr>
          <p:nvPr/>
        </p:nvSpPr>
        <p:spPr>
          <a:xfrm>
            <a:off x="838200" y="1825625"/>
            <a:ext cx="442055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For VIS/NIR bands the PDF mode is very stable over time and the Hu DCC BRDF model reduces the monthly noise</a:t>
            </a:r>
          </a:p>
          <a:p>
            <a:r>
              <a:rPr lang="en-US" dirty="0" smtClean="0"/>
              <a:t>For SWIR bands the PDF mean is more stable than mode and there is a distinct seasonal cycle</a:t>
            </a:r>
          </a:p>
        </p:txBody>
      </p:sp>
    </p:spTree>
    <p:extLst>
      <p:ext uri="{BB962C8B-B14F-4D97-AF65-F5344CB8AC3E}">
        <p14:creationId xmlns:p14="http://schemas.microsoft.com/office/powerpoint/2010/main" val="99134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29" y="98630"/>
            <a:ext cx="10815918" cy="1325563"/>
          </a:xfrm>
        </p:spPr>
        <p:txBody>
          <a:bodyPr/>
          <a:lstStyle/>
          <a:p>
            <a:r>
              <a:rPr lang="en-US" dirty="0" smtClean="0"/>
              <a:t>Monthly </a:t>
            </a:r>
            <a:r>
              <a:rPr lang="en-US" smtClean="0"/>
              <a:t>VIIRS DCC PDFs</a:t>
            </a:r>
            <a:endParaRPr lang="en-US" dirty="0"/>
          </a:p>
        </p:txBody>
      </p:sp>
      <p:grpSp>
        <p:nvGrpSpPr>
          <p:cNvPr id="12" name="Group 11"/>
          <p:cNvGrpSpPr/>
          <p:nvPr/>
        </p:nvGrpSpPr>
        <p:grpSpPr>
          <a:xfrm>
            <a:off x="5462213" y="1027906"/>
            <a:ext cx="5855107" cy="5718797"/>
            <a:chOff x="3185177" y="915183"/>
            <a:chExt cx="5855107" cy="5718797"/>
          </a:xfrm>
        </p:grpSpPr>
        <p:pic>
          <p:nvPicPr>
            <p:cNvPr id="7" name="Picture 6"/>
            <p:cNvPicPr>
              <a:picLocks noChangeAspect="1"/>
            </p:cNvPicPr>
            <p:nvPr/>
          </p:nvPicPr>
          <p:blipFill>
            <a:blip r:embed="rId2"/>
            <a:stretch>
              <a:fillRect/>
            </a:stretch>
          </p:blipFill>
          <p:spPr>
            <a:xfrm>
              <a:off x="3230865" y="972916"/>
              <a:ext cx="2885363" cy="2684926"/>
            </a:xfrm>
            <a:prstGeom prst="rect">
              <a:avLst/>
            </a:prstGeom>
          </p:spPr>
        </p:pic>
        <p:pic>
          <p:nvPicPr>
            <p:cNvPr id="8" name="Picture 7"/>
            <p:cNvPicPr>
              <a:picLocks noChangeAspect="1"/>
            </p:cNvPicPr>
            <p:nvPr/>
          </p:nvPicPr>
          <p:blipFill>
            <a:blip r:embed="rId3"/>
            <a:stretch>
              <a:fillRect/>
            </a:stretch>
          </p:blipFill>
          <p:spPr>
            <a:xfrm>
              <a:off x="6083726" y="915183"/>
              <a:ext cx="2956558" cy="2742659"/>
            </a:xfrm>
            <a:prstGeom prst="rect">
              <a:avLst/>
            </a:prstGeom>
          </p:spPr>
        </p:pic>
        <p:pic>
          <p:nvPicPr>
            <p:cNvPr id="9" name="Picture 8"/>
            <p:cNvPicPr>
              <a:picLocks noChangeAspect="1"/>
            </p:cNvPicPr>
            <p:nvPr/>
          </p:nvPicPr>
          <p:blipFill>
            <a:blip r:embed="rId4"/>
            <a:stretch>
              <a:fillRect/>
            </a:stretch>
          </p:blipFill>
          <p:spPr>
            <a:xfrm>
              <a:off x="3185177" y="3845867"/>
              <a:ext cx="2926562" cy="2788113"/>
            </a:xfrm>
            <a:prstGeom prst="rect">
              <a:avLst/>
            </a:prstGeom>
          </p:spPr>
        </p:pic>
        <p:pic>
          <p:nvPicPr>
            <p:cNvPr id="10" name="Picture 9"/>
            <p:cNvPicPr>
              <a:picLocks noChangeAspect="1"/>
            </p:cNvPicPr>
            <p:nvPr/>
          </p:nvPicPr>
          <p:blipFill>
            <a:blip r:embed="rId5"/>
            <a:stretch>
              <a:fillRect/>
            </a:stretch>
          </p:blipFill>
          <p:spPr>
            <a:xfrm>
              <a:off x="6083726" y="3851072"/>
              <a:ext cx="2907874" cy="2782908"/>
            </a:xfrm>
            <a:prstGeom prst="rect">
              <a:avLst/>
            </a:prstGeom>
          </p:spPr>
        </p:pic>
      </p:grpSp>
      <p:sp>
        <p:nvSpPr>
          <p:cNvPr id="13" name="TextBox 12"/>
          <p:cNvSpPr txBox="1"/>
          <p:nvPr/>
        </p:nvSpPr>
        <p:spPr>
          <a:xfrm>
            <a:off x="7073153" y="1230703"/>
            <a:ext cx="1274708" cy="338554"/>
          </a:xfrm>
          <a:prstGeom prst="rect">
            <a:avLst/>
          </a:prstGeom>
          <a:noFill/>
        </p:spPr>
        <p:txBody>
          <a:bodyPr wrap="none" rtlCol="0">
            <a:spAutoFit/>
          </a:bodyPr>
          <a:lstStyle/>
          <a:p>
            <a:r>
              <a:rPr lang="en-US" sz="1600" dirty="0" smtClean="0"/>
              <a:t>M5 (0.65µm)</a:t>
            </a:r>
            <a:endParaRPr lang="en-US" sz="1600" dirty="0"/>
          </a:p>
        </p:txBody>
      </p:sp>
      <p:sp>
        <p:nvSpPr>
          <p:cNvPr id="14" name="TextBox 13"/>
          <p:cNvSpPr txBox="1"/>
          <p:nvPr/>
        </p:nvSpPr>
        <p:spPr>
          <a:xfrm>
            <a:off x="10042612" y="1158985"/>
            <a:ext cx="1274708" cy="338554"/>
          </a:xfrm>
          <a:prstGeom prst="rect">
            <a:avLst/>
          </a:prstGeom>
          <a:noFill/>
        </p:spPr>
        <p:txBody>
          <a:bodyPr wrap="none" rtlCol="0">
            <a:spAutoFit/>
          </a:bodyPr>
          <a:lstStyle/>
          <a:p>
            <a:r>
              <a:rPr lang="en-US" sz="1600" dirty="0" smtClean="0"/>
              <a:t>M7 (0.86µm)</a:t>
            </a:r>
            <a:endParaRPr lang="en-US" sz="1600" dirty="0"/>
          </a:p>
        </p:txBody>
      </p:sp>
      <p:sp>
        <p:nvSpPr>
          <p:cNvPr id="15" name="TextBox 14"/>
          <p:cNvSpPr txBox="1"/>
          <p:nvPr/>
        </p:nvSpPr>
        <p:spPr>
          <a:xfrm>
            <a:off x="9974896" y="4094792"/>
            <a:ext cx="1378904" cy="338554"/>
          </a:xfrm>
          <a:prstGeom prst="rect">
            <a:avLst/>
          </a:prstGeom>
          <a:noFill/>
        </p:spPr>
        <p:txBody>
          <a:bodyPr wrap="none" rtlCol="0">
            <a:spAutoFit/>
          </a:bodyPr>
          <a:lstStyle/>
          <a:p>
            <a:r>
              <a:rPr lang="en-US" sz="1600" smtClean="0"/>
              <a:t>M11 (2.25µm</a:t>
            </a:r>
            <a:r>
              <a:rPr lang="en-US" sz="1600" dirty="0" smtClean="0"/>
              <a:t>)</a:t>
            </a:r>
            <a:endParaRPr lang="en-US" sz="1600" dirty="0"/>
          </a:p>
        </p:txBody>
      </p:sp>
      <p:sp>
        <p:nvSpPr>
          <p:cNvPr id="16" name="TextBox 15"/>
          <p:cNvSpPr txBox="1"/>
          <p:nvPr/>
        </p:nvSpPr>
        <p:spPr>
          <a:xfrm>
            <a:off x="7146718" y="3958590"/>
            <a:ext cx="1378904" cy="338554"/>
          </a:xfrm>
          <a:prstGeom prst="rect">
            <a:avLst/>
          </a:prstGeom>
          <a:noFill/>
        </p:spPr>
        <p:txBody>
          <a:bodyPr wrap="none" rtlCol="0">
            <a:spAutoFit/>
          </a:bodyPr>
          <a:lstStyle/>
          <a:p>
            <a:r>
              <a:rPr lang="en-US" sz="1600" dirty="0" smtClean="0"/>
              <a:t>M10 (1.61µm)</a:t>
            </a:r>
            <a:endParaRPr lang="en-US" sz="1600" dirty="0"/>
          </a:p>
        </p:txBody>
      </p:sp>
      <p:sp>
        <p:nvSpPr>
          <p:cNvPr id="17" name="TextBox 16"/>
          <p:cNvSpPr txBox="1"/>
          <p:nvPr/>
        </p:nvSpPr>
        <p:spPr>
          <a:xfrm>
            <a:off x="5074024" y="-788894"/>
            <a:ext cx="184731" cy="369332"/>
          </a:xfrm>
          <a:prstGeom prst="rect">
            <a:avLst/>
          </a:prstGeom>
          <a:noFill/>
        </p:spPr>
        <p:txBody>
          <a:bodyPr wrap="none" rtlCol="0">
            <a:spAutoFit/>
          </a:bodyPr>
          <a:lstStyle/>
          <a:p>
            <a:endParaRPr lang="en-US" dirty="0"/>
          </a:p>
        </p:txBody>
      </p:sp>
      <p:sp>
        <p:nvSpPr>
          <p:cNvPr id="18" name="Content Placeholder 2"/>
          <p:cNvSpPr txBox="1">
            <a:spLocks/>
          </p:cNvSpPr>
          <p:nvPr/>
        </p:nvSpPr>
        <p:spPr>
          <a:xfrm>
            <a:off x="838200" y="1825625"/>
            <a:ext cx="4420555"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For VIS/NIR bands the PDF mode is very stable over time</a:t>
            </a:r>
          </a:p>
          <a:p>
            <a:r>
              <a:rPr lang="en-US" dirty="0" smtClean="0"/>
              <a:t>For SWIR bands the PDFs have a seasonal cycle</a:t>
            </a:r>
          </a:p>
          <a:p>
            <a:r>
              <a:rPr lang="en-US" dirty="0" smtClean="0"/>
              <a:t>The </a:t>
            </a:r>
            <a:r>
              <a:rPr lang="en-US" dirty="0"/>
              <a:t>seasonal variability in spatial and temporal distribution of DCC </a:t>
            </a:r>
            <a:r>
              <a:rPr lang="en-US" dirty="0" smtClean="0"/>
              <a:t>SWIR radiance </a:t>
            </a:r>
            <a:r>
              <a:rPr lang="en-US" dirty="0"/>
              <a:t>is annually repeatable</a:t>
            </a:r>
            <a:r>
              <a:rPr lang="en-US" dirty="0" smtClean="0"/>
              <a:t>.</a:t>
            </a:r>
          </a:p>
          <a:p>
            <a:r>
              <a:rPr lang="en-US" dirty="0" smtClean="0"/>
              <a:t>Build channel specific BRDFs using DCC pixel level data</a:t>
            </a:r>
            <a:endParaRPr lang="en-US" dirty="0"/>
          </a:p>
        </p:txBody>
      </p:sp>
    </p:spTree>
    <p:extLst>
      <p:ext uri="{BB962C8B-B14F-4D97-AF65-F5344CB8AC3E}">
        <p14:creationId xmlns:p14="http://schemas.microsoft.com/office/powerpoint/2010/main" val="300917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season BRDFs</a:t>
            </a:r>
            <a:endParaRPr lang="en-US" dirty="0"/>
          </a:p>
        </p:txBody>
      </p:sp>
      <p:pic>
        <p:nvPicPr>
          <p:cNvPr id="3" name="Picture 2"/>
          <p:cNvPicPr>
            <a:picLocks noChangeAspect="1"/>
          </p:cNvPicPr>
          <p:nvPr/>
        </p:nvPicPr>
        <p:blipFill>
          <a:blip r:embed="rId2"/>
          <a:stretch>
            <a:fillRect/>
          </a:stretch>
        </p:blipFill>
        <p:spPr>
          <a:xfrm>
            <a:off x="5385505" y="800872"/>
            <a:ext cx="6409781" cy="5522846"/>
          </a:xfrm>
          <a:prstGeom prst="rect">
            <a:avLst/>
          </a:prstGeom>
        </p:spPr>
      </p:pic>
      <p:sp>
        <p:nvSpPr>
          <p:cNvPr id="4" name="Content Placeholder 2"/>
          <p:cNvSpPr txBox="1">
            <a:spLocks/>
          </p:cNvSpPr>
          <p:nvPr/>
        </p:nvSpPr>
        <p:spPr>
          <a:xfrm>
            <a:off x="838200" y="1825625"/>
            <a:ext cx="442055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Chi = the angular bin reflectance divided by the albedo (integrate the view and azimuthal reflectance)</a:t>
            </a:r>
          </a:p>
          <a:p>
            <a:r>
              <a:rPr lang="en-US" dirty="0" smtClean="0"/>
              <a:t>For VIS/NIR bands the BRDF is very similar</a:t>
            </a:r>
          </a:p>
          <a:p>
            <a:r>
              <a:rPr lang="en-US" dirty="0" smtClean="0"/>
              <a:t>For SWIR bands the BRDF is unique for each band</a:t>
            </a:r>
          </a:p>
          <a:p>
            <a:r>
              <a:rPr lang="en-US" dirty="0" smtClean="0"/>
              <a:t>The 1.24µm channel is the most </a:t>
            </a:r>
            <a:r>
              <a:rPr lang="en-US" dirty="0" err="1" smtClean="0"/>
              <a:t>Lambertian</a:t>
            </a:r>
            <a:r>
              <a:rPr lang="en-US" dirty="0" smtClean="0"/>
              <a:t> </a:t>
            </a:r>
          </a:p>
        </p:txBody>
      </p:sp>
    </p:spTree>
    <p:extLst>
      <p:ext uri="{BB962C8B-B14F-4D97-AF65-F5344CB8AC3E}">
        <p14:creationId xmlns:p14="http://schemas.microsoft.com/office/powerpoint/2010/main" val="68190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BRDFs VIIRS M11 (2.25µm) </a:t>
            </a:r>
            <a:endParaRPr lang="en-US" dirty="0"/>
          </a:p>
        </p:txBody>
      </p:sp>
      <p:pic>
        <p:nvPicPr>
          <p:cNvPr id="3" name="Picture 2"/>
          <p:cNvPicPr>
            <a:picLocks noChangeAspect="1"/>
          </p:cNvPicPr>
          <p:nvPr/>
        </p:nvPicPr>
        <p:blipFill rotWithShape="1">
          <a:blip r:embed="rId2"/>
          <a:srcRect r="18132"/>
          <a:stretch/>
        </p:blipFill>
        <p:spPr>
          <a:xfrm>
            <a:off x="5356780" y="1758228"/>
            <a:ext cx="6150816" cy="3808853"/>
          </a:xfrm>
          <a:prstGeom prst="rect">
            <a:avLst/>
          </a:prstGeom>
        </p:spPr>
      </p:pic>
      <p:sp>
        <p:nvSpPr>
          <p:cNvPr id="4" name="Content Placeholder 2"/>
          <p:cNvSpPr txBox="1">
            <a:spLocks/>
          </p:cNvSpPr>
          <p:nvPr/>
        </p:nvSpPr>
        <p:spPr>
          <a:xfrm>
            <a:off x="838200" y="1825625"/>
            <a:ext cx="4420555"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Each month also has a unique BRDF structure for SWIR channels</a:t>
            </a:r>
          </a:p>
          <a:p>
            <a:r>
              <a:rPr lang="en-US" dirty="0" smtClean="0"/>
              <a:t>For VIS/NIR band there was no monthly BRDF dependence</a:t>
            </a:r>
          </a:p>
          <a:p>
            <a:r>
              <a:rPr lang="en-US" dirty="0"/>
              <a:t>The </a:t>
            </a:r>
            <a:r>
              <a:rPr lang="en-US" dirty="0" smtClean="0"/>
              <a:t>DCC reflectance is a function of the spatial </a:t>
            </a:r>
            <a:r>
              <a:rPr lang="en-US" dirty="0"/>
              <a:t>and temporal distribution of </a:t>
            </a:r>
            <a:r>
              <a:rPr lang="en-US" dirty="0" smtClean="0"/>
              <a:t>DCC, which has a seasonal cycle and repeats annually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941692" y="5215201"/>
            <a:ext cx="1174378" cy="2013219"/>
          </a:xfrm>
          <a:prstGeom prst="rect">
            <a:avLst/>
          </a:prstGeom>
        </p:spPr>
      </p:pic>
    </p:spTree>
    <p:extLst>
      <p:ext uri="{BB962C8B-B14F-4D97-AF65-F5344CB8AC3E}">
        <p14:creationId xmlns:p14="http://schemas.microsoft.com/office/powerpoint/2010/main" val="1186714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DCC BRDF </a:t>
            </a:r>
            <a:r>
              <a:rPr lang="en-US" dirty="0" err="1" smtClean="0"/>
              <a:t>deseasonalization</a:t>
            </a:r>
            <a:r>
              <a:rPr lang="en-US" dirty="0" smtClean="0"/>
              <a:t> efficiency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1770530"/>
            <a:ext cx="10096500" cy="2133600"/>
          </a:xfrm>
          <a:prstGeom prst="rect">
            <a:avLst/>
          </a:prstGeom>
        </p:spPr>
      </p:pic>
      <p:sp>
        <p:nvSpPr>
          <p:cNvPr id="4" name="Content Placeholder 2"/>
          <p:cNvSpPr txBox="1">
            <a:spLocks/>
          </p:cNvSpPr>
          <p:nvPr/>
        </p:nvSpPr>
        <p:spPr>
          <a:xfrm>
            <a:off x="838200" y="3904130"/>
            <a:ext cx="9695329" cy="249246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Table of linear fit standard errors in % of monthly DCC PDF-mode radiances</a:t>
            </a:r>
          </a:p>
          <a:p>
            <a:r>
              <a:rPr lang="en-US" dirty="0" smtClean="0"/>
              <a:t>The </a:t>
            </a:r>
            <a:r>
              <a:rPr lang="en-US" dirty="0" err="1" smtClean="0"/>
              <a:t>deasonalized</a:t>
            </a:r>
            <a:r>
              <a:rPr lang="en-US" dirty="0" smtClean="0"/>
              <a:t> linear fit standard error is in ()</a:t>
            </a:r>
          </a:p>
          <a:p>
            <a:r>
              <a:rPr lang="en-US" dirty="0" smtClean="0"/>
              <a:t>The BRDF model is very efficient in removing the seasonal variation</a:t>
            </a:r>
          </a:p>
        </p:txBody>
      </p:sp>
    </p:spTree>
    <p:extLst>
      <p:ext uri="{BB962C8B-B14F-4D97-AF65-F5344CB8AC3E}">
        <p14:creationId xmlns:p14="http://schemas.microsoft.com/office/powerpoint/2010/main" val="200551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PDF comparison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041" y="3331548"/>
            <a:ext cx="6894606" cy="35434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541" y="0"/>
            <a:ext cx="6510357" cy="3451412"/>
          </a:xfrm>
          <a:prstGeom prst="rect">
            <a:avLst/>
          </a:prstGeom>
        </p:spPr>
      </p:pic>
      <p:sp>
        <p:nvSpPr>
          <p:cNvPr id="5" name="TextBox 4"/>
          <p:cNvSpPr txBox="1"/>
          <p:nvPr/>
        </p:nvSpPr>
        <p:spPr>
          <a:xfrm>
            <a:off x="7691718" y="833718"/>
            <a:ext cx="1007007" cy="369332"/>
          </a:xfrm>
          <a:prstGeom prst="rect">
            <a:avLst/>
          </a:prstGeom>
          <a:solidFill>
            <a:schemeClr val="accent1">
              <a:lumMod val="20000"/>
              <a:lumOff val="80000"/>
            </a:schemeClr>
          </a:solidFill>
        </p:spPr>
        <p:txBody>
          <a:bodyPr wrap="none" rtlCol="0">
            <a:spAutoFit/>
          </a:bodyPr>
          <a:lstStyle/>
          <a:p>
            <a:r>
              <a:rPr lang="en-US" smtClean="0"/>
              <a:t>No BRDF</a:t>
            </a:r>
            <a:endParaRPr lang="en-US"/>
          </a:p>
        </p:txBody>
      </p:sp>
      <p:sp>
        <p:nvSpPr>
          <p:cNvPr id="6" name="TextBox 5"/>
          <p:cNvSpPr txBox="1"/>
          <p:nvPr/>
        </p:nvSpPr>
        <p:spPr>
          <a:xfrm>
            <a:off x="7559349" y="4077481"/>
            <a:ext cx="1530740" cy="369332"/>
          </a:xfrm>
          <a:prstGeom prst="rect">
            <a:avLst/>
          </a:prstGeom>
          <a:solidFill>
            <a:schemeClr val="accent1">
              <a:lumMod val="20000"/>
              <a:lumOff val="80000"/>
            </a:schemeClr>
          </a:solidFill>
        </p:spPr>
        <p:txBody>
          <a:bodyPr wrap="none" rtlCol="0">
            <a:spAutoFit/>
          </a:bodyPr>
          <a:lstStyle/>
          <a:p>
            <a:r>
              <a:rPr lang="en-US" smtClean="0"/>
              <a:t>Monthly </a:t>
            </a:r>
            <a:r>
              <a:rPr lang="en-US" dirty="0" smtClean="0"/>
              <a:t>BRDF</a:t>
            </a:r>
            <a:endParaRPr lang="en-US" dirty="0"/>
          </a:p>
        </p:txBody>
      </p:sp>
    </p:spTree>
    <p:extLst>
      <p:ext uri="{BB962C8B-B14F-4D97-AF65-F5344CB8AC3E}">
        <p14:creationId xmlns:p14="http://schemas.microsoft.com/office/powerpoint/2010/main" val="30689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 monthly BRDFs be applied to MODIS?</a:t>
            </a:r>
            <a:endParaRPr lang="en-US" dirty="0"/>
          </a:p>
        </p:txBody>
      </p:sp>
      <p:sp>
        <p:nvSpPr>
          <p:cNvPr id="3" name="Content Placeholder 2"/>
          <p:cNvSpPr>
            <a:spLocks noGrp="1"/>
          </p:cNvSpPr>
          <p:nvPr>
            <p:ph idx="1"/>
          </p:nvPr>
        </p:nvSpPr>
        <p:spPr>
          <a:xfrm>
            <a:off x="838200" y="1825625"/>
            <a:ext cx="5455024" cy="4351338"/>
          </a:xfrm>
        </p:spPr>
        <p:txBody>
          <a:bodyPr>
            <a:normAutofit lnSpcReduction="10000"/>
          </a:bodyPr>
          <a:lstStyle/>
          <a:p>
            <a:r>
              <a:rPr lang="en-US" dirty="0" smtClean="0"/>
              <a:t>To develop monthly BRDF models takes several years of data</a:t>
            </a:r>
          </a:p>
          <a:p>
            <a:r>
              <a:rPr lang="en-US" dirty="0" err="1" smtClean="0"/>
              <a:t>Deasonalization</a:t>
            </a:r>
            <a:r>
              <a:rPr lang="en-US" dirty="0" smtClean="0"/>
              <a:t> also takes more than two years of data</a:t>
            </a:r>
          </a:p>
          <a:p>
            <a:r>
              <a:rPr lang="en-US" dirty="0" smtClean="0"/>
              <a:t>Can the monthly BRDFs from NPP-VIIRS be applied Aqua-MODIS, which are in the same sun-synchronous orbit? Yes</a:t>
            </a:r>
          </a:p>
          <a:p>
            <a:r>
              <a:rPr lang="en-US" dirty="0" smtClean="0"/>
              <a:t>This method can be used to assess the stability of J1-VIIRS soon after launch</a:t>
            </a:r>
            <a:endParaRPr lang="en-US" dirty="0"/>
          </a:p>
        </p:txBody>
      </p:sp>
      <p:pic>
        <p:nvPicPr>
          <p:cNvPr id="4" name="Picture 3"/>
          <p:cNvPicPr>
            <a:picLocks noChangeAspect="1"/>
          </p:cNvPicPr>
          <p:nvPr/>
        </p:nvPicPr>
        <p:blipFill>
          <a:blip r:embed="rId2"/>
          <a:stretch>
            <a:fillRect/>
          </a:stretch>
        </p:blipFill>
        <p:spPr>
          <a:xfrm>
            <a:off x="6096000" y="1522067"/>
            <a:ext cx="5825241" cy="5107284"/>
          </a:xfrm>
          <a:prstGeom prst="rect">
            <a:avLst/>
          </a:prstGeom>
        </p:spPr>
      </p:pic>
    </p:spTree>
    <p:extLst>
      <p:ext uri="{BB962C8B-B14F-4D97-AF65-F5344CB8AC3E}">
        <p14:creationId xmlns:p14="http://schemas.microsoft.com/office/powerpoint/2010/main" val="1135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95047" cy="1325563"/>
          </a:xfrm>
        </p:spPr>
        <p:txBody>
          <a:bodyPr/>
          <a:lstStyle/>
          <a:p>
            <a:r>
              <a:rPr lang="en-US" dirty="0" smtClean="0"/>
              <a:t>GEO invariant target methods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671" y="126611"/>
            <a:ext cx="4275376" cy="23924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672" y="2439114"/>
            <a:ext cx="4275376" cy="22260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974" y="4665182"/>
            <a:ext cx="4068073" cy="2138418"/>
          </a:xfrm>
          <a:prstGeom prst="rect">
            <a:avLst/>
          </a:prstGeom>
        </p:spPr>
      </p:pic>
      <p:sp>
        <p:nvSpPr>
          <p:cNvPr id="6" name="TextBox 5"/>
          <p:cNvSpPr txBox="1"/>
          <p:nvPr/>
        </p:nvSpPr>
        <p:spPr>
          <a:xfrm>
            <a:off x="7146740" y="180459"/>
            <a:ext cx="2082558" cy="369332"/>
          </a:xfrm>
          <a:prstGeom prst="rect">
            <a:avLst/>
          </a:prstGeom>
          <a:solidFill>
            <a:schemeClr val="accent1">
              <a:lumMod val="20000"/>
              <a:lumOff val="80000"/>
            </a:schemeClr>
          </a:solidFill>
        </p:spPr>
        <p:txBody>
          <a:bodyPr wrap="none" rtlCol="0">
            <a:spAutoFit/>
          </a:bodyPr>
          <a:lstStyle/>
          <a:p>
            <a:r>
              <a:rPr lang="en-US" smtClean="0"/>
              <a:t>Met-10, within 0.3%</a:t>
            </a:r>
            <a:endParaRPr lang="en-US"/>
          </a:p>
        </p:txBody>
      </p:sp>
      <p:sp>
        <p:nvSpPr>
          <p:cNvPr id="7" name="TextBox 6"/>
          <p:cNvSpPr txBox="1"/>
          <p:nvPr/>
        </p:nvSpPr>
        <p:spPr>
          <a:xfrm>
            <a:off x="7263597" y="2472152"/>
            <a:ext cx="1965538" cy="369332"/>
          </a:xfrm>
          <a:prstGeom prst="rect">
            <a:avLst/>
          </a:prstGeom>
          <a:solidFill>
            <a:schemeClr val="accent1">
              <a:lumMod val="20000"/>
              <a:lumOff val="80000"/>
            </a:schemeClr>
          </a:solidFill>
        </p:spPr>
        <p:txBody>
          <a:bodyPr wrap="none" rtlCol="0">
            <a:spAutoFit/>
          </a:bodyPr>
          <a:lstStyle/>
          <a:p>
            <a:r>
              <a:rPr lang="en-US" dirty="0" smtClean="0"/>
              <a:t>Met-2, within 1.1%</a:t>
            </a:r>
            <a:endParaRPr lang="en-US" dirty="0"/>
          </a:p>
        </p:txBody>
      </p:sp>
      <p:sp>
        <p:nvSpPr>
          <p:cNvPr id="8" name="TextBox 7"/>
          <p:cNvSpPr txBox="1"/>
          <p:nvPr/>
        </p:nvSpPr>
        <p:spPr>
          <a:xfrm>
            <a:off x="7280633" y="4624338"/>
            <a:ext cx="1965538" cy="369332"/>
          </a:xfrm>
          <a:prstGeom prst="rect">
            <a:avLst/>
          </a:prstGeom>
          <a:solidFill>
            <a:schemeClr val="accent1">
              <a:lumMod val="20000"/>
              <a:lumOff val="80000"/>
            </a:schemeClr>
          </a:solidFill>
        </p:spPr>
        <p:txBody>
          <a:bodyPr wrap="none" rtlCol="0">
            <a:spAutoFit/>
          </a:bodyPr>
          <a:lstStyle/>
          <a:p>
            <a:r>
              <a:rPr lang="en-US" dirty="0" smtClean="0"/>
              <a:t>Met-5, within 0.5%</a:t>
            </a:r>
            <a:endParaRPr lang="en-US" dirty="0"/>
          </a:p>
        </p:txBody>
      </p:sp>
      <p:sp>
        <p:nvSpPr>
          <p:cNvPr id="9" name="Content Placeholder 2"/>
          <p:cNvSpPr txBox="1">
            <a:spLocks/>
          </p:cNvSpPr>
          <p:nvPr/>
        </p:nvSpPr>
        <p:spPr>
          <a:xfrm>
            <a:off x="838199" y="1825625"/>
            <a:ext cx="5679141"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Desert was characterized using Met-9 referenced to Aqua-MODIS B1</a:t>
            </a:r>
          </a:p>
          <a:p>
            <a:r>
              <a:rPr lang="en-US" dirty="0" smtClean="0"/>
              <a:t>DCC was characterized over the GEO-domain using Aqua-MODIS</a:t>
            </a:r>
          </a:p>
          <a:p>
            <a:r>
              <a:rPr lang="en-US" dirty="0" smtClean="0"/>
              <a:t>Both all-sky ocean and DCC ray-matching transfers the Aqua-MODIS calibration directly</a:t>
            </a:r>
          </a:p>
          <a:p>
            <a:r>
              <a:rPr lang="en-US" dirty="0" smtClean="0"/>
              <a:t>Once invariant target characterized, then can be applied historically and in the future if the GEO scanning schedule is similar</a:t>
            </a: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2218" y="1027906"/>
            <a:ext cx="520700" cy="184150"/>
          </a:xfrm>
          <a:prstGeom prst="rect">
            <a:avLst/>
          </a:prstGeom>
        </p:spPr>
      </p:pic>
    </p:spTree>
    <p:extLst>
      <p:ext uri="{BB962C8B-B14F-4D97-AF65-F5344CB8AC3E}">
        <p14:creationId xmlns:p14="http://schemas.microsoft.com/office/powerpoint/2010/main" val="116203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GOES-8 SRF changing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283" y="3641912"/>
            <a:ext cx="5375248" cy="30457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83" y="848943"/>
            <a:ext cx="5240713" cy="2931034"/>
          </a:xfrm>
          <a:prstGeom prst="rect">
            <a:avLst/>
          </a:prstGeom>
        </p:spPr>
      </p:pic>
      <p:sp>
        <p:nvSpPr>
          <p:cNvPr id="5" name="TextBox 4"/>
          <p:cNvSpPr txBox="1"/>
          <p:nvPr/>
        </p:nvSpPr>
        <p:spPr>
          <a:xfrm>
            <a:off x="7352619" y="1027906"/>
            <a:ext cx="1945020" cy="369332"/>
          </a:xfrm>
          <a:prstGeom prst="rect">
            <a:avLst/>
          </a:prstGeom>
          <a:solidFill>
            <a:schemeClr val="bg2"/>
          </a:solidFill>
        </p:spPr>
        <p:txBody>
          <a:bodyPr wrap="none" rtlCol="0">
            <a:spAutoFit/>
          </a:bodyPr>
          <a:lstStyle/>
          <a:p>
            <a:r>
              <a:rPr lang="en-US" dirty="0" smtClean="0"/>
              <a:t>GOES-8 1994-2003</a:t>
            </a:r>
            <a:endParaRPr lang="en-US" dirty="0"/>
          </a:p>
        </p:txBody>
      </p:sp>
      <p:sp>
        <p:nvSpPr>
          <p:cNvPr id="6" name="TextBox 5"/>
          <p:cNvSpPr txBox="1"/>
          <p:nvPr/>
        </p:nvSpPr>
        <p:spPr>
          <a:xfrm>
            <a:off x="7387931" y="4397811"/>
            <a:ext cx="2164131" cy="369332"/>
          </a:xfrm>
          <a:prstGeom prst="rect">
            <a:avLst/>
          </a:prstGeom>
          <a:solidFill>
            <a:schemeClr val="bg2"/>
          </a:solidFill>
        </p:spPr>
        <p:txBody>
          <a:bodyPr wrap="square" rtlCol="0">
            <a:spAutoFit/>
          </a:bodyPr>
          <a:lstStyle/>
          <a:p>
            <a:r>
              <a:rPr lang="en-US" smtClean="0"/>
              <a:t>GOES-8, 2000-2004</a:t>
            </a:r>
            <a:endParaRPr lang="en-US"/>
          </a:p>
        </p:txBody>
      </p:sp>
      <p:sp>
        <p:nvSpPr>
          <p:cNvPr id="7" name="Content Placeholder 2"/>
          <p:cNvSpPr txBox="1">
            <a:spLocks/>
          </p:cNvSpPr>
          <p:nvPr/>
        </p:nvSpPr>
        <p:spPr>
          <a:xfrm>
            <a:off x="838200" y="1690688"/>
            <a:ext cx="5679141"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Desert is spectrally red, whereas DCC are spectrally flat over the GOES-8 SRF</a:t>
            </a:r>
          </a:p>
          <a:p>
            <a:r>
              <a:rPr lang="en-US" dirty="0" smtClean="0"/>
              <a:t>It is known the SRFs degrade faster for shorter than for longer wavelengths</a:t>
            </a:r>
          </a:p>
          <a:p>
            <a:r>
              <a:rPr lang="en-US" dirty="0" smtClean="0"/>
              <a:t>Therefor DCC would have a greater gain over time than deserts</a:t>
            </a:r>
          </a:p>
          <a:p>
            <a:r>
              <a:rPr lang="en-US" dirty="0" smtClean="0"/>
              <a:t>Also there is only 0.3% gain difference between DCC and deserts for GOES-12 (2003-2011)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818" y="1907530"/>
            <a:ext cx="520700" cy="1841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71" y="4884649"/>
            <a:ext cx="520700" cy="184150"/>
          </a:xfrm>
          <a:prstGeom prst="rect">
            <a:avLst/>
          </a:prstGeom>
        </p:spPr>
      </p:pic>
      <p:sp>
        <p:nvSpPr>
          <p:cNvPr id="10" name="TextBox 9"/>
          <p:cNvSpPr txBox="1"/>
          <p:nvPr/>
        </p:nvSpPr>
        <p:spPr>
          <a:xfrm>
            <a:off x="232719" y="6042026"/>
            <a:ext cx="6715941" cy="646331"/>
          </a:xfrm>
          <a:prstGeom prst="rect">
            <a:avLst/>
          </a:prstGeom>
          <a:solidFill>
            <a:schemeClr val="accent1">
              <a:lumMod val="20000"/>
              <a:lumOff val="80000"/>
            </a:schemeClr>
          </a:solidFill>
        </p:spPr>
        <p:txBody>
          <a:bodyPr wrap="none" rtlCol="0">
            <a:spAutoFit/>
          </a:bodyPr>
          <a:lstStyle/>
          <a:p>
            <a:r>
              <a:rPr lang="en-US" dirty="0" err="1" smtClean="0"/>
              <a:t>Decoster</a:t>
            </a:r>
            <a:r>
              <a:rPr lang="en-US" dirty="0" smtClean="0"/>
              <a:t> et al. 2013, also documented spectral degradation for Met-7</a:t>
            </a:r>
          </a:p>
          <a:p>
            <a:r>
              <a:rPr lang="en-US" dirty="0" smtClean="0"/>
              <a:t>Yves </a:t>
            </a:r>
            <a:r>
              <a:rPr lang="en-US" dirty="0" err="1" smtClean="0"/>
              <a:t>Govaerts</a:t>
            </a:r>
            <a:r>
              <a:rPr lang="en-US" dirty="0" smtClean="0"/>
              <a:t> working on Met-7 SRF degradation over time</a:t>
            </a:r>
            <a:endParaRPr lang="en-US" dirty="0"/>
          </a:p>
        </p:txBody>
      </p:sp>
    </p:spTree>
    <p:extLst>
      <p:ext uri="{BB962C8B-B14F-4D97-AF65-F5344CB8AC3E}">
        <p14:creationId xmlns:p14="http://schemas.microsoft.com/office/powerpoint/2010/main" val="136858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goals</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international organization aim to harmonize retrievals across sensors for climate monitoring, weather forecasting and environmental applications, by </a:t>
            </a:r>
            <a:r>
              <a:rPr lang="en-US" dirty="0" smtClean="0"/>
              <a:t>providing consistent calibration</a:t>
            </a:r>
            <a:endParaRPr lang="en-US" dirty="0" smtClean="0"/>
          </a:p>
          <a:p>
            <a:pPr lvl="1"/>
            <a:r>
              <a:rPr lang="en-US" dirty="0" smtClean="0"/>
              <a:t>Global Space-based Inter-Calibration System (GSICS)</a:t>
            </a:r>
          </a:p>
          <a:p>
            <a:pPr lvl="1"/>
            <a:r>
              <a:rPr lang="en-US" dirty="0" smtClean="0">
                <a:hlinkClick r:id="rId2"/>
              </a:rPr>
              <a:t>http://gsics.wmo.int</a:t>
            </a:r>
            <a:endParaRPr lang="en-US" dirty="0" smtClean="0"/>
          </a:p>
          <a:p>
            <a:r>
              <a:rPr lang="en-US" dirty="0" smtClean="0"/>
              <a:t>Calibration strategy using best practices uniformly across sensors</a:t>
            </a:r>
          </a:p>
          <a:p>
            <a:pPr lvl="1"/>
            <a:r>
              <a:rPr lang="en-US" dirty="0" smtClean="0"/>
              <a:t>Monitoring instrument performance</a:t>
            </a:r>
          </a:p>
          <a:p>
            <a:pPr lvl="1"/>
            <a:r>
              <a:rPr lang="en-US" dirty="0" smtClean="0"/>
              <a:t>Operational and historical inter-calibration of satellite sensors</a:t>
            </a:r>
          </a:p>
          <a:p>
            <a:pPr lvl="1"/>
            <a:r>
              <a:rPr lang="en-US" dirty="0" smtClean="0"/>
              <a:t>Anchoring measurements to an absolute references</a:t>
            </a:r>
          </a:p>
          <a:p>
            <a:pPr lvl="2"/>
            <a:r>
              <a:rPr lang="en-US" dirty="0" smtClean="0"/>
              <a:t>Such as CLARREO, the moon</a:t>
            </a:r>
          </a:p>
          <a:p>
            <a:pPr lvl="1"/>
            <a:r>
              <a:rPr lang="en-US" dirty="0" smtClean="0"/>
              <a:t>Provide the retrieval community calibration coefficients</a:t>
            </a:r>
            <a:endParaRPr lang="en-US" dirty="0"/>
          </a:p>
        </p:txBody>
      </p:sp>
    </p:spTree>
    <p:extLst>
      <p:ext uri="{BB962C8B-B14F-4D97-AF65-F5344CB8AC3E}">
        <p14:creationId xmlns:p14="http://schemas.microsoft.com/office/powerpoint/2010/main" val="214723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94" y="292647"/>
            <a:ext cx="10515600" cy="1325563"/>
          </a:xfrm>
        </p:spPr>
        <p:txBody>
          <a:bodyPr/>
          <a:lstStyle/>
          <a:p>
            <a:r>
              <a:rPr lang="en-US" dirty="0" smtClean="0"/>
              <a:t>GMS-4 non-linear response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94" y="1515035"/>
            <a:ext cx="6371068" cy="3327400"/>
          </a:xfrm>
          <a:prstGeom prst="rect">
            <a:avLst/>
          </a:prstGeom>
        </p:spPr>
      </p:pic>
      <p:sp>
        <p:nvSpPr>
          <p:cNvPr id="5" name="Content Placeholder 2"/>
          <p:cNvSpPr txBox="1">
            <a:spLocks/>
          </p:cNvSpPr>
          <p:nvPr/>
        </p:nvSpPr>
        <p:spPr>
          <a:xfrm>
            <a:off x="522194" y="4829829"/>
            <a:ext cx="11006418" cy="96686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Unlike GOES-8, for GMS-4 the desert gains are increasing more than DCC</a:t>
            </a:r>
          </a:p>
          <a:p>
            <a:r>
              <a:rPr lang="en-US" dirty="0" smtClean="0"/>
              <a:t>Ray-match GMS-4 and NOAA-11 AVHRR to check sensor response for linearity</a:t>
            </a:r>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521" y="926772"/>
            <a:ext cx="3683549" cy="3804169"/>
          </a:xfrm>
          <a:prstGeom prst="rect">
            <a:avLst/>
          </a:prstGeom>
        </p:spPr>
      </p:pic>
      <p:sp>
        <p:nvSpPr>
          <p:cNvPr id="7" name="TextBox 6"/>
          <p:cNvSpPr txBox="1"/>
          <p:nvPr/>
        </p:nvSpPr>
        <p:spPr>
          <a:xfrm>
            <a:off x="8982083" y="1434532"/>
            <a:ext cx="2687723" cy="369332"/>
          </a:xfrm>
          <a:prstGeom prst="rect">
            <a:avLst/>
          </a:prstGeom>
          <a:solidFill>
            <a:schemeClr val="accent1">
              <a:lumMod val="20000"/>
              <a:lumOff val="80000"/>
            </a:schemeClr>
          </a:solidFill>
        </p:spPr>
        <p:txBody>
          <a:bodyPr wrap="none" rtlCol="0">
            <a:spAutoFit/>
          </a:bodyPr>
          <a:lstStyle/>
          <a:p>
            <a:r>
              <a:rPr lang="en-US" smtClean="0"/>
              <a:t>All-sky ocean ray-matching</a:t>
            </a:r>
            <a:endParaRPr lang="en-US"/>
          </a:p>
        </p:txBody>
      </p:sp>
    </p:spTree>
    <p:extLst>
      <p:ext uri="{BB962C8B-B14F-4D97-AF65-F5344CB8AC3E}">
        <p14:creationId xmlns:p14="http://schemas.microsoft.com/office/powerpoint/2010/main" val="92013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 calibration with CLARREO</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Calibrate VIIRS with CLARREO to transfer the absolute calibration to VIIRS</a:t>
            </a:r>
          </a:p>
          <a:p>
            <a:pPr lvl="1"/>
            <a:r>
              <a:rPr lang="en-US" dirty="0"/>
              <a:t>This will be the primary method of GEO calibration</a:t>
            </a:r>
          </a:p>
          <a:p>
            <a:r>
              <a:rPr lang="en-US" dirty="0" smtClean="0"/>
              <a:t>Invariant target characterization designed for each of the 5 GEO domains</a:t>
            </a:r>
          </a:p>
          <a:p>
            <a:pPr lvl="1"/>
            <a:r>
              <a:rPr lang="en-US" dirty="0" smtClean="0"/>
              <a:t>Ray-match GEO and CLARREO visible radiances, GEO to VIIRS, to calibrate the GEO as a reference sensor for the GEO </a:t>
            </a:r>
            <a:r>
              <a:rPr lang="en-US" smtClean="0"/>
              <a:t>domain.</a:t>
            </a:r>
            <a:endParaRPr lang="en-US" dirty="0" smtClean="0"/>
          </a:p>
          <a:p>
            <a:pPr lvl="1"/>
            <a:r>
              <a:rPr lang="en-US" dirty="0" smtClean="0"/>
              <a:t>Once the reference GEO sensor has been absolutely calibrated, it can then be used to characterize invariant targets. </a:t>
            </a:r>
          </a:p>
          <a:p>
            <a:pPr lvl="1"/>
            <a:r>
              <a:rPr lang="en-US" dirty="0" smtClean="0"/>
              <a:t>Directly characterize invariant targets with GEO viewing geometry, GEOs are always located in the same location and scanning schedule</a:t>
            </a:r>
          </a:p>
          <a:p>
            <a:r>
              <a:rPr lang="en-US" dirty="0" smtClean="0"/>
              <a:t>Possibly look at other GEO onboard calibration issues</a:t>
            </a:r>
          </a:p>
          <a:p>
            <a:pPr lvl="1"/>
            <a:r>
              <a:rPr lang="en-US" dirty="0" smtClean="0"/>
              <a:t>Mainly diurnal effects on GEO calibration, Pathfinder on ISS</a:t>
            </a:r>
          </a:p>
          <a:p>
            <a:pPr lvl="1"/>
            <a:r>
              <a:rPr lang="en-US" dirty="0"/>
              <a:t>RVS, response </a:t>
            </a:r>
            <a:r>
              <a:rPr lang="en-US" dirty="0" smtClean="0"/>
              <a:t>linearity </a:t>
            </a:r>
          </a:p>
          <a:p>
            <a:pPr lvl="1"/>
            <a:r>
              <a:rPr lang="en-US" dirty="0" smtClean="0"/>
              <a:t>It does not look like that Pathfinder will be in space long enough to unravel the SRF degradation of broadband GEO visible bands</a:t>
            </a:r>
          </a:p>
        </p:txBody>
      </p:sp>
    </p:spTree>
    <p:extLst>
      <p:ext uri="{BB962C8B-B14F-4D97-AF65-F5344CB8AC3E}">
        <p14:creationId xmlns:p14="http://schemas.microsoft.com/office/powerpoint/2010/main" val="118615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Is there a case to be made for calibration modules to reduce the latency between calibration versions and reduce data volume?</a:t>
            </a:r>
          </a:p>
          <a:p>
            <a:r>
              <a:rPr lang="en-US" dirty="0" smtClean="0"/>
              <a:t>DCC invariant target method can asses the stability of VIS/NIR and SWIR bands soon after launch, for example J-1 VIIRS</a:t>
            </a:r>
          </a:p>
          <a:p>
            <a:r>
              <a:rPr lang="en-US" dirty="0" smtClean="0"/>
              <a:t>The CLARREO instrument can characterize ground targets for GEOs as well as inter-calibrate NPP-VIIRS, to provide a reference calibration for GEO inter-calibration</a:t>
            </a:r>
          </a:p>
          <a:p>
            <a:r>
              <a:rPr lang="en-US" dirty="0" smtClean="0"/>
              <a:t>Multiple invariant targets, characterized by CLARREO and ray-matching with CLARREO can asses sensor performance with respect to </a:t>
            </a:r>
            <a:r>
              <a:rPr lang="en-US" dirty="0" smtClean="0"/>
              <a:t>diurnal effects, spectral </a:t>
            </a:r>
            <a:r>
              <a:rPr lang="en-US" dirty="0" smtClean="0"/>
              <a:t>response changes, sensor response linearity, as well as calibrate the sensor</a:t>
            </a:r>
            <a:endParaRPr lang="en-US" dirty="0"/>
          </a:p>
        </p:txBody>
      </p:sp>
    </p:spTree>
    <p:extLst>
      <p:ext uri="{BB962C8B-B14F-4D97-AF65-F5344CB8AC3E}">
        <p14:creationId xmlns:p14="http://schemas.microsoft.com/office/powerpoint/2010/main" val="95475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calibration activities</a:t>
            </a:r>
            <a:endParaRPr lang="en-US" dirty="0"/>
          </a:p>
        </p:txBody>
      </p:sp>
      <p:sp>
        <p:nvSpPr>
          <p:cNvPr id="3" name="Content Placeholder 2"/>
          <p:cNvSpPr>
            <a:spLocks noGrp="1"/>
          </p:cNvSpPr>
          <p:nvPr>
            <p:ph idx="1"/>
          </p:nvPr>
        </p:nvSpPr>
        <p:spPr>
          <a:xfrm>
            <a:off x="838199" y="1825625"/>
            <a:ext cx="10663989" cy="4351338"/>
          </a:xfrm>
        </p:spPr>
        <p:txBody>
          <a:bodyPr>
            <a:normAutofit fontScale="92500" lnSpcReduction="10000"/>
          </a:bodyPr>
          <a:lstStyle/>
          <a:p>
            <a:r>
              <a:rPr lang="en-US" dirty="0" smtClean="0"/>
              <a:t>The GSICS effort is divided into sub-groups</a:t>
            </a:r>
          </a:p>
          <a:p>
            <a:pPr lvl="1"/>
            <a:r>
              <a:rPr lang="en-US" dirty="0" smtClean="0"/>
              <a:t>UV, visible/near IR, IR, microwave, solar spectra, GPM precipitation</a:t>
            </a:r>
          </a:p>
          <a:p>
            <a:r>
              <a:rPr lang="en-US" dirty="0" smtClean="0"/>
              <a:t>GSICS processing and research centers</a:t>
            </a:r>
          </a:p>
          <a:p>
            <a:pPr lvl="1"/>
            <a:r>
              <a:rPr lang="en-US" dirty="0" smtClean="0"/>
              <a:t>CMA, CNES, EUMETSAT, ISRO, IMD, JAXA, JMA, KMA, NASA, NIST, NOAA, ROSCOSMOS, ROSHYDROMET, USGS, WMO</a:t>
            </a:r>
          </a:p>
          <a:p>
            <a:r>
              <a:rPr lang="en-US" dirty="0" smtClean="0"/>
              <a:t>GSICS calibration products </a:t>
            </a:r>
            <a:r>
              <a:rPr lang="en-US" dirty="0" smtClean="0"/>
              <a:t>available</a:t>
            </a:r>
            <a:endParaRPr lang="en-US" dirty="0" smtClean="0"/>
          </a:p>
          <a:p>
            <a:pPr lvl="1"/>
            <a:r>
              <a:rPr lang="en-US" dirty="0" smtClean="0"/>
              <a:t>Geostationary IR calibration coefficients referenced to IASI and </a:t>
            </a:r>
            <a:r>
              <a:rPr lang="en-US" dirty="0" smtClean="0"/>
              <a:t>AIRS</a:t>
            </a:r>
          </a:p>
          <a:p>
            <a:r>
              <a:rPr lang="en-US" dirty="0" smtClean="0"/>
              <a:t>GSICS </a:t>
            </a:r>
            <a:r>
              <a:rPr lang="en-US" dirty="0" smtClean="0"/>
              <a:t>VIS/NIR calibration efforts</a:t>
            </a:r>
          </a:p>
          <a:p>
            <a:pPr lvl="1"/>
            <a:r>
              <a:rPr lang="en-US" dirty="0" smtClean="0"/>
              <a:t>Current focus is to calibrate the geostationary sensors</a:t>
            </a:r>
          </a:p>
          <a:p>
            <a:pPr lvl="1"/>
            <a:r>
              <a:rPr lang="en-US" dirty="0" smtClean="0"/>
              <a:t>Use the moon, and deep convective clouds to transfer the NPP-VIIRS reference </a:t>
            </a:r>
            <a:r>
              <a:rPr lang="en-US" dirty="0" smtClean="0"/>
              <a:t>calibration</a:t>
            </a:r>
          </a:p>
          <a:p>
            <a:pPr lvl="1"/>
            <a:r>
              <a:rPr lang="en-US" dirty="0" smtClean="0"/>
              <a:t>Should be ready shortly</a:t>
            </a:r>
            <a:endParaRPr lang="en-US" dirty="0" smtClean="0"/>
          </a:p>
          <a:p>
            <a:pPr lvl="1"/>
            <a:endParaRPr lang="en-US" dirty="0"/>
          </a:p>
        </p:txBody>
      </p:sp>
    </p:spTree>
    <p:extLst>
      <p:ext uri="{BB962C8B-B14F-4D97-AF65-F5344CB8AC3E}">
        <p14:creationId xmlns:p14="http://schemas.microsoft.com/office/powerpoint/2010/main" val="195551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to use NPP-VIIRS as the visible calibration reference</a:t>
            </a:r>
            <a:endParaRPr lang="en-US" dirty="0"/>
          </a:p>
        </p:txBody>
      </p:sp>
      <p:sp>
        <p:nvSpPr>
          <p:cNvPr id="3" name="Content Placeholder 2"/>
          <p:cNvSpPr>
            <a:spLocks noGrp="1"/>
          </p:cNvSpPr>
          <p:nvPr>
            <p:ph idx="1"/>
          </p:nvPr>
        </p:nvSpPr>
        <p:spPr/>
        <p:txBody>
          <a:bodyPr>
            <a:normAutofit/>
          </a:bodyPr>
          <a:lstStyle/>
          <a:p>
            <a:r>
              <a:rPr lang="en-US" dirty="0" smtClean="0"/>
              <a:t>Many of the VIIRS and 3</a:t>
            </a:r>
            <a:r>
              <a:rPr lang="en-US" baseline="30000" dirty="0" smtClean="0"/>
              <a:t>rd</a:t>
            </a:r>
            <a:r>
              <a:rPr lang="en-US" dirty="0" smtClean="0"/>
              <a:t> generation GEOs have very similar spectral response functions</a:t>
            </a:r>
          </a:p>
          <a:p>
            <a:pPr lvl="1"/>
            <a:r>
              <a:rPr lang="en-US" dirty="0" smtClean="0"/>
              <a:t>This reduces the uncertainty of SBAF to account for spectral band differences</a:t>
            </a:r>
          </a:p>
          <a:p>
            <a:r>
              <a:rPr lang="en-US" dirty="0" smtClean="0"/>
              <a:t>NPP-VIIRS and the follow on VIIRS onboard JPSS-1 to JPSS-4 will allow the transfer of the reference calibration between VIIRS sensors and ultimately to CLARREO</a:t>
            </a:r>
          </a:p>
          <a:p>
            <a:r>
              <a:rPr lang="en-US" dirty="0" smtClean="0"/>
              <a:t>The MODIS instruments are ageing and require more onboard calibration adjustments such as response versus scan (RVS) corrections </a:t>
            </a:r>
            <a:endParaRPr lang="en-US" dirty="0"/>
          </a:p>
        </p:txBody>
      </p:sp>
    </p:spTree>
    <p:extLst>
      <p:ext uri="{BB962C8B-B14F-4D97-AF65-F5344CB8AC3E}">
        <p14:creationId xmlns:p14="http://schemas.microsoft.com/office/powerpoint/2010/main" val="88568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82" y="3378854"/>
            <a:ext cx="4699797" cy="30410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9" y="412824"/>
            <a:ext cx="4131198" cy="30248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119" y="402989"/>
            <a:ext cx="4071784" cy="2999928"/>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7561" t="8447" r="5243"/>
          <a:stretch/>
        </p:blipFill>
        <p:spPr>
          <a:xfrm>
            <a:off x="9036407" y="1622907"/>
            <a:ext cx="1587899" cy="938719"/>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1435" t="15344" r="6967" b="14692"/>
          <a:stretch/>
        </p:blipFill>
        <p:spPr>
          <a:xfrm>
            <a:off x="1461771" y="1796565"/>
            <a:ext cx="1652281" cy="765787"/>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7574" t="6566" r="8189" b="7031"/>
          <a:stretch/>
        </p:blipFill>
        <p:spPr>
          <a:xfrm>
            <a:off x="1521870" y="5096607"/>
            <a:ext cx="1447598" cy="79717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503" y="3306382"/>
            <a:ext cx="4101843" cy="2990129"/>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7177" r="8377"/>
          <a:stretch/>
        </p:blipFill>
        <p:spPr>
          <a:xfrm>
            <a:off x="4538562" y="4318687"/>
            <a:ext cx="1402967" cy="88342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9806" y="3347492"/>
            <a:ext cx="3930197" cy="3001703"/>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l="8438" t="5424" r="6804" b="7736"/>
          <a:stretch/>
        </p:blipFill>
        <p:spPr>
          <a:xfrm>
            <a:off x="8798170" y="4584827"/>
            <a:ext cx="1605668" cy="716935"/>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1503" y="398422"/>
            <a:ext cx="4058649" cy="3069354"/>
          </a:xfrm>
          <a:prstGeom prst="rect">
            <a:avLst/>
          </a:prstGeom>
        </p:spPr>
      </p:pic>
      <p:pic>
        <p:nvPicPr>
          <p:cNvPr id="27" name="Picture 26"/>
          <p:cNvPicPr>
            <a:picLocks noChangeAspect="1"/>
          </p:cNvPicPr>
          <p:nvPr/>
        </p:nvPicPr>
        <p:blipFill rotWithShape="1">
          <a:blip r:embed="rId13">
            <a:extLst>
              <a:ext uri="{28A0092B-C50C-407E-A947-70E740481C1C}">
                <a14:useLocalDpi xmlns:a14="http://schemas.microsoft.com/office/drawing/2010/main" val="0"/>
              </a:ext>
            </a:extLst>
          </a:blip>
          <a:srcRect l="6730" t="11642" r="2977" b="8491"/>
          <a:stretch/>
        </p:blipFill>
        <p:spPr>
          <a:xfrm>
            <a:off x="6178596" y="1450406"/>
            <a:ext cx="1643892" cy="513209"/>
          </a:xfrm>
          <a:prstGeom prst="rect">
            <a:avLst/>
          </a:prstGeom>
        </p:spPr>
      </p:pic>
      <p:sp>
        <p:nvSpPr>
          <p:cNvPr id="29" name="TextBox 28"/>
          <p:cNvSpPr txBox="1"/>
          <p:nvPr/>
        </p:nvSpPr>
        <p:spPr>
          <a:xfrm flipH="1">
            <a:off x="649720" y="599590"/>
            <a:ext cx="933761" cy="369332"/>
          </a:xfrm>
          <a:prstGeom prst="rect">
            <a:avLst/>
          </a:prstGeom>
          <a:noFill/>
        </p:spPr>
        <p:txBody>
          <a:bodyPr wrap="square" rtlCol="0">
            <a:spAutoFit/>
          </a:bodyPr>
          <a:lstStyle/>
          <a:p>
            <a:r>
              <a:rPr lang="en-US" dirty="0" smtClean="0"/>
              <a:t>0.48µm</a:t>
            </a:r>
            <a:endParaRPr lang="en-US" dirty="0"/>
          </a:p>
        </p:txBody>
      </p:sp>
      <p:sp>
        <p:nvSpPr>
          <p:cNvPr id="30" name="TextBox 29"/>
          <p:cNvSpPr txBox="1"/>
          <p:nvPr/>
        </p:nvSpPr>
        <p:spPr>
          <a:xfrm flipH="1">
            <a:off x="6748496" y="600103"/>
            <a:ext cx="933761" cy="369332"/>
          </a:xfrm>
          <a:prstGeom prst="rect">
            <a:avLst/>
          </a:prstGeom>
          <a:noFill/>
        </p:spPr>
        <p:txBody>
          <a:bodyPr wrap="square" rtlCol="0">
            <a:spAutoFit/>
          </a:bodyPr>
          <a:lstStyle/>
          <a:p>
            <a:r>
              <a:rPr lang="en-US" dirty="0" smtClean="0"/>
              <a:t>0.55µm</a:t>
            </a:r>
            <a:endParaRPr lang="en-US" dirty="0"/>
          </a:p>
        </p:txBody>
      </p:sp>
      <p:sp>
        <p:nvSpPr>
          <p:cNvPr id="31" name="TextBox 30"/>
          <p:cNvSpPr txBox="1"/>
          <p:nvPr/>
        </p:nvSpPr>
        <p:spPr>
          <a:xfrm flipH="1">
            <a:off x="8373179" y="599590"/>
            <a:ext cx="933761" cy="369332"/>
          </a:xfrm>
          <a:prstGeom prst="rect">
            <a:avLst/>
          </a:prstGeom>
          <a:noFill/>
        </p:spPr>
        <p:txBody>
          <a:bodyPr wrap="square" rtlCol="0">
            <a:spAutoFit/>
          </a:bodyPr>
          <a:lstStyle/>
          <a:p>
            <a:r>
              <a:rPr lang="en-US" dirty="0" smtClean="0"/>
              <a:t>0.65µm</a:t>
            </a:r>
            <a:endParaRPr lang="en-US" dirty="0"/>
          </a:p>
        </p:txBody>
      </p:sp>
      <p:sp>
        <p:nvSpPr>
          <p:cNvPr id="32" name="TextBox 31"/>
          <p:cNvSpPr txBox="1"/>
          <p:nvPr/>
        </p:nvSpPr>
        <p:spPr>
          <a:xfrm flipH="1">
            <a:off x="679991" y="3536248"/>
            <a:ext cx="933761" cy="369332"/>
          </a:xfrm>
          <a:prstGeom prst="rect">
            <a:avLst/>
          </a:prstGeom>
          <a:noFill/>
        </p:spPr>
        <p:txBody>
          <a:bodyPr wrap="square" rtlCol="0">
            <a:spAutoFit/>
          </a:bodyPr>
          <a:lstStyle/>
          <a:p>
            <a:r>
              <a:rPr lang="en-US" dirty="0" smtClean="0"/>
              <a:t>0.86µm</a:t>
            </a:r>
            <a:endParaRPr lang="en-US" dirty="0"/>
          </a:p>
        </p:txBody>
      </p:sp>
      <p:sp>
        <p:nvSpPr>
          <p:cNvPr id="33" name="TextBox 32"/>
          <p:cNvSpPr txBox="1"/>
          <p:nvPr/>
        </p:nvSpPr>
        <p:spPr>
          <a:xfrm flipH="1">
            <a:off x="4563220" y="3565875"/>
            <a:ext cx="933761" cy="369332"/>
          </a:xfrm>
          <a:prstGeom prst="rect">
            <a:avLst/>
          </a:prstGeom>
          <a:noFill/>
        </p:spPr>
        <p:txBody>
          <a:bodyPr wrap="square" rtlCol="0">
            <a:spAutoFit/>
          </a:bodyPr>
          <a:lstStyle/>
          <a:p>
            <a:r>
              <a:rPr lang="en-US" dirty="0" smtClean="0"/>
              <a:t>1.6µm</a:t>
            </a:r>
            <a:endParaRPr lang="en-US" dirty="0"/>
          </a:p>
        </p:txBody>
      </p:sp>
      <p:sp>
        <p:nvSpPr>
          <p:cNvPr id="34" name="TextBox 33"/>
          <p:cNvSpPr txBox="1"/>
          <p:nvPr/>
        </p:nvSpPr>
        <p:spPr>
          <a:xfrm flipH="1">
            <a:off x="9398023" y="3533985"/>
            <a:ext cx="933761" cy="369332"/>
          </a:xfrm>
          <a:prstGeom prst="rect">
            <a:avLst/>
          </a:prstGeom>
          <a:noFill/>
        </p:spPr>
        <p:txBody>
          <a:bodyPr wrap="square" rtlCol="0">
            <a:spAutoFit/>
          </a:bodyPr>
          <a:lstStyle/>
          <a:p>
            <a:r>
              <a:rPr lang="en-US" dirty="0" smtClean="0"/>
              <a:t>2.2µm</a:t>
            </a:r>
            <a:endParaRPr lang="en-US" dirty="0"/>
          </a:p>
        </p:txBody>
      </p:sp>
      <p:sp>
        <p:nvSpPr>
          <p:cNvPr id="5" name="TextBox 4"/>
          <p:cNvSpPr txBox="1"/>
          <p:nvPr/>
        </p:nvSpPr>
        <p:spPr>
          <a:xfrm>
            <a:off x="352265" y="6361319"/>
            <a:ext cx="10440037" cy="369332"/>
          </a:xfrm>
          <a:prstGeom prst="rect">
            <a:avLst/>
          </a:prstGeom>
          <a:solidFill>
            <a:schemeClr val="accent1">
              <a:lumMod val="20000"/>
              <a:lumOff val="80000"/>
            </a:schemeClr>
          </a:solidFill>
        </p:spPr>
        <p:txBody>
          <a:bodyPr wrap="none" rtlCol="0">
            <a:spAutoFit/>
          </a:bodyPr>
          <a:lstStyle/>
          <a:p>
            <a:r>
              <a:rPr lang="en-US" dirty="0" smtClean="0"/>
              <a:t>NPP-VIIRS more closely resembles the 3</a:t>
            </a:r>
            <a:r>
              <a:rPr lang="en-US" baseline="30000" dirty="0" smtClean="0"/>
              <a:t>rd</a:t>
            </a:r>
            <a:r>
              <a:rPr lang="en-US" dirty="0" smtClean="0"/>
              <a:t> generation GEOs than Aqua-MODIS bands, especially for SWIR bands</a:t>
            </a:r>
            <a:endParaRPr lang="en-US" dirty="0"/>
          </a:p>
        </p:txBody>
      </p:sp>
      <p:sp>
        <p:nvSpPr>
          <p:cNvPr id="6" name="TextBox 5"/>
          <p:cNvSpPr txBox="1"/>
          <p:nvPr/>
        </p:nvSpPr>
        <p:spPr>
          <a:xfrm>
            <a:off x="2645702" y="198138"/>
            <a:ext cx="6441700" cy="369332"/>
          </a:xfrm>
          <a:prstGeom prst="rect">
            <a:avLst/>
          </a:prstGeom>
          <a:solidFill>
            <a:schemeClr val="bg2"/>
          </a:solidFill>
        </p:spPr>
        <p:txBody>
          <a:bodyPr wrap="none" rtlCol="0">
            <a:spAutoFit/>
          </a:bodyPr>
          <a:lstStyle/>
          <a:p>
            <a:r>
              <a:rPr lang="en-US" dirty="0" smtClean="0"/>
              <a:t>Comparison of MODIS, VIIRS and GEO </a:t>
            </a:r>
            <a:r>
              <a:rPr lang="en-US" smtClean="0"/>
              <a:t>imager reflected solar bands</a:t>
            </a:r>
            <a:endParaRPr lang="en-US"/>
          </a:p>
        </p:txBody>
      </p:sp>
    </p:spTree>
    <p:extLst>
      <p:ext uri="{BB962C8B-B14F-4D97-AF65-F5344CB8AC3E}">
        <p14:creationId xmlns:p14="http://schemas.microsoft.com/office/powerpoint/2010/main" val="50931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NPP-VIIRS level1B datasets</a:t>
            </a:r>
            <a:endParaRPr lang="en-US" dirty="0"/>
          </a:p>
        </p:txBody>
      </p:sp>
      <p:sp>
        <p:nvSpPr>
          <p:cNvPr id="3" name="Content Placeholder 2"/>
          <p:cNvSpPr>
            <a:spLocks noGrp="1"/>
          </p:cNvSpPr>
          <p:nvPr>
            <p:ph idx="1"/>
          </p:nvPr>
        </p:nvSpPr>
        <p:spPr>
          <a:xfrm>
            <a:off x="838200" y="1449106"/>
            <a:ext cx="10515600" cy="5059270"/>
          </a:xfrm>
        </p:spPr>
        <p:txBody>
          <a:bodyPr>
            <a:normAutofit fontScale="92500"/>
          </a:bodyPr>
          <a:lstStyle/>
          <a:p>
            <a:r>
              <a:rPr lang="en-US" dirty="0" smtClean="0"/>
              <a:t>Some of the </a:t>
            </a:r>
            <a:r>
              <a:rPr lang="en-US" dirty="0" smtClean="0"/>
              <a:t>NPP-VIIRS </a:t>
            </a:r>
            <a:r>
              <a:rPr lang="en-US" dirty="0" smtClean="0"/>
              <a:t>level1B </a:t>
            </a:r>
            <a:r>
              <a:rPr lang="en-US" dirty="0" smtClean="0"/>
              <a:t>datasets/calibrations</a:t>
            </a:r>
            <a:endParaRPr lang="en-US" dirty="0" smtClean="0"/>
          </a:p>
          <a:p>
            <a:pPr lvl="1"/>
            <a:r>
              <a:rPr lang="en-US" dirty="0" smtClean="0"/>
              <a:t>NOAA IDPS (Interface </a:t>
            </a:r>
            <a:r>
              <a:rPr lang="en-US" dirty="0"/>
              <a:t>Data Processing </a:t>
            </a:r>
            <a:r>
              <a:rPr lang="en-US" dirty="0" smtClean="0"/>
              <a:t>Segment) (</a:t>
            </a:r>
            <a:r>
              <a:rPr lang="en-US" dirty="0" err="1"/>
              <a:t>Changyong</a:t>
            </a:r>
            <a:r>
              <a:rPr lang="en-US" dirty="0"/>
              <a:t> </a:t>
            </a:r>
            <a:r>
              <a:rPr lang="en-US" dirty="0" smtClean="0"/>
              <a:t>Cao)</a:t>
            </a:r>
          </a:p>
          <a:p>
            <a:pPr lvl="1"/>
            <a:r>
              <a:rPr lang="en-US" dirty="0" smtClean="0"/>
              <a:t>NOAA ocean color group </a:t>
            </a:r>
          </a:p>
          <a:p>
            <a:pPr lvl="1"/>
            <a:r>
              <a:rPr lang="en-US" dirty="0" smtClean="0"/>
              <a:t>NASA </a:t>
            </a:r>
            <a:r>
              <a:rPr lang="en-US" dirty="0" err="1" smtClean="0"/>
              <a:t>LandPEATE</a:t>
            </a:r>
            <a:r>
              <a:rPr lang="en-US" dirty="0" smtClean="0"/>
              <a:t> (Jack </a:t>
            </a:r>
            <a:r>
              <a:rPr lang="en-US" dirty="0" err="1" smtClean="0"/>
              <a:t>Xiong</a:t>
            </a:r>
            <a:r>
              <a:rPr lang="en-US" dirty="0" smtClean="0"/>
              <a:t>), 03110, Ver1, Ver2 </a:t>
            </a:r>
          </a:p>
          <a:p>
            <a:pPr lvl="1"/>
            <a:r>
              <a:rPr lang="en-US" dirty="0" smtClean="0"/>
              <a:t>NASA ocean color group</a:t>
            </a:r>
          </a:p>
          <a:p>
            <a:pPr lvl="1"/>
            <a:r>
              <a:rPr lang="en-US" dirty="0" smtClean="0"/>
              <a:t>NASA aerosol optical depth group</a:t>
            </a:r>
          </a:p>
          <a:p>
            <a:r>
              <a:rPr lang="en-US" dirty="0" smtClean="0"/>
              <a:t>Every retrieval group and project has different requirements for VIIRS calibration</a:t>
            </a:r>
          </a:p>
          <a:p>
            <a:pPr lvl="1"/>
            <a:r>
              <a:rPr lang="en-US" dirty="0" smtClean="0"/>
              <a:t>CERES requires stability for the whole processing Edition and consistent </a:t>
            </a:r>
            <a:r>
              <a:rPr lang="en-US" dirty="0" smtClean="0"/>
              <a:t>GEO calibration with </a:t>
            </a:r>
            <a:r>
              <a:rPr lang="en-US" dirty="0" smtClean="0"/>
              <a:t>MODIS </a:t>
            </a:r>
          </a:p>
          <a:p>
            <a:pPr lvl="1"/>
            <a:r>
              <a:rPr lang="en-US" dirty="0"/>
              <a:t>O</a:t>
            </a:r>
            <a:r>
              <a:rPr lang="en-US" dirty="0" smtClean="0"/>
              <a:t>ther projects would like the most absolute accurate calibration</a:t>
            </a:r>
          </a:p>
          <a:p>
            <a:pPr lvl="1"/>
            <a:r>
              <a:rPr lang="en-US" dirty="0" smtClean="0"/>
              <a:t>Ocean color </a:t>
            </a:r>
            <a:r>
              <a:rPr lang="en-US" dirty="0" smtClean="0"/>
              <a:t>requires the polarization </a:t>
            </a:r>
            <a:r>
              <a:rPr lang="en-US" dirty="0" smtClean="0"/>
              <a:t>and space count </a:t>
            </a:r>
            <a:r>
              <a:rPr lang="en-US" dirty="0" smtClean="0"/>
              <a:t>to be accurately </a:t>
            </a:r>
            <a:r>
              <a:rPr lang="en-US" dirty="0" err="1" smtClean="0"/>
              <a:t>charaterized</a:t>
            </a:r>
            <a:endParaRPr lang="en-US" dirty="0" smtClean="0"/>
          </a:p>
          <a:p>
            <a:r>
              <a:rPr lang="en-US" dirty="0" smtClean="0"/>
              <a:t>Does each retrieval group need an optimized calibration?</a:t>
            </a:r>
          </a:p>
        </p:txBody>
      </p:sp>
    </p:spTree>
    <p:extLst>
      <p:ext uri="{BB962C8B-B14F-4D97-AF65-F5344CB8AC3E}">
        <p14:creationId xmlns:p14="http://schemas.microsoft.com/office/powerpoint/2010/main" val="40651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level 1A calibration modules be as traceable as level 1B datasets?</a:t>
            </a:r>
            <a:endParaRPr lang="en-US" dirty="0"/>
          </a:p>
        </p:txBody>
      </p:sp>
      <p:sp>
        <p:nvSpPr>
          <p:cNvPr id="3" name="Content Placeholder 2"/>
          <p:cNvSpPr>
            <a:spLocks noGrp="1"/>
          </p:cNvSpPr>
          <p:nvPr>
            <p:ph idx="1"/>
          </p:nvPr>
        </p:nvSpPr>
        <p:spPr>
          <a:xfrm>
            <a:off x="838200" y="1906588"/>
            <a:ext cx="10515600" cy="4638676"/>
          </a:xfrm>
        </p:spPr>
        <p:txBody>
          <a:bodyPr>
            <a:noAutofit/>
          </a:bodyPr>
          <a:lstStyle/>
          <a:p>
            <a:r>
              <a:rPr lang="en-US" sz="2400" dirty="0" smtClean="0"/>
              <a:t>Rather than downloading every version of Level 1B VIIRS calibrated data, the level 1A is archived once and during retrieval processing the a calibration module is applied </a:t>
            </a:r>
          </a:p>
          <a:p>
            <a:pPr lvl="1"/>
            <a:r>
              <a:rPr lang="en-US" sz="1800" dirty="0" smtClean="0"/>
              <a:t>The CERES project has 2 versions of Terra and Aqua MODIS level 1B (sub-</a:t>
            </a:r>
            <a:r>
              <a:rPr lang="en-US" sz="1800" dirty="0" err="1" smtClean="0"/>
              <a:t>setted</a:t>
            </a:r>
            <a:r>
              <a:rPr lang="en-US" sz="1800" dirty="0" smtClean="0"/>
              <a:t>) datasets that amount to 0.5 PB, </a:t>
            </a:r>
            <a:r>
              <a:rPr lang="en-US" sz="1800" dirty="0" smtClean="0"/>
              <a:t>amounting to large storage requirements and cost</a:t>
            </a:r>
            <a:endParaRPr lang="en-US" sz="1400" dirty="0" smtClean="0"/>
          </a:p>
          <a:p>
            <a:pPr lvl="1"/>
            <a:r>
              <a:rPr lang="en-US" sz="1800" dirty="0" smtClean="0"/>
              <a:t>Can all the instrument data be saved in level 1B, that is now in level 1A</a:t>
            </a:r>
          </a:p>
          <a:p>
            <a:r>
              <a:rPr lang="en-US" sz="2400" dirty="0" smtClean="0"/>
              <a:t>Every retrieval group and project has different requirements for VIIRS calibration</a:t>
            </a:r>
          </a:p>
          <a:p>
            <a:pPr lvl="1"/>
            <a:r>
              <a:rPr lang="en-US" sz="1800" dirty="0" smtClean="0"/>
              <a:t>Each </a:t>
            </a:r>
            <a:r>
              <a:rPr lang="en-US" sz="1800" dirty="0" smtClean="0"/>
              <a:t>retrieval group </a:t>
            </a:r>
            <a:r>
              <a:rPr lang="en-US" sz="1800" dirty="0" smtClean="0"/>
              <a:t>can then have its own calibration module, without having to distribute many versions of level-1B calibrated data</a:t>
            </a:r>
          </a:p>
          <a:p>
            <a:r>
              <a:rPr lang="en-US" sz="2400" dirty="0" smtClean="0"/>
              <a:t>If there is a calibration anomaly, such as the Terra-MODIS water vapor anomaly, calibration modules would significantly decrease latency between versions</a:t>
            </a:r>
          </a:p>
          <a:p>
            <a:pPr lvl="1"/>
            <a:r>
              <a:rPr lang="en-US" sz="1800" dirty="0" smtClean="0"/>
              <a:t>Retrieval groups could test/process the new calibration, without having to wait for level 1B processing </a:t>
            </a:r>
          </a:p>
        </p:txBody>
      </p:sp>
    </p:spTree>
    <p:extLst>
      <p:ext uri="{BB962C8B-B14F-4D97-AF65-F5344CB8AC3E}">
        <p14:creationId xmlns:p14="http://schemas.microsoft.com/office/powerpoint/2010/main" val="105307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module 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Currently GSICS can only update the </a:t>
            </a:r>
            <a:r>
              <a:rPr lang="en-US" dirty="0" smtClean="0"/>
              <a:t>overall temporal calibration </a:t>
            </a:r>
            <a:r>
              <a:rPr lang="en-US" dirty="0" smtClean="0"/>
              <a:t>on level-1B datasets</a:t>
            </a:r>
          </a:p>
          <a:p>
            <a:r>
              <a:rPr lang="en-US" dirty="0" smtClean="0"/>
              <a:t>GSICS can correct more instrument anomalies with the </a:t>
            </a:r>
            <a:r>
              <a:rPr lang="en-US" dirty="0" smtClean="0"/>
              <a:t>level-1A</a:t>
            </a:r>
            <a:endParaRPr lang="en-US" dirty="0" smtClean="0"/>
          </a:p>
          <a:p>
            <a:pPr lvl="1"/>
            <a:r>
              <a:rPr lang="en-US" dirty="0"/>
              <a:t>If there are any instrument specific updates required, such as mirror side differences, response versus scan angle, this information is not located in the level-1B datasets, and cannot be updated on the level </a:t>
            </a:r>
            <a:r>
              <a:rPr lang="en-US" dirty="0" smtClean="0"/>
              <a:t>1B</a:t>
            </a:r>
          </a:p>
          <a:p>
            <a:r>
              <a:rPr lang="en-US" dirty="0" smtClean="0"/>
              <a:t>Calibration modules </a:t>
            </a:r>
            <a:r>
              <a:rPr lang="en-US" dirty="0" smtClean="0"/>
              <a:t>by definition are </a:t>
            </a:r>
            <a:r>
              <a:rPr lang="en-US" dirty="0" err="1" smtClean="0"/>
              <a:t>documention</a:t>
            </a:r>
            <a:r>
              <a:rPr lang="en-US" dirty="0" smtClean="0"/>
              <a:t>. </a:t>
            </a:r>
            <a:r>
              <a:rPr lang="en-US" dirty="0" smtClean="0"/>
              <a:t>This information is saved for future generations. This information is lost in the level 1B format.</a:t>
            </a:r>
          </a:p>
          <a:p>
            <a:pPr lvl="1"/>
            <a:r>
              <a:rPr lang="en-US" dirty="0" smtClean="0"/>
              <a:t>If there are any future improvements not available today, they can be easily implemented in terms of a calibration module.</a:t>
            </a:r>
          </a:p>
          <a:p>
            <a:pPr lvl="1"/>
            <a:r>
              <a:rPr lang="en-US" dirty="0" smtClean="0"/>
              <a:t>Migration of the data and the calibration knowledge to new platforms and programming languages is crucial to to keep the historical records at the same quality as todays climate quality record.</a:t>
            </a:r>
            <a:endParaRPr lang="en-US" dirty="0"/>
          </a:p>
          <a:p>
            <a:pPr lvl="1"/>
            <a:endParaRPr lang="en-US" dirty="0"/>
          </a:p>
        </p:txBody>
      </p:sp>
    </p:spTree>
    <p:extLst>
      <p:ext uri="{BB962C8B-B14F-4D97-AF65-F5344CB8AC3E}">
        <p14:creationId xmlns:p14="http://schemas.microsoft.com/office/powerpoint/2010/main" val="18703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ultimate research data flow</a:t>
            </a:r>
            <a:endParaRPr lang="en-US" dirty="0"/>
          </a:p>
        </p:txBody>
      </p:sp>
      <p:sp>
        <p:nvSpPr>
          <p:cNvPr id="3" name="TextBox 2"/>
          <p:cNvSpPr txBox="1"/>
          <p:nvPr/>
        </p:nvSpPr>
        <p:spPr>
          <a:xfrm>
            <a:off x="621624" y="1971613"/>
            <a:ext cx="1244161" cy="646331"/>
          </a:xfrm>
          <a:prstGeom prst="rect">
            <a:avLst/>
          </a:prstGeom>
          <a:solidFill>
            <a:schemeClr val="bg2"/>
          </a:solidFill>
        </p:spPr>
        <p:txBody>
          <a:bodyPr wrap="square" rtlCol="0">
            <a:spAutoFit/>
          </a:bodyPr>
          <a:lstStyle/>
          <a:p>
            <a:r>
              <a:rPr lang="en-US" smtClean="0"/>
              <a:t>VIIRS Level 1A dataset</a:t>
            </a:r>
            <a:endParaRPr lang="en-US"/>
          </a:p>
        </p:txBody>
      </p:sp>
      <p:graphicFrame>
        <p:nvGraphicFramePr>
          <p:cNvPr id="5" name="Table 4"/>
          <p:cNvGraphicFramePr>
            <a:graphicFrameLocks noGrp="1"/>
          </p:cNvGraphicFramePr>
          <p:nvPr>
            <p:extLst/>
          </p:nvPr>
        </p:nvGraphicFramePr>
        <p:xfrm>
          <a:off x="2031993" y="1971613"/>
          <a:ext cx="1887181" cy="1752600"/>
        </p:xfrm>
        <a:graphic>
          <a:graphicData uri="http://schemas.openxmlformats.org/drawingml/2006/table">
            <a:tbl>
              <a:tblPr firstRow="1" bandRow="1">
                <a:tableStyleId>{5C22544A-7EE6-4342-B048-85BDC9FD1C3A}</a:tableStyleId>
              </a:tblPr>
              <a:tblGrid>
                <a:gridCol w="1887181"/>
              </a:tblGrid>
              <a:tr h="370840">
                <a:tc>
                  <a:txBody>
                    <a:bodyPr/>
                    <a:lstStyle/>
                    <a:p>
                      <a:r>
                        <a:rPr lang="en-US" dirty="0" smtClean="0"/>
                        <a:t>VIIRS Calibration Module</a:t>
                      </a:r>
                      <a:endParaRPr lang="en-US" dirty="0"/>
                    </a:p>
                  </a:txBody>
                  <a:tcPr/>
                </a:tc>
              </a:tr>
              <a:tr h="370840">
                <a:tc>
                  <a:txBody>
                    <a:bodyPr/>
                    <a:lstStyle/>
                    <a:p>
                      <a:r>
                        <a:rPr lang="en-US" dirty="0" smtClean="0"/>
                        <a:t>IDPS</a:t>
                      </a:r>
                      <a:endParaRPr lang="en-US" dirty="0"/>
                    </a:p>
                  </a:txBody>
                  <a:tcPr/>
                </a:tc>
              </a:tr>
              <a:tr h="370840">
                <a:tc>
                  <a:txBody>
                    <a:bodyPr/>
                    <a:lstStyle/>
                    <a:p>
                      <a:r>
                        <a:rPr lang="en-US" dirty="0" err="1" smtClean="0"/>
                        <a:t>LandPEATE</a:t>
                      </a:r>
                      <a:endParaRPr lang="en-US" dirty="0"/>
                    </a:p>
                  </a:txBody>
                  <a:tcPr/>
                </a:tc>
              </a:tr>
              <a:tr h="370840">
                <a:tc>
                  <a:txBody>
                    <a:bodyPr/>
                    <a:lstStyle/>
                    <a:p>
                      <a:r>
                        <a:rPr lang="en-US" dirty="0" smtClean="0"/>
                        <a:t>Ocean</a:t>
                      </a:r>
                      <a:r>
                        <a:rPr lang="en-US" baseline="0" dirty="0" smtClean="0"/>
                        <a:t> Color</a:t>
                      </a:r>
                      <a:endParaRPr lang="en-US" dirty="0"/>
                    </a:p>
                  </a:txBody>
                  <a:tcPr/>
                </a:tc>
              </a:tr>
            </a:tbl>
          </a:graphicData>
        </a:graphic>
      </p:graphicFrame>
      <p:graphicFrame>
        <p:nvGraphicFramePr>
          <p:cNvPr id="6" name="Table 5"/>
          <p:cNvGraphicFramePr>
            <a:graphicFrameLocks noGrp="1"/>
          </p:cNvGraphicFramePr>
          <p:nvPr>
            <p:extLst/>
          </p:nvPr>
        </p:nvGraphicFramePr>
        <p:xfrm>
          <a:off x="4225751" y="1971613"/>
          <a:ext cx="1922376" cy="1752600"/>
        </p:xfrm>
        <a:graphic>
          <a:graphicData uri="http://schemas.openxmlformats.org/drawingml/2006/table">
            <a:tbl>
              <a:tblPr firstRow="1" bandRow="1">
                <a:tableStyleId>{5C22544A-7EE6-4342-B048-85BDC9FD1C3A}</a:tableStyleId>
              </a:tblPr>
              <a:tblGrid>
                <a:gridCol w="1922376"/>
              </a:tblGrid>
              <a:tr h="370840">
                <a:tc>
                  <a:txBody>
                    <a:bodyPr/>
                    <a:lstStyle/>
                    <a:p>
                      <a:r>
                        <a:rPr lang="en-US" dirty="0" smtClean="0"/>
                        <a:t>VIIRS Cloud</a:t>
                      </a:r>
                      <a:r>
                        <a:rPr lang="en-US" baseline="0" dirty="0" smtClean="0"/>
                        <a:t> Retrieval </a:t>
                      </a:r>
                      <a:r>
                        <a:rPr lang="en-US" dirty="0" smtClean="0"/>
                        <a:t> Module</a:t>
                      </a:r>
                      <a:endParaRPr lang="en-US" dirty="0"/>
                    </a:p>
                  </a:txBody>
                  <a:tcPr/>
                </a:tc>
              </a:tr>
              <a:tr h="370840">
                <a:tc>
                  <a:txBody>
                    <a:bodyPr/>
                    <a:lstStyle/>
                    <a:p>
                      <a:r>
                        <a:rPr lang="en-US" dirty="0" err="1" smtClean="0"/>
                        <a:t>Hiedinger</a:t>
                      </a:r>
                      <a:endParaRPr lang="en-US" dirty="0"/>
                    </a:p>
                  </a:txBody>
                  <a:tcPr/>
                </a:tc>
              </a:tr>
              <a:tr h="370840">
                <a:tc>
                  <a:txBody>
                    <a:bodyPr/>
                    <a:lstStyle/>
                    <a:p>
                      <a:r>
                        <a:rPr lang="en-US" dirty="0" err="1" smtClean="0"/>
                        <a:t>Platnick</a:t>
                      </a:r>
                      <a:endParaRPr lang="en-US" dirty="0"/>
                    </a:p>
                  </a:txBody>
                  <a:tcPr/>
                </a:tc>
              </a:tr>
              <a:tr h="370840">
                <a:tc>
                  <a:txBody>
                    <a:bodyPr/>
                    <a:lstStyle/>
                    <a:p>
                      <a:r>
                        <a:rPr lang="en-US" dirty="0" err="1" smtClean="0"/>
                        <a:t>Minnis</a:t>
                      </a:r>
                      <a:r>
                        <a:rPr lang="en-US" dirty="0" smtClean="0"/>
                        <a:t>-CERES</a:t>
                      </a:r>
                      <a:endParaRPr lang="en-US" dirty="0"/>
                    </a:p>
                  </a:txBody>
                  <a:tcPr/>
                </a:tc>
              </a:tr>
            </a:tbl>
          </a:graphicData>
        </a:graphic>
      </p:graphicFrame>
      <p:graphicFrame>
        <p:nvGraphicFramePr>
          <p:cNvPr id="7" name="Table 6"/>
          <p:cNvGraphicFramePr>
            <a:graphicFrameLocks noGrp="1"/>
          </p:cNvGraphicFramePr>
          <p:nvPr>
            <p:extLst/>
          </p:nvPr>
        </p:nvGraphicFramePr>
        <p:xfrm>
          <a:off x="6279139" y="1971613"/>
          <a:ext cx="1577473" cy="1930400"/>
        </p:xfrm>
        <a:graphic>
          <a:graphicData uri="http://schemas.openxmlformats.org/drawingml/2006/table">
            <a:tbl>
              <a:tblPr firstRow="1" bandRow="1">
                <a:tableStyleId>{5C22544A-7EE6-4342-B048-85BDC9FD1C3A}</a:tableStyleId>
              </a:tblPr>
              <a:tblGrid>
                <a:gridCol w="1577473"/>
              </a:tblGrid>
              <a:tr h="370840">
                <a:tc>
                  <a:txBody>
                    <a:bodyPr/>
                    <a:lstStyle/>
                    <a:p>
                      <a:r>
                        <a:rPr lang="en-US" dirty="0" smtClean="0"/>
                        <a:t>Spatial</a:t>
                      </a:r>
                      <a:r>
                        <a:rPr lang="en-US" baseline="0" dirty="0" smtClean="0"/>
                        <a:t> and Temporal averaging Module</a:t>
                      </a:r>
                      <a:endParaRPr lang="en-US" dirty="0"/>
                    </a:p>
                  </a:txBody>
                  <a:tcPr/>
                </a:tc>
              </a:tr>
              <a:tr h="370840">
                <a:tc>
                  <a:txBody>
                    <a:bodyPr/>
                    <a:lstStyle/>
                    <a:p>
                      <a:r>
                        <a:rPr lang="en-US" dirty="0" smtClean="0"/>
                        <a:t>Gridded</a:t>
                      </a:r>
                      <a:endParaRPr lang="en-US" dirty="0"/>
                    </a:p>
                  </a:txBody>
                  <a:tcPr/>
                </a:tc>
              </a:tr>
              <a:tr h="370840">
                <a:tc>
                  <a:txBody>
                    <a:bodyPr/>
                    <a:lstStyle/>
                    <a:p>
                      <a:r>
                        <a:rPr lang="en-US" dirty="0" smtClean="0"/>
                        <a:t>daily</a:t>
                      </a:r>
                      <a:endParaRPr lang="en-US" dirty="0"/>
                    </a:p>
                  </a:txBody>
                  <a:tcPr/>
                </a:tc>
              </a:tr>
            </a:tbl>
          </a:graphicData>
        </a:graphic>
      </p:graphicFrame>
      <p:sp>
        <p:nvSpPr>
          <p:cNvPr id="8" name="TextBox 7"/>
          <p:cNvSpPr txBox="1"/>
          <p:nvPr/>
        </p:nvSpPr>
        <p:spPr>
          <a:xfrm>
            <a:off x="8097158" y="1931988"/>
            <a:ext cx="1913108" cy="1477328"/>
          </a:xfrm>
          <a:prstGeom prst="rect">
            <a:avLst/>
          </a:prstGeom>
          <a:solidFill>
            <a:schemeClr val="bg2"/>
          </a:solidFill>
        </p:spPr>
        <p:txBody>
          <a:bodyPr wrap="square" rtlCol="0">
            <a:spAutoFit/>
          </a:bodyPr>
          <a:lstStyle/>
          <a:p>
            <a:r>
              <a:rPr lang="en-US" dirty="0" smtClean="0"/>
              <a:t>Verify the model  physics or natural </a:t>
            </a:r>
            <a:r>
              <a:rPr lang="en-US" smtClean="0"/>
              <a:t>variability mechanisms with GCM </a:t>
            </a:r>
            <a:endParaRPr lang="en-US" dirty="0"/>
          </a:p>
        </p:txBody>
      </p:sp>
      <p:sp>
        <p:nvSpPr>
          <p:cNvPr id="10" name="TextBox 9"/>
          <p:cNvSpPr txBox="1"/>
          <p:nvPr/>
        </p:nvSpPr>
        <p:spPr>
          <a:xfrm>
            <a:off x="10150547" y="1971613"/>
            <a:ext cx="1658941" cy="646331"/>
          </a:xfrm>
          <a:prstGeom prst="rect">
            <a:avLst/>
          </a:prstGeom>
          <a:solidFill>
            <a:schemeClr val="bg2"/>
          </a:solidFill>
        </p:spPr>
        <p:txBody>
          <a:bodyPr wrap="square" rtlCol="0">
            <a:spAutoFit/>
          </a:bodyPr>
          <a:lstStyle/>
          <a:p>
            <a:r>
              <a:rPr lang="en-US" dirty="0" smtClean="0"/>
              <a:t>Reiterate </a:t>
            </a:r>
            <a:r>
              <a:rPr lang="en-US" smtClean="0"/>
              <a:t>GCM experiments</a:t>
            </a:r>
            <a:endParaRPr lang="en-US" dirty="0"/>
          </a:p>
        </p:txBody>
      </p:sp>
      <p:sp>
        <p:nvSpPr>
          <p:cNvPr id="11" name="TextBox 10"/>
          <p:cNvSpPr txBox="1"/>
          <p:nvPr/>
        </p:nvSpPr>
        <p:spPr>
          <a:xfrm>
            <a:off x="8097158" y="3531008"/>
            <a:ext cx="3237832" cy="923330"/>
          </a:xfrm>
          <a:prstGeom prst="rect">
            <a:avLst/>
          </a:prstGeom>
          <a:solidFill>
            <a:schemeClr val="accent1">
              <a:lumMod val="20000"/>
              <a:lumOff val="80000"/>
            </a:schemeClr>
          </a:solidFill>
        </p:spPr>
        <p:txBody>
          <a:bodyPr wrap="square" rtlCol="0">
            <a:spAutoFit/>
          </a:bodyPr>
          <a:lstStyle/>
          <a:p>
            <a:r>
              <a:rPr lang="en-US" dirty="0" smtClean="0"/>
              <a:t>• This approach optimizes the calibration and retrieval for the process study </a:t>
            </a:r>
            <a:r>
              <a:rPr lang="en-US" smtClean="0"/>
              <a:t>being analyzed</a:t>
            </a:r>
            <a:endParaRPr lang="en-US" dirty="0"/>
          </a:p>
        </p:txBody>
      </p:sp>
      <p:cxnSp>
        <p:nvCxnSpPr>
          <p:cNvPr id="13" name="Straight Arrow Connector 12"/>
          <p:cNvCxnSpPr/>
          <p:nvPr/>
        </p:nvCxnSpPr>
        <p:spPr>
          <a:xfrm>
            <a:off x="1865785" y="2294778"/>
            <a:ext cx="166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19174" y="2235637"/>
            <a:ext cx="306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48127" y="2169672"/>
            <a:ext cx="1634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856612" y="2182808"/>
            <a:ext cx="2405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89794" y="2169672"/>
            <a:ext cx="211907"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4368800"/>
            <a:ext cx="10971288" cy="2031325"/>
          </a:xfrm>
          <a:prstGeom prst="rect">
            <a:avLst/>
          </a:prstGeom>
          <a:noFill/>
        </p:spPr>
        <p:txBody>
          <a:bodyPr wrap="square" rtlCol="0">
            <a:spAutoFit/>
          </a:bodyPr>
          <a:lstStyle/>
          <a:p>
            <a:r>
              <a:rPr lang="en-US" dirty="0" smtClean="0"/>
              <a:t>• The processing would be performed on the fly from the level 1A dataset</a:t>
            </a:r>
          </a:p>
          <a:p>
            <a:r>
              <a:rPr lang="en-US" dirty="0" smtClean="0"/>
              <a:t>• User would select the calibration, retrieval and averaging modules</a:t>
            </a:r>
          </a:p>
          <a:p>
            <a:r>
              <a:rPr lang="en-US" dirty="0" smtClean="0"/>
              <a:t>• User would select the time and spatial domain, format, and parameters, user downloads only data needed.</a:t>
            </a:r>
          </a:p>
          <a:p>
            <a:r>
              <a:rPr lang="en-US" dirty="0" smtClean="0"/>
              <a:t>• User would get the latest calibration and retrieval algorithms</a:t>
            </a:r>
          </a:p>
          <a:p>
            <a:r>
              <a:rPr lang="en-US" dirty="0" smtClean="0"/>
              <a:t>• The slowest part of any processing process is I/O, the only I/O would be the reading of the level-1A and the writing the file for the user. </a:t>
            </a:r>
            <a:r>
              <a:rPr lang="en-US" smtClean="0"/>
              <a:t>Processing is on the fly and optimized </a:t>
            </a:r>
            <a:r>
              <a:rPr lang="en-US" dirty="0" smtClean="0"/>
              <a:t>for the user, not all codes need to be run.</a:t>
            </a:r>
          </a:p>
          <a:p>
            <a:endParaRPr lang="en-US" dirty="0"/>
          </a:p>
        </p:txBody>
      </p:sp>
      <p:sp>
        <p:nvSpPr>
          <p:cNvPr id="4" name="TextBox 3"/>
          <p:cNvSpPr txBox="1"/>
          <p:nvPr/>
        </p:nvSpPr>
        <p:spPr>
          <a:xfrm>
            <a:off x="2013204" y="1602281"/>
            <a:ext cx="1905970" cy="369332"/>
          </a:xfrm>
          <a:prstGeom prst="rect">
            <a:avLst/>
          </a:prstGeom>
          <a:solidFill>
            <a:schemeClr val="bg2"/>
          </a:solidFill>
        </p:spPr>
        <p:txBody>
          <a:bodyPr wrap="square" rtlCol="0">
            <a:spAutoFit/>
          </a:bodyPr>
          <a:lstStyle/>
          <a:p>
            <a:pPr algn="ctr"/>
            <a:r>
              <a:rPr lang="en-US" smtClean="0"/>
              <a:t>Level 1B</a:t>
            </a:r>
            <a:endParaRPr lang="en-US"/>
          </a:p>
        </p:txBody>
      </p:sp>
      <p:sp>
        <p:nvSpPr>
          <p:cNvPr id="17" name="TextBox 16"/>
          <p:cNvSpPr txBox="1"/>
          <p:nvPr/>
        </p:nvSpPr>
        <p:spPr>
          <a:xfrm>
            <a:off x="4190030" y="1602281"/>
            <a:ext cx="1905970" cy="369332"/>
          </a:xfrm>
          <a:prstGeom prst="rect">
            <a:avLst/>
          </a:prstGeom>
          <a:solidFill>
            <a:schemeClr val="bg2"/>
          </a:solidFill>
        </p:spPr>
        <p:txBody>
          <a:bodyPr wrap="square" rtlCol="0">
            <a:spAutoFit/>
          </a:bodyPr>
          <a:lstStyle/>
          <a:p>
            <a:pPr algn="ctr"/>
            <a:r>
              <a:rPr lang="en-US" dirty="0" smtClean="0"/>
              <a:t>Level 2</a:t>
            </a:r>
            <a:endParaRPr lang="en-US" dirty="0"/>
          </a:p>
        </p:txBody>
      </p:sp>
      <p:sp>
        <p:nvSpPr>
          <p:cNvPr id="19" name="TextBox 18"/>
          <p:cNvSpPr txBox="1"/>
          <p:nvPr/>
        </p:nvSpPr>
        <p:spPr>
          <a:xfrm>
            <a:off x="6285045" y="1616816"/>
            <a:ext cx="1571567" cy="369332"/>
          </a:xfrm>
          <a:prstGeom prst="rect">
            <a:avLst/>
          </a:prstGeom>
          <a:solidFill>
            <a:schemeClr val="bg2"/>
          </a:solidFill>
        </p:spPr>
        <p:txBody>
          <a:bodyPr wrap="square" rtlCol="0">
            <a:spAutoFit/>
          </a:bodyPr>
          <a:lstStyle/>
          <a:p>
            <a:pPr algn="ctr"/>
            <a:r>
              <a:rPr lang="en-US" dirty="0" smtClean="0"/>
              <a:t>Level 3</a:t>
            </a:r>
            <a:endParaRPr lang="en-US" dirty="0"/>
          </a:p>
        </p:txBody>
      </p:sp>
    </p:spTree>
    <p:extLst>
      <p:ext uri="{BB962C8B-B14F-4D97-AF65-F5344CB8AC3E}">
        <p14:creationId xmlns:p14="http://schemas.microsoft.com/office/powerpoint/2010/main" val="1349081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1725</Words>
  <Application>Microsoft Macintosh PowerPoint</Application>
  <PresentationFormat>Widescreen</PresentationFormat>
  <Paragraphs>169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Arial</vt:lpstr>
      <vt:lpstr>Office Theme</vt:lpstr>
      <vt:lpstr>Inter-calibration of GEO imagers and GSICS activities</vt:lpstr>
      <vt:lpstr>GSICS goals</vt:lpstr>
      <vt:lpstr>GSICS calibration activities</vt:lpstr>
      <vt:lpstr>GSICS to use NPP-VIIRS as the visible calibration reference</vt:lpstr>
      <vt:lpstr>PowerPoint Presentation</vt:lpstr>
      <vt:lpstr>NPP-VIIRS level1B datasets</vt:lpstr>
      <vt:lpstr>Can level 1A calibration modules be as traceable as level 1B datasets?</vt:lpstr>
      <vt:lpstr>Calibration module advantages</vt:lpstr>
      <vt:lpstr>The ultimate research data flow</vt:lpstr>
      <vt:lpstr>DCC invariant target method</vt:lpstr>
      <vt:lpstr>VIIRS band stability</vt:lpstr>
      <vt:lpstr>Monthly VIIRS DCC PDFs</vt:lpstr>
      <vt:lpstr>All season BRDFs</vt:lpstr>
      <vt:lpstr>Monthly BRDFs VIIRS M11 (2.25µm) </vt:lpstr>
      <vt:lpstr>DCC BRDF deseasonalization efficiency</vt:lpstr>
      <vt:lpstr>PDF comparison</vt:lpstr>
      <vt:lpstr>Can the monthly BRDFs be applied to MODIS?</vt:lpstr>
      <vt:lpstr>GEO invariant target methods</vt:lpstr>
      <vt:lpstr>GOES-8 SRF changing</vt:lpstr>
      <vt:lpstr>GMS-4 non-linear response</vt:lpstr>
      <vt:lpstr>GEO calibration with CLARREO</vt:lpstr>
      <vt:lpstr>Conclusions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Inter-calibration of GEO imagers and GSICS activities</dc:title>
  <dc:creator>Microsoft Office User</dc:creator>
  <cp:lastModifiedBy>Microsoft Office User</cp:lastModifiedBy>
  <cp:revision>35</cp:revision>
  <dcterms:created xsi:type="dcterms:W3CDTF">2017-11-15T00:15:49Z</dcterms:created>
  <dcterms:modified xsi:type="dcterms:W3CDTF">2017-11-16T17:54:38Z</dcterms:modified>
</cp:coreProperties>
</file>