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91" r:id="rId3"/>
    <p:sldId id="293" r:id="rId4"/>
    <p:sldId id="302" r:id="rId5"/>
    <p:sldId id="303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09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121909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121909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121909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121909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121909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121909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121909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121909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00FF"/>
    <a:srgbClr val="729F24"/>
    <a:srgbClr val="EDD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5E5"/>
          </a:solidFill>
        </a:fill>
      </a:tcStyle>
    </a:wholeTbl>
    <a:band2H>
      <a:tcTxStyle/>
      <a:tcStyle>
        <a:tcBdr/>
        <a:fill>
          <a:solidFill>
            <a:srgbClr val="E9EBF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D8CB"/>
          </a:solidFill>
        </a:fill>
      </a:tcStyle>
    </a:wholeTbl>
    <a:band2H>
      <a:tcTxStyle/>
      <a:tcStyle>
        <a:tcBdr/>
        <a:fill>
          <a:solidFill>
            <a:srgbClr val="FAEC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7D8"/>
          </a:solidFill>
        </a:fill>
      </a:tcStyle>
    </a:wholeTbl>
    <a:band2H>
      <a:tcTxStyle/>
      <a:tcStyle>
        <a:tcBdr/>
        <a:fill>
          <a:solidFill>
            <a:srgbClr val="EBEC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76"/>
    <p:restoredTop sz="82998"/>
  </p:normalViewPr>
  <p:slideViewPr>
    <p:cSldViewPr snapToGrid="0" snapToObjects="1">
      <p:cViewPr varScale="1">
        <p:scale>
          <a:sx n="62" d="100"/>
          <a:sy n="62" d="100"/>
        </p:scale>
        <p:origin x="119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219098" latinLnBrk="0">
      <a:defRPr sz="2600">
        <a:latin typeface="+mn-lt"/>
        <a:ea typeface="+mn-ea"/>
        <a:cs typeface="+mn-cs"/>
        <a:sym typeface="Calibri"/>
      </a:defRPr>
    </a:lvl1pPr>
    <a:lvl2pPr indent="228600" defTabSz="1219098" latinLnBrk="0">
      <a:defRPr sz="2600">
        <a:latin typeface="+mn-lt"/>
        <a:ea typeface="+mn-ea"/>
        <a:cs typeface="+mn-cs"/>
        <a:sym typeface="Calibri"/>
      </a:defRPr>
    </a:lvl2pPr>
    <a:lvl3pPr indent="457200" defTabSz="1219098" latinLnBrk="0">
      <a:defRPr sz="2600">
        <a:latin typeface="+mn-lt"/>
        <a:ea typeface="+mn-ea"/>
        <a:cs typeface="+mn-cs"/>
        <a:sym typeface="Calibri"/>
      </a:defRPr>
    </a:lvl3pPr>
    <a:lvl4pPr indent="685800" defTabSz="1219098" latinLnBrk="0">
      <a:defRPr sz="2600">
        <a:latin typeface="+mn-lt"/>
        <a:ea typeface="+mn-ea"/>
        <a:cs typeface="+mn-cs"/>
        <a:sym typeface="Calibri"/>
      </a:defRPr>
    </a:lvl4pPr>
    <a:lvl5pPr indent="914400" defTabSz="1219098" latinLnBrk="0">
      <a:defRPr sz="2600">
        <a:latin typeface="+mn-lt"/>
        <a:ea typeface="+mn-ea"/>
        <a:cs typeface="+mn-cs"/>
        <a:sym typeface="Calibri"/>
      </a:defRPr>
    </a:lvl5pPr>
    <a:lvl6pPr indent="1143000" defTabSz="1219098" latinLnBrk="0">
      <a:defRPr sz="2600">
        <a:latin typeface="+mn-lt"/>
        <a:ea typeface="+mn-ea"/>
        <a:cs typeface="+mn-cs"/>
        <a:sym typeface="Calibri"/>
      </a:defRPr>
    </a:lvl6pPr>
    <a:lvl7pPr indent="1371600" defTabSz="1219098" latinLnBrk="0">
      <a:defRPr sz="2600">
        <a:latin typeface="+mn-lt"/>
        <a:ea typeface="+mn-ea"/>
        <a:cs typeface="+mn-cs"/>
        <a:sym typeface="Calibri"/>
      </a:defRPr>
    </a:lvl7pPr>
    <a:lvl8pPr indent="1600200" defTabSz="1219098" latinLnBrk="0">
      <a:defRPr sz="2600">
        <a:latin typeface="+mn-lt"/>
        <a:ea typeface="+mn-ea"/>
        <a:cs typeface="+mn-cs"/>
        <a:sym typeface="Calibri"/>
      </a:defRPr>
    </a:lvl8pPr>
    <a:lvl9pPr indent="1828800" defTabSz="1219098" latinLnBrk="0">
      <a:defRPr sz="26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1400"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24987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539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393564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41420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1828799" y="2628903"/>
            <a:ext cx="20726404" cy="64008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5600"/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657597" y="9144005"/>
            <a:ext cx="17068807" cy="182880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hape 126"/>
          <p:cNvSpPr txBox="1"/>
          <p:nvPr/>
        </p:nvSpPr>
        <p:spPr>
          <a:xfrm>
            <a:off x="1757775" y="12678216"/>
            <a:ext cx="7594601" cy="43687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4" tIns="91434" rIns="91434" bIns="91434" anchor="ctr">
            <a:spAutoFit/>
          </a:bodyPr>
          <a:lstStyle>
            <a:lvl1pPr>
              <a:defRPr sz="16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AMS Annual Mtg. 2017, Platnick et al.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Text"/>
          <p:cNvSpPr txBox="1">
            <a:spLocks noGrp="1"/>
          </p:cNvSpPr>
          <p:nvPr>
            <p:ph type="title"/>
          </p:nvPr>
        </p:nvSpPr>
        <p:spPr>
          <a:xfrm>
            <a:off x="1828799" y="2628903"/>
            <a:ext cx="20726404" cy="64008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5600"/>
            </a:lvl1pPr>
          </a:lstStyle>
          <a:p>
            <a:r>
              <a:t>Title Text</a:t>
            </a:r>
          </a:p>
        </p:txBody>
      </p:sp>
      <p:sp>
        <p:nvSpPr>
          <p:cNvPr id="1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657597" y="9144005"/>
            <a:ext cx="17068807" cy="182880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926167" y="3771906"/>
            <a:ext cx="20726404" cy="375761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9200"/>
            </a:lvl1pPr>
          </a:lstStyle>
          <a:p>
            <a:r>
              <a:t>Title Text</a:t>
            </a:r>
          </a:p>
        </p:txBody>
      </p:sp>
      <p:sp>
        <p:nvSpPr>
          <p:cNvPr id="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26167" y="7817650"/>
            <a:ext cx="20726404" cy="169783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buSzTx/>
              <a:buFontTx/>
              <a:buNone/>
              <a:defRPr sz="3400">
                <a:solidFill>
                  <a:srgbClr val="888888"/>
                </a:solidFill>
              </a:defRPr>
            </a:lvl1pPr>
            <a:lvl2pPr marL="0" indent="0" algn="ctr">
              <a:spcBef>
                <a:spcPts val="800"/>
              </a:spcBef>
              <a:buSzTx/>
              <a:buFontTx/>
              <a:buNone/>
              <a:defRPr sz="3400">
                <a:solidFill>
                  <a:srgbClr val="888888"/>
                </a:solidFill>
              </a:defRPr>
            </a:lvl2pPr>
            <a:lvl3pPr marL="0" indent="0" algn="ctr">
              <a:spcBef>
                <a:spcPts val="800"/>
              </a:spcBef>
              <a:buSzTx/>
              <a:buFontTx/>
              <a:buNone/>
              <a:defRPr sz="3400">
                <a:solidFill>
                  <a:srgbClr val="888888"/>
                </a:solidFill>
              </a:defRPr>
            </a:lvl3pPr>
            <a:lvl4pPr marL="0" indent="0" algn="ctr">
              <a:spcBef>
                <a:spcPts val="800"/>
              </a:spcBef>
              <a:buSzTx/>
              <a:buFontTx/>
              <a:buNone/>
              <a:defRPr sz="3400">
                <a:solidFill>
                  <a:srgbClr val="888888"/>
                </a:solidFill>
              </a:defRPr>
            </a:lvl4pPr>
            <a:lvl5pPr marL="0" indent="0" algn="ctr">
              <a:spcBef>
                <a:spcPts val="800"/>
              </a:spcBef>
              <a:buSzTx/>
              <a:buFontTx/>
              <a:buNone/>
              <a:defRPr sz="3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3"/>
          <p:cNvSpPr/>
          <p:nvPr/>
        </p:nvSpPr>
        <p:spPr>
          <a:xfrm>
            <a:off x="11988796" y="7600954"/>
            <a:ext cx="226065" cy="127164"/>
          </a:xfrm>
          <a:prstGeom prst="ellipse">
            <a:avLst/>
          </a:prstGeom>
          <a:solidFill>
            <a:srgbClr val="808080"/>
          </a:solidFill>
          <a:ln w="12700">
            <a:miter lim="400000"/>
          </a:ln>
        </p:spPr>
        <p:txBody>
          <a:bodyPr lIns="173394" tIns="173394" rIns="173394" bIns="173394" anchor="ctr"/>
          <a:lstStyle/>
          <a:p>
            <a:pPr algn="ctr">
              <a:defRPr sz="28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/>
          </a:p>
        </p:txBody>
      </p:sp>
      <p:sp>
        <p:nvSpPr>
          <p:cNvPr id="33" name="Shape 34"/>
          <p:cNvSpPr/>
          <p:nvPr/>
        </p:nvSpPr>
        <p:spPr>
          <a:xfrm>
            <a:off x="12522200" y="7600954"/>
            <a:ext cx="226059" cy="127164"/>
          </a:xfrm>
          <a:prstGeom prst="ellipse">
            <a:avLst/>
          </a:prstGeom>
          <a:solidFill>
            <a:srgbClr val="808080"/>
          </a:solidFill>
          <a:ln w="12700">
            <a:miter lim="400000"/>
          </a:ln>
        </p:spPr>
        <p:txBody>
          <a:bodyPr lIns="173394" tIns="173394" rIns="173394" bIns="173394" anchor="ctr"/>
          <a:lstStyle/>
          <a:p>
            <a:pPr algn="ctr">
              <a:defRPr sz="28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/>
          </a:p>
        </p:txBody>
      </p:sp>
      <p:sp>
        <p:nvSpPr>
          <p:cNvPr id="34" name="Shape 35"/>
          <p:cNvSpPr/>
          <p:nvPr/>
        </p:nvSpPr>
        <p:spPr>
          <a:xfrm>
            <a:off x="11457941" y="7600954"/>
            <a:ext cx="226060" cy="127164"/>
          </a:xfrm>
          <a:prstGeom prst="ellipse">
            <a:avLst/>
          </a:prstGeom>
          <a:solidFill>
            <a:srgbClr val="808080"/>
          </a:solidFill>
          <a:ln w="12700">
            <a:miter lim="400000"/>
          </a:ln>
        </p:spPr>
        <p:txBody>
          <a:bodyPr lIns="173394" tIns="173394" rIns="173394" bIns="173394" anchor="ctr"/>
          <a:lstStyle/>
          <a:p>
            <a:pPr algn="ctr">
              <a:defRPr sz="28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/>
          </a:p>
        </p:txBody>
      </p:sp>
      <p:sp>
        <p:nvSpPr>
          <p:cNvPr id="35" name="Shape 36"/>
          <p:cNvSpPr txBox="1"/>
          <p:nvPr/>
        </p:nvSpPr>
        <p:spPr>
          <a:xfrm>
            <a:off x="1757775" y="11304436"/>
            <a:ext cx="7594601" cy="4368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4" tIns="91434" rIns="91434" bIns="91434" anchor="ctr">
            <a:spAutoFit/>
          </a:bodyPr>
          <a:lstStyle>
            <a:lvl1pPr>
              <a:defRPr sz="16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AMS Annual Mtg. 2017, Platnick et al.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1219199" y="1714503"/>
            <a:ext cx="21945604" cy="2400303"/>
          </a:xfrm>
          <a:prstGeom prst="rect">
            <a:avLst/>
          </a:prstGeom>
        </p:spPr>
        <p:txBody>
          <a:bodyPr/>
          <a:lstStyle>
            <a:lvl1pPr>
              <a:defRPr sz="10400"/>
            </a:lvl1pPr>
          </a:lstStyle>
          <a:p>
            <a:r>
              <a:t>Title Text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395200" y="4114802"/>
            <a:ext cx="10769604" cy="678894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6"/>
          <p:cNvSpPr txBox="1"/>
          <p:nvPr/>
        </p:nvSpPr>
        <p:spPr>
          <a:xfrm>
            <a:off x="1757775" y="11304436"/>
            <a:ext cx="7594601" cy="4368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4" tIns="91434" rIns="91434" bIns="91434" anchor="ctr">
            <a:spAutoFit/>
          </a:bodyPr>
          <a:lstStyle>
            <a:lvl1pPr>
              <a:defRPr sz="16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AMS Annual Mtg. 2017, Platnick et al.</a:t>
            </a:r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1219199" y="1714503"/>
            <a:ext cx="21945604" cy="2400303"/>
          </a:xfrm>
          <a:prstGeom prst="rect">
            <a:avLst/>
          </a:prstGeom>
        </p:spPr>
        <p:txBody>
          <a:bodyPr/>
          <a:lstStyle>
            <a:lvl1pPr>
              <a:defRPr sz="10400"/>
            </a:lvl1pPr>
          </a:lstStyle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19199" y="4114802"/>
            <a:ext cx="10773839" cy="914404"/>
          </a:xfrm>
          <a:prstGeom prst="rect">
            <a:avLst/>
          </a:prstGeom>
        </p:spPr>
        <p:txBody>
          <a:bodyPr anchor="b"/>
          <a:lstStyle>
            <a:lvl1pPr marL="0" indent="0" algn="ctr">
              <a:buSzTx/>
              <a:buFontTx/>
              <a:buNone/>
            </a:lvl1pPr>
            <a:lvl2pPr marL="0" indent="0" algn="ctr">
              <a:buSzTx/>
              <a:buFontTx/>
              <a:buNone/>
            </a:lvl2pPr>
            <a:lvl3pPr marL="0" indent="0" algn="ctr">
              <a:buSzTx/>
              <a:buFontTx/>
              <a:buNone/>
            </a:lvl3pPr>
            <a:lvl4pPr marL="0" indent="0" algn="ctr">
              <a:buSzTx/>
              <a:buFontTx/>
              <a:buNone/>
            </a:lvl4pPr>
            <a:lvl5pPr marL="0" indent="0" algn="ctr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sz="quarter" idx="13"/>
          </p:nvPr>
        </p:nvSpPr>
        <p:spPr>
          <a:xfrm>
            <a:off x="12395203" y="4114802"/>
            <a:ext cx="10778071" cy="914404"/>
          </a:xfrm>
          <a:prstGeom prst="rect">
            <a:avLst/>
          </a:prstGeom>
          <a:ln w="12700"/>
        </p:spPr>
        <p:txBody>
          <a:bodyPr anchor="b"/>
          <a:lstStyle/>
          <a:p>
            <a:pPr marL="0" indent="0" algn="ctr" defTabSz="1773786">
              <a:spcBef>
                <a:spcPts val="800"/>
              </a:spcBef>
              <a:buSzTx/>
              <a:buFontTx/>
              <a:buNone/>
              <a:defRPr sz="8400"/>
            </a:pPr>
            <a:endParaRPr/>
          </a:p>
        </p:txBody>
      </p:sp>
      <p:sp>
        <p:nvSpPr>
          <p:cNvPr id="56" name="Shape 57"/>
          <p:cNvSpPr txBox="1"/>
          <p:nvPr/>
        </p:nvSpPr>
        <p:spPr>
          <a:xfrm>
            <a:off x="1757775" y="11304436"/>
            <a:ext cx="7594601" cy="4368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4" tIns="91434" rIns="91434" bIns="91434" anchor="ctr">
            <a:spAutoFit/>
          </a:bodyPr>
          <a:lstStyle>
            <a:lvl1pPr>
              <a:defRPr sz="16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AMS Annual Mtg. 2017, Platnick et al.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74"/>
          <p:cNvSpPr txBox="1"/>
          <p:nvPr/>
        </p:nvSpPr>
        <p:spPr>
          <a:xfrm>
            <a:off x="1757775" y="11304436"/>
            <a:ext cx="7594601" cy="4368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4" tIns="91434" rIns="91434" bIns="91434" anchor="ctr">
            <a:spAutoFit/>
          </a:bodyPr>
          <a:lstStyle>
            <a:lvl1pPr>
              <a:defRPr sz="16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AMS Annual Mtg. 2017, Platnick et al.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15752236" y="2114554"/>
            <a:ext cx="8022172" cy="314325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200">
                <a:effectLst>
                  <a:outerShdw blurRad="50800" dist="25400" dir="540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917700" y="2124079"/>
            <a:ext cx="13322306" cy="8779673"/>
          </a:xfrm>
          <a:prstGeom prst="rect">
            <a:avLst/>
          </a:prstGeom>
        </p:spPr>
        <p:txBody>
          <a:bodyPr/>
          <a:lstStyle>
            <a:lvl1pPr marL="648594" indent="-648594">
              <a:spcBef>
                <a:spcPts val="1300"/>
              </a:spcBef>
              <a:defRPr sz="6000"/>
            </a:lvl1pPr>
            <a:lvl2pPr marL="798529" indent="-617710">
              <a:spcBef>
                <a:spcPts val="1300"/>
              </a:spcBef>
              <a:defRPr sz="6000"/>
            </a:lvl2pPr>
            <a:lvl3pPr marL="938169" indent="-576529">
              <a:spcBef>
                <a:spcPts val="1300"/>
              </a:spcBef>
              <a:defRPr sz="6000"/>
            </a:lvl3pPr>
            <a:lvl4pPr marL="1234292" indent="-691831">
              <a:spcBef>
                <a:spcPts val="1300"/>
              </a:spcBef>
              <a:defRPr sz="6000"/>
            </a:lvl4pPr>
            <a:lvl5pPr marL="1415114" indent="-691833">
              <a:spcBef>
                <a:spcPts val="1300"/>
              </a:spcBef>
              <a:defRPr sz="6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83"/>
          <p:cNvSpPr>
            <a:spLocks noGrp="1"/>
          </p:cNvSpPr>
          <p:nvPr>
            <p:ph type="body" sz="quarter" idx="13"/>
          </p:nvPr>
        </p:nvSpPr>
        <p:spPr>
          <a:xfrm>
            <a:off x="15752236" y="5372106"/>
            <a:ext cx="8022172" cy="5531646"/>
          </a:xfrm>
          <a:prstGeom prst="rect">
            <a:avLst/>
          </a:prstGeom>
          <a:ln w="12700"/>
        </p:spPr>
        <p:txBody>
          <a:bodyPr/>
          <a:lstStyle/>
          <a:p>
            <a:pPr marL="0" indent="0" algn="ctr">
              <a:lnSpc>
                <a:spcPct val="125000"/>
              </a:lnSpc>
              <a:spcBef>
                <a:spcPts val="500"/>
              </a:spcBef>
              <a:buSzTx/>
              <a:buFontTx/>
              <a:buNone/>
              <a:defRPr sz="5200"/>
            </a:pPr>
            <a:endParaRPr/>
          </a:p>
        </p:txBody>
      </p:sp>
      <p:sp>
        <p:nvSpPr>
          <p:cNvPr id="75" name="Shape 85"/>
          <p:cNvSpPr txBox="1"/>
          <p:nvPr/>
        </p:nvSpPr>
        <p:spPr>
          <a:xfrm>
            <a:off x="1757775" y="11304436"/>
            <a:ext cx="7594601" cy="4368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4" tIns="91434" rIns="91434" bIns="91434" anchor="ctr">
            <a:spAutoFit/>
          </a:bodyPr>
          <a:lstStyle>
            <a:lvl1pPr>
              <a:defRPr sz="16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AMS Annual Mtg. 2017, Platnick et al.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4478868" y="2057399"/>
            <a:ext cx="15231535" cy="134302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84" name="Shape 93"/>
          <p:cNvSpPr>
            <a:spLocks noGrp="1"/>
          </p:cNvSpPr>
          <p:nvPr>
            <p:ph type="pic" sz="half" idx="13"/>
          </p:nvPr>
        </p:nvSpPr>
        <p:spPr>
          <a:xfrm>
            <a:off x="4021671" y="3429000"/>
            <a:ext cx="16145935" cy="6811569"/>
          </a:xfrm>
          <a:prstGeom prst="rect">
            <a:avLst/>
          </a:prstGeom>
          <a:ln w="266700">
            <a:solidFill>
              <a:srgbClr val="FFFFFF"/>
            </a:solidFill>
            <a:round/>
          </a:ln>
          <a:effectLst>
            <a:outerShdw blurRad="304800" dist="127000" dir="5400000" rotWithShape="0">
              <a:srgbClr val="000000">
                <a:alpha val="2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478868" y="10429880"/>
            <a:ext cx="15231535" cy="80010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FontTx/>
              <a:buNone/>
              <a:defRPr sz="2600"/>
            </a:lvl1pPr>
            <a:lvl2pPr marL="0" indent="0" algn="ctr">
              <a:spcBef>
                <a:spcPts val="500"/>
              </a:spcBef>
              <a:buSzTx/>
              <a:buFontTx/>
              <a:buNone/>
              <a:defRPr sz="2600"/>
            </a:lvl2pPr>
            <a:lvl3pPr marL="0" indent="0" algn="ctr">
              <a:spcBef>
                <a:spcPts val="500"/>
              </a:spcBef>
              <a:buSzTx/>
              <a:buFontTx/>
              <a:buNone/>
              <a:defRPr sz="2600"/>
            </a:lvl3pPr>
            <a:lvl4pPr marL="0" indent="0" algn="ctr">
              <a:spcBef>
                <a:spcPts val="500"/>
              </a:spcBef>
              <a:buSzTx/>
              <a:buFontTx/>
              <a:buNone/>
              <a:defRPr sz="2600"/>
            </a:lvl4pPr>
            <a:lvl5pPr marL="0" indent="0" algn="ctr">
              <a:spcBef>
                <a:spcPts val="500"/>
              </a:spcBef>
              <a:buSzTx/>
              <a:buFontTx/>
              <a:buNone/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hape 96"/>
          <p:cNvSpPr txBox="1"/>
          <p:nvPr/>
        </p:nvSpPr>
        <p:spPr>
          <a:xfrm>
            <a:off x="1757775" y="11304436"/>
            <a:ext cx="7594601" cy="4368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4" tIns="91434" rIns="91434" bIns="91434" anchor="ctr">
            <a:spAutoFit/>
          </a:bodyPr>
          <a:lstStyle>
            <a:lvl1pPr>
              <a:defRPr sz="16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AMS Annual Mtg. 2017, Platnick et al.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1219199" y="1714503"/>
            <a:ext cx="21945604" cy="2400303"/>
          </a:xfrm>
          <a:prstGeom prst="rect">
            <a:avLst/>
          </a:prstGeom>
        </p:spPr>
        <p:txBody>
          <a:bodyPr/>
          <a:lstStyle>
            <a:lvl1pPr>
              <a:defRPr sz="104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hape 106"/>
          <p:cNvSpPr txBox="1"/>
          <p:nvPr/>
        </p:nvSpPr>
        <p:spPr>
          <a:xfrm>
            <a:off x="1757775" y="11304436"/>
            <a:ext cx="7594601" cy="4368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4" tIns="91434" rIns="91434" bIns="91434" anchor="ctr">
            <a:spAutoFit/>
          </a:bodyPr>
          <a:lstStyle>
            <a:lvl1pPr>
              <a:defRPr sz="16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AMS Annual Mtg. 2017, Platnick et al.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17678401" y="2126461"/>
            <a:ext cx="5486404" cy="8777291"/>
          </a:xfrm>
          <a:prstGeom prst="rect">
            <a:avLst/>
          </a:prstGeom>
        </p:spPr>
        <p:txBody>
          <a:bodyPr/>
          <a:lstStyle>
            <a:lvl1pPr>
              <a:defRPr sz="10400"/>
            </a:lvl1pPr>
          </a:lstStyle>
          <a:p>
            <a:r>
              <a:t>Title Text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idx="1"/>
          </p:nvPr>
        </p:nvSpPr>
        <p:spPr>
          <a:xfrm>
            <a:off x="1219202" y="2126461"/>
            <a:ext cx="16052804" cy="877729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hape 116"/>
          <p:cNvSpPr txBox="1"/>
          <p:nvPr/>
        </p:nvSpPr>
        <p:spPr>
          <a:xfrm>
            <a:off x="1757775" y="11304436"/>
            <a:ext cx="7594601" cy="4368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4" tIns="91434" rIns="91434" bIns="91434" anchor="ctr">
            <a:spAutoFit/>
          </a:bodyPr>
          <a:lstStyle>
            <a:lvl1pPr>
              <a:defRPr sz="16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AMS Annual Mtg. 2017, Platnick et al.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FFFFF"/>
            </a:gs>
            <a:gs pos="76000">
              <a:srgbClr val="F3F3F3"/>
            </a:gs>
            <a:gs pos="92000">
              <a:srgbClr val="D9D9D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"/>
          <p:cNvSpPr txBox="1"/>
          <p:nvPr/>
        </p:nvSpPr>
        <p:spPr>
          <a:xfrm>
            <a:off x="1757775" y="12700022"/>
            <a:ext cx="7594601" cy="4368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4" tIns="91434" rIns="91434" bIns="91434" anchor="ctr">
            <a:spAutoFit/>
          </a:bodyPr>
          <a:lstStyle>
            <a:lvl1pPr>
              <a:defRPr sz="16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AMS Annual Mtg. 2017, Platnick et al.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19199" y="2204357"/>
            <a:ext cx="21945604" cy="101470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73394" tIns="173394" rIns="173394" bIns="173394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219199" y="4114802"/>
            <a:ext cx="21945604" cy="678894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73394" tIns="173394" rIns="173394" bIns="17339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82079" y="11266436"/>
            <a:ext cx="502309" cy="512875"/>
          </a:xfrm>
          <a:prstGeom prst="rect">
            <a:avLst/>
          </a:prstGeom>
          <a:ln w="25400">
            <a:miter lim="400000"/>
          </a:ln>
        </p:spPr>
        <p:txBody>
          <a:bodyPr wrap="none" lIns="104037" tIns="104037" rIns="104037" bIns="104037" anchor="ctr">
            <a:spAutoFit/>
          </a:bodyPr>
          <a:lstStyle>
            <a:lvl1pPr>
              <a:defRPr sz="2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1828738" rtl="0" latinLnBrk="0">
        <a:lnSpc>
          <a:spcPts val="11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2F5897"/>
          </a:solidFill>
          <a:effectLst>
            <a:outerShdw blurRad="63500" dist="38100" dir="5400000" rotWithShape="0">
              <a:srgbClr val="000000">
                <a:alpha val="25000"/>
              </a:srgbClr>
            </a:outerShdw>
          </a:effectLst>
          <a:uFillTx/>
          <a:latin typeface="Palatino Linotype"/>
          <a:ea typeface="Palatino Linotype"/>
          <a:cs typeface="Palatino Linotype"/>
          <a:sym typeface="Palatino Linotype"/>
        </a:defRPr>
      </a:lvl1pPr>
      <a:lvl2pPr marL="0" marR="0" indent="0" algn="ctr" defTabSz="1828738" rtl="0" latinLnBrk="0">
        <a:lnSpc>
          <a:spcPts val="11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2F5897"/>
          </a:solidFill>
          <a:effectLst>
            <a:outerShdw blurRad="63500" dist="38100" dir="5400000" rotWithShape="0">
              <a:srgbClr val="000000">
                <a:alpha val="25000"/>
              </a:srgbClr>
            </a:outerShdw>
          </a:effectLst>
          <a:uFillTx/>
          <a:latin typeface="Palatino Linotype"/>
          <a:ea typeface="Palatino Linotype"/>
          <a:cs typeface="Palatino Linotype"/>
          <a:sym typeface="Palatino Linotype"/>
        </a:defRPr>
      </a:lvl2pPr>
      <a:lvl3pPr marL="0" marR="0" indent="0" algn="ctr" defTabSz="1828738" rtl="0" latinLnBrk="0">
        <a:lnSpc>
          <a:spcPts val="11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2F5897"/>
          </a:solidFill>
          <a:effectLst>
            <a:outerShdw blurRad="63500" dist="38100" dir="5400000" rotWithShape="0">
              <a:srgbClr val="000000">
                <a:alpha val="25000"/>
              </a:srgbClr>
            </a:outerShdw>
          </a:effectLst>
          <a:uFillTx/>
          <a:latin typeface="Palatino Linotype"/>
          <a:ea typeface="Palatino Linotype"/>
          <a:cs typeface="Palatino Linotype"/>
          <a:sym typeface="Palatino Linotype"/>
        </a:defRPr>
      </a:lvl3pPr>
      <a:lvl4pPr marL="0" marR="0" indent="0" algn="ctr" defTabSz="1828738" rtl="0" latinLnBrk="0">
        <a:lnSpc>
          <a:spcPts val="11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2F5897"/>
          </a:solidFill>
          <a:effectLst>
            <a:outerShdw blurRad="63500" dist="38100" dir="5400000" rotWithShape="0">
              <a:srgbClr val="000000">
                <a:alpha val="25000"/>
              </a:srgbClr>
            </a:outerShdw>
          </a:effectLst>
          <a:uFillTx/>
          <a:latin typeface="Palatino Linotype"/>
          <a:ea typeface="Palatino Linotype"/>
          <a:cs typeface="Palatino Linotype"/>
          <a:sym typeface="Palatino Linotype"/>
        </a:defRPr>
      </a:lvl4pPr>
      <a:lvl5pPr marL="0" marR="0" indent="0" algn="ctr" defTabSz="1828738" rtl="0" latinLnBrk="0">
        <a:lnSpc>
          <a:spcPts val="11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2F5897"/>
          </a:solidFill>
          <a:effectLst>
            <a:outerShdw blurRad="63500" dist="38100" dir="5400000" rotWithShape="0">
              <a:srgbClr val="000000">
                <a:alpha val="25000"/>
              </a:srgbClr>
            </a:outerShdw>
          </a:effectLst>
          <a:uFillTx/>
          <a:latin typeface="Palatino Linotype"/>
          <a:ea typeface="Palatino Linotype"/>
          <a:cs typeface="Palatino Linotype"/>
          <a:sym typeface="Palatino Linotype"/>
        </a:defRPr>
      </a:lvl5pPr>
      <a:lvl6pPr marL="0" marR="0" indent="0" algn="ctr" defTabSz="1828738" rtl="0" latinLnBrk="0">
        <a:lnSpc>
          <a:spcPts val="11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2F5897"/>
          </a:solidFill>
          <a:effectLst>
            <a:outerShdw blurRad="63500" dist="38100" dir="5400000" rotWithShape="0">
              <a:srgbClr val="000000">
                <a:alpha val="25000"/>
              </a:srgbClr>
            </a:outerShdw>
          </a:effectLst>
          <a:uFillTx/>
          <a:latin typeface="Palatino Linotype"/>
          <a:ea typeface="Palatino Linotype"/>
          <a:cs typeface="Palatino Linotype"/>
          <a:sym typeface="Palatino Linotype"/>
        </a:defRPr>
      </a:lvl6pPr>
      <a:lvl7pPr marL="0" marR="0" indent="0" algn="ctr" defTabSz="1828738" rtl="0" latinLnBrk="0">
        <a:lnSpc>
          <a:spcPts val="11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2F5897"/>
          </a:solidFill>
          <a:effectLst>
            <a:outerShdw blurRad="63500" dist="38100" dir="5400000" rotWithShape="0">
              <a:srgbClr val="000000">
                <a:alpha val="25000"/>
              </a:srgbClr>
            </a:outerShdw>
          </a:effectLst>
          <a:uFillTx/>
          <a:latin typeface="Palatino Linotype"/>
          <a:ea typeface="Palatino Linotype"/>
          <a:cs typeface="Palatino Linotype"/>
          <a:sym typeface="Palatino Linotype"/>
        </a:defRPr>
      </a:lvl7pPr>
      <a:lvl8pPr marL="0" marR="0" indent="0" algn="ctr" defTabSz="1828738" rtl="0" latinLnBrk="0">
        <a:lnSpc>
          <a:spcPts val="11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2F5897"/>
          </a:solidFill>
          <a:effectLst>
            <a:outerShdw blurRad="63500" dist="38100" dir="5400000" rotWithShape="0">
              <a:srgbClr val="000000">
                <a:alpha val="25000"/>
              </a:srgbClr>
            </a:outerShdw>
          </a:effectLst>
          <a:uFillTx/>
          <a:latin typeface="Palatino Linotype"/>
          <a:ea typeface="Palatino Linotype"/>
          <a:cs typeface="Palatino Linotype"/>
          <a:sym typeface="Palatino Linotype"/>
        </a:defRPr>
      </a:lvl8pPr>
      <a:lvl9pPr marL="0" marR="0" indent="0" algn="ctr" defTabSz="1828738" rtl="0" latinLnBrk="0">
        <a:lnSpc>
          <a:spcPts val="11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2F5897"/>
          </a:solidFill>
          <a:effectLst>
            <a:outerShdw blurRad="63500" dist="38100" dir="5400000" rotWithShape="0">
              <a:srgbClr val="000000">
                <a:alpha val="25000"/>
              </a:srgbClr>
            </a:outerShdw>
          </a:effectLst>
          <a:uFillTx/>
          <a:latin typeface="Palatino Linotype"/>
          <a:ea typeface="Palatino Linotype"/>
          <a:cs typeface="Palatino Linotype"/>
          <a:sym typeface="Palatino Linotype"/>
        </a:defRPr>
      </a:lvl9pPr>
    </p:titleStyle>
    <p:bodyStyle>
      <a:lvl1pPr marL="663007" marR="0" indent="-663007" algn="l" defTabSz="1828738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80808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1009581" marR="0" indent="-828760" algn="l" defTabSz="1828738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o"/>
        <a:tabLst/>
        <a:defRPr sz="4400" b="0" i="0" u="none" strike="noStrike" cap="none" spc="0" baseline="0">
          <a:ln>
            <a:noFill/>
          </a:ln>
          <a:solidFill>
            <a:srgbClr val="80808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1024648" marR="0" indent="-663007" algn="l" defTabSz="1828738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80808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205468" marR="0" indent="-663007" algn="l" defTabSz="1828738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o"/>
        <a:tabLst/>
        <a:defRPr sz="4400" b="0" i="0" u="none" strike="noStrike" cap="none" spc="0" baseline="0">
          <a:ln>
            <a:noFill/>
          </a:ln>
          <a:solidFill>
            <a:srgbClr val="80808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386288" marR="0" indent="-663007" algn="l" defTabSz="1828738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80808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1567108" marR="0" indent="-663007" algn="l" defTabSz="1828738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o"/>
        <a:tabLst/>
        <a:defRPr sz="4400" b="0" i="0" u="none" strike="noStrike" cap="none" spc="0" baseline="0">
          <a:ln>
            <a:noFill/>
          </a:ln>
          <a:solidFill>
            <a:srgbClr val="80808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1747929" marR="0" indent="-663007" algn="l" defTabSz="1828738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80808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1928748" marR="0" indent="-663007" algn="l" defTabSz="1828738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o"/>
        <a:tabLst/>
        <a:defRPr sz="4400" b="0" i="0" u="none" strike="noStrike" cap="none" spc="0" baseline="0">
          <a:ln>
            <a:noFill/>
          </a:ln>
          <a:solidFill>
            <a:srgbClr val="80808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2109568" marR="0" indent="-663007" algn="l" defTabSz="1828738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80808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121909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121909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121909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121909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121909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121909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121909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121909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121909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odis-images.gsfc.nasa.gov/trend_web/Timeseries1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45"/>
          <p:cNvSpPr txBox="1">
            <a:spLocks noGrp="1"/>
          </p:cNvSpPr>
          <p:nvPr>
            <p:ph type="ctrTitle"/>
          </p:nvPr>
        </p:nvSpPr>
        <p:spPr>
          <a:xfrm>
            <a:off x="2136572" y="2358706"/>
            <a:ext cx="20110856" cy="288641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2376582">
              <a:defRPr sz="7476">
                <a:effectLst>
                  <a:outerShdw blurRad="45212" dist="26109" dir="540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algn="ctr"/>
            <a:r>
              <a:rPr sz="6800" dirty="0">
                <a:latin typeface="Avenir Book" panose="02000503020000020003" pitchFamily="2" charset="0"/>
              </a:rPr>
              <a:t>MODIS</a:t>
            </a:r>
            <a:r>
              <a:rPr lang="en-US" sz="6800" dirty="0">
                <a:latin typeface="Avenir Book" panose="02000503020000020003" pitchFamily="2" charset="0"/>
              </a:rPr>
              <a:t>/</a:t>
            </a:r>
            <a:r>
              <a:rPr sz="6800" dirty="0">
                <a:latin typeface="Avenir Book" panose="02000503020000020003" pitchFamily="2" charset="0"/>
              </a:rPr>
              <a:t>VIIRS</a:t>
            </a:r>
            <a:r>
              <a:rPr lang="en-US" sz="6800" dirty="0">
                <a:latin typeface="Avenir Book" panose="02000503020000020003" pitchFamily="2" charset="0"/>
              </a:rPr>
              <a:t> Standard Cloud Products: SW Calibration and Trend Quantification Challenges</a:t>
            </a:r>
            <a:endParaRPr sz="6800" dirty="0">
              <a:latin typeface="Avenir Book" panose="02000503020000020003" pitchFamily="2" charset="0"/>
            </a:endParaRPr>
          </a:p>
        </p:txBody>
      </p:sp>
      <p:sp>
        <p:nvSpPr>
          <p:cNvPr id="136" name="Shape 147"/>
          <p:cNvSpPr txBox="1"/>
          <p:nvPr/>
        </p:nvSpPr>
        <p:spPr>
          <a:xfrm>
            <a:off x="2579016" y="10185370"/>
            <a:ext cx="18900260" cy="16004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4" tIns="91434" rIns="91434" bIns="91434">
            <a:spAutoFit/>
          </a:bodyPr>
          <a:lstStyle/>
          <a:p>
            <a:pPr algn="ctr">
              <a:defRPr sz="4000">
                <a:solidFill>
                  <a:srgbClr val="994D00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en-US" sz="4600" dirty="0">
                <a:latin typeface="Avenir Book" panose="02000503020000020003" pitchFamily="2" charset="0"/>
              </a:rPr>
              <a:t>CLARREO Path Finder Science Workshop</a:t>
            </a:r>
            <a:endParaRPr sz="4600" dirty="0">
              <a:latin typeface="Avenir Book" panose="02000503020000020003" pitchFamily="2" charset="0"/>
            </a:endParaRPr>
          </a:p>
          <a:p>
            <a:pPr algn="ctr">
              <a:defRPr sz="4000">
                <a:solidFill>
                  <a:srgbClr val="994D00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en-US" sz="4600" dirty="0">
                <a:latin typeface="Avenir Book" panose="02000503020000020003" pitchFamily="2" charset="0"/>
              </a:rPr>
              <a:t>Nov. 2, </a:t>
            </a:r>
            <a:r>
              <a:rPr sz="4600" dirty="0">
                <a:latin typeface="Avenir Book" panose="02000503020000020003" pitchFamily="2" charset="0"/>
              </a:rPr>
              <a:t>20</a:t>
            </a:r>
            <a:r>
              <a:rPr lang="en-US" sz="4600" dirty="0">
                <a:latin typeface="Avenir Book" panose="02000503020000020003" pitchFamily="2" charset="0"/>
              </a:rPr>
              <a:t>21</a:t>
            </a:r>
          </a:p>
        </p:txBody>
      </p:sp>
      <p:sp>
        <p:nvSpPr>
          <p:cNvPr id="137" name="Shape 144"/>
          <p:cNvSpPr txBox="1"/>
          <p:nvPr/>
        </p:nvSpPr>
        <p:spPr>
          <a:xfrm>
            <a:off x="4308301" y="5591605"/>
            <a:ext cx="15767397" cy="141576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4" tIns="91434" rIns="91434" bIns="91434">
            <a:spAutoFit/>
          </a:bodyPr>
          <a:lstStyle/>
          <a:p>
            <a:pPr marL="309008" indent="-309008" algn="ctr"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rPr dirty="0">
                <a:latin typeface="Avenir Book" panose="02000503020000020003" pitchFamily="2" charset="0"/>
              </a:rPr>
              <a:t>S.</a:t>
            </a:r>
            <a:r>
              <a:rPr lang="en-US" dirty="0">
                <a:latin typeface="Avenir Book" panose="02000503020000020003" pitchFamily="2" charset="0"/>
              </a:rPr>
              <a:t> </a:t>
            </a:r>
            <a:r>
              <a:rPr dirty="0">
                <a:latin typeface="Avenir Book" panose="02000503020000020003" pitchFamily="2" charset="0"/>
              </a:rPr>
              <a:t>Platnick</a:t>
            </a:r>
            <a:r>
              <a:rPr baseline="31999" dirty="0">
                <a:latin typeface="Avenir Book" panose="02000503020000020003" pitchFamily="2" charset="0"/>
              </a:rPr>
              <a:t>1</a:t>
            </a:r>
            <a:r>
              <a:rPr dirty="0">
                <a:latin typeface="Avenir Book" panose="02000503020000020003" pitchFamily="2" charset="0"/>
              </a:rPr>
              <a:t>, K. Meyer</a:t>
            </a:r>
            <a:r>
              <a:rPr baseline="31999" dirty="0">
                <a:latin typeface="Avenir Book" panose="02000503020000020003" pitchFamily="2" charset="0"/>
              </a:rPr>
              <a:t>1</a:t>
            </a:r>
            <a:r>
              <a:rPr lang="en-US" dirty="0">
                <a:latin typeface="Avenir Book" panose="02000503020000020003" pitchFamily="2" charset="0"/>
              </a:rPr>
              <a:t>, N. Amarasinghe, </a:t>
            </a:r>
            <a:r>
              <a:rPr dirty="0">
                <a:latin typeface="Avenir Book" panose="02000503020000020003" pitchFamily="2" charset="0"/>
              </a:rPr>
              <a:t>S. A. Ackerma</a:t>
            </a:r>
            <a:r>
              <a:rPr spc="299" dirty="0">
                <a:latin typeface="Avenir Book" panose="02000503020000020003" pitchFamily="2" charset="0"/>
              </a:rPr>
              <a:t>n</a:t>
            </a:r>
            <a:r>
              <a:rPr lang="en-US" spc="299" baseline="31299" dirty="0">
                <a:latin typeface="Avenir Book" panose="02000503020000020003" pitchFamily="2" charset="0"/>
              </a:rPr>
              <a:t>3</a:t>
            </a:r>
            <a:r>
              <a:rPr dirty="0">
                <a:latin typeface="Avenir Book" panose="02000503020000020003" pitchFamily="2" charset="0"/>
              </a:rPr>
              <a:t>, </a:t>
            </a:r>
            <a:r>
              <a:rPr lang="en-US" sz="4000" dirty="0">
                <a:latin typeface="Avenir Book" panose="02000503020000020003" pitchFamily="2" charset="0"/>
                <a:sym typeface="Helvetica"/>
              </a:rPr>
              <a:t>R. Hol</a:t>
            </a:r>
            <a:r>
              <a:rPr lang="en-US" sz="4000" spc="299" dirty="0">
                <a:latin typeface="Avenir Book" panose="02000503020000020003" pitchFamily="2" charset="0"/>
                <a:sym typeface="Helvetica"/>
              </a:rPr>
              <a:t>z</a:t>
            </a:r>
            <a:r>
              <a:rPr lang="en-US" sz="4000" spc="299" baseline="31299" dirty="0">
                <a:latin typeface="Avenir Book" panose="02000503020000020003" pitchFamily="2" charset="0"/>
                <a:sym typeface="Helvetica"/>
              </a:rPr>
              <a:t>3</a:t>
            </a:r>
            <a:r>
              <a:rPr lang="en-US" sz="3600" dirty="0">
                <a:latin typeface="Avenir Book" panose="02000503020000020003" pitchFamily="2" charset="0"/>
                <a:sym typeface="Helvetica"/>
              </a:rPr>
              <a:t>,</a:t>
            </a:r>
            <a:r>
              <a:rPr lang="en-US" sz="4000" dirty="0">
                <a:latin typeface="Avenir Book" panose="02000503020000020003" pitchFamily="2" charset="0"/>
                <a:sym typeface="Helvetica"/>
              </a:rPr>
              <a:t> </a:t>
            </a:r>
            <a:r>
              <a:rPr dirty="0">
                <a:latin typeface="Avenir Book" panose="02000503020000020003" pitchFamily="2" charset="0"/>
              </a:rPr>
              <a:t>A. Heidinge</a:t>
            </a:r>
            <a:r>
              <a:rPr spc="299" dirty="0">
                <a:latin typeface="Avenir Book" panose="02000503020000020003" pitchFamily="2" charset="0"/>
              </a:rPr>
              <a:t>r</a:t>
            </a:r>
            <a:r>
              <a:rPr lang="en-US" sz="4000" spc="299" baseline="31299" dirty="0">
                <a:latin typeface="Avenir Book" panose="02000503020000020003" pitchFamily="2" charset="0"/>
              </a:rPr>
              <a:t>3</a:t>
            </a:r>
            <a:r>
              <a:rPr sz="4000" baseline="31299" dirty="0">
                <a:latin typeface="Avenir Book" panose="02000503020000020003" pitchFamily="2" charset="0"/>
              </a:rPr>
              <a:t>,</a:t>
            </a:r>
            <a:r>
              <a:rPr lang="en-US" sz="4000" baseline="31299" dirty="0">
                <a:latin typeface="Avenir Book" panose="02000503020000020003" pitchFamily="2" charset="0"/>
              </a:rPr>
              <a:t>4</a:t>
            </a:r>
            <a:r>
              <a:rPr lang="en-US" sz="3600" dirty="0">
                <a:latin typeface="Avenir Book" panose="02000503020000020003" pitchFamily="2" charset="0"/>
                <a:sym typeface="Helvetica"/>
              </a:rPr>
              <a:t>, et al.</a:t>
            </a:r>
            <a:endParaRPr baseline="31299" dirty="0">
              <a:latin typeface="Avenir Book" panose="02000503020000020003" pitchFamily="2" charset="0"/>
            </a:endParaRPr>
          </a:p>
        </p:txBody>
      </p:sp>
      <p:sp>
        <p:nvSpPr>
          <p:cNvPr id="138" name="Shape 148"/>
          <p:cNvSpPr txBox="1"/>
          <p:nvPr/>
        </p:nvSpPr>
        <p:spPr>
          <a:xfrm>
            <a:off x="5347683" y="7534556"/>
            <a:ext cx="13688631" cy="70787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4" tIns="91434" rIns="91434" bIns="91434">
            <a:spAutoFit/>
          </a:bodyPr>
          <a:lstStyle/>
          <a:p>
            <a:pPr marL="309008" indent="-309008" algn="ctr">
              <a:defRPr sz="3400" spc="274" baseline="31999">
                <a:latin typeface="+mj-lt"/>
                <a:ea typeface="+mj-ea"/>
                <a:cs typeface="+mj-cs"/>
                <a:sym typeface="Helvetica"/>
              </a:defRPr>
            </a:pPr>
            <a:r>
              <a:rPr dirty="0">
                <a:latin typeface="Avenir Book" panose="02000503020000020003" pitchFamily="2" charset="0"/>
              </a:rPr>
              <a:t>1</a:t>
            </a:r>
            <a:r>
              <a:rPr spc="0" baseline="0" dirty="0">
                <a:latin typeface="Avenir Book" panose="02000503020000020003" pitchFamily="2" charset="0"/>
              </a:rPr>
              <a:t>NASA GSFC,</a:t>
            </a:r>
            <a:r>
              <a:rPr lang="en-US" spc="0" baseline="0" dirty="0">
                <a:latin typeface="Avenir Book" panose="02000503020000020003" pitchFamily="2" charset="0"/>
              </a:rPr>
              <a:t> </a:t>
            </a:r>
            <a:r>
              <a:rPr lang="en-US" spc="200" baseline="30000" dirty="0">
                <a:latin typeface="Avenir Book" panose="02000503020000020003" pitchFamily="2" charset="0"/>
              </a:rPr>
              <a:t>2</a:t>
            </a:r>
            <a:r>
              <a:rPr lang="en-US" spc="0" baseline="0" dirty="0">
                <a:latin typeface="Avenir Book" panose="02000503020000020003" pitchFamily="2" charset="0"/>
              </a:rPr>
              <a:t>SSAI,</a:t>
            </a:r>
            <a:r>
              <a:rPr spc="0" baseline="0" dirty="0">
                <a:latin typeface="Avenir Book" panose="02000503020000020003" pitchFamily="2" charset="0"/>
              </a:rPr>
              <a:t> </a:t>
            </a:r>
            <a:r>
              <a:rPr lang="en-US" dirty="0">
                <a:latin typeface="Avenir Book" panose="02000503020000020003" pitchFamily="2" charset="0"/>
              </a:rPr>
              <a:t>3</a:t>
            </a:r>
            <a:r>
              <a:rPr spc="0" baseline="0" dirty="0">
                <a:latin typeface="Avenir Book" panose="02000503020000020003" pitchFamily="2" charset="0"/>
              </a:rPr>
              <a:t>U. Wisc</a:t>
            </a:r>
            <a:r>
              <a:rPr lang="en-US" spc="0" baseline="0" dirty="0">
                <a:latin typeface="Avenir Book" panose="02000503020000020003" pitchFamily="2" charset="0"/>
              </a:rPr>
              <a:t>onsin </a:t>
            </a:r>
            <a:r>
              <a:rPr spc="0" baseline="0" dirty="0">
                <a:latin typeface="Avenir Book" panose="02000503020000020003" pitchFamily="2" charset="0"/>
              </a:rPr>
              <a:t>CIMSS/SSEC, </a:t>
            </a:r>
            <a:r>
              <a:rPr lang="en-US" dirty="0">
                <a:latin typeface="Avenir Book" panose="02000503020000020003" pitchFamily="2" charset="0"/>
              </a:rPr>
              <a:t>4</a:t>
            </a:r>
            <a:r>
              <a:rPr lang="en-US" spc="0" baseline="0" dirty="0">
                <a:latin typeface="Avenir Book" panose="02000503020000020003" pitchFamily="2" charset="0"/>
              </a:rPr>
              <a:t>NOAA NESDIS</a:t>
            </a:r>
            <a:endParaRPr spc="0" baseline="0" dirty="0">
              <a:latin typeface="Avenir Book" panose="02000503020000020003" pitchFamily="2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59"/>
          <p:cNvSpPr txBox="1"/>
          <p:nvPr/>
        </p:nvSpPr>
        <p:spPr>
          <a:xfrm>
            <a:off x="1811712" y="3477687"/>
            <a:ext cx="21400077" cy="886909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8578" tIns="68578" rIns="68578" bIns="68578">
            <a:spAutoFit/>
          </a:bodyPr>
          <a:lstStyle/>
          <a:p>
            <a:pPr marL="672423" indent="-672423" defTabSz="2438319">
              <a:spcBef>
                <a:spcPts val="1600"/>
              </a:spcBef>
              <a:buSzPct val="80000"/>
              <a:buFont typeface="Lucida Grande"/>
              <a:buChar char="▶"/>
              <a:defRPr sz="4800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MODIS Standard Cloud Products</a:t>
            </a:r>
          </a:p>
          <a:p>
            <a:pPr marL="1231223" lvl="1" indent="-672423" defTabSz="2438319">
              <a:spcBef>
                <a:spcPts val="1600"/>
              </a:spcBef>
              <a:buSzPct val="80000"/>
              <a:buFont typeface="Lucida Grande"/>
              <a:buChar char="•"/>
              <a:defRPr sz="4800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Cloud mask (MOD35/MYD35) and properties (MOD06/MYD06) </a:t>
            </a:r>
          </a:p>
          <a:p>
            <a:pPr marL="1231223" lvl="1" indent="-672423" defTabSz="2438319">
              <a:spcBef>
                <a:spcPts val="1600"/>
              </a:spcBef>
              <a:buSzPct val="80000"/>
              <a:buFont typeface="Lucida Grande"/>
              <a:buChar char="•"/>
              <a:defRPr sz="4800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Terra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(start of data record in 2000) and 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Aqua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(2002) </a:t>
            </a:r>
          </a:p>
          <a:p>
            <a:pPr marL="672423" indent="-672423" defTabSz="2438319">
              <a:spcBef>
                <a:spcPts val="1600"/>
              </a:spcBef>
              <a:buSzPct val="80000"/>
              <a:buFont typeface="Lucida Grande"/>
              <a:buChar char="▶"/>
              <a:defRPr sz="4800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MODIS/VIIRS Continuity Cloud Products</a:t>
            </a:r>
          </a:p>
          <a:p>
            <a:pPr marL="1231223" lvl="1" indent="-672423" defTabSz="2438319">
              <a:spcBef>
                <a:spcPts val="1600"/>
              </a:spcBef>
              <a:buSzPct val="80000"/>
              <a:buFont typeface="Lucida Grande"/>
              <a:buChar char="•"/>
              <a:defRPr sz="4800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Cloud mask (CLDMSK) and properties (CLDPROP) algorithm applied to common MODIS and VIIRS spectral channels</a:t>
            </a:r>
          </a:p>
          <a:p>
            <a:pPr marL="1231223" lvl="1" indent="-672423" defTabSz="2438319">
              <a:spcBef>
                <a:spcPts val="1600"/>
              </a:spcBef>
              <a:buSzPct val="80000"/>
              <a:buFont typeface="Lucida Grande"/>
              <a:buChar char="•"/>
              <a:defRPr sz="4800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VIIRS on 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Suomi NPP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(2011), 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NOAA-20/JPSS-1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(2018), </a:t>
            </a:r>
            <a:r>
              <a:rPr lang="en-US" sz="4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JPSS-2</a:t>
            </a:r>
            <a:r>
              <a:rPr lang="en-US" sz="4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(2022), </a:t>
            </a:r>
            <a:r>
              <a:rPr lang="en-US" sz="4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JPSS-3</a:t>
            </a:r>
            <a:r>
              <a:rPr lang="en-US" sz="4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(2028), </a:t>
            </a:r>
            <a:r>
              <a:rPr lang="en-US" sz="4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JPSS_4 </a:t>
            </a:r>
            <a:r>
              <a:rPr lang="en-US" sz="4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(2032) </a:t>
            </a:r>
            <a:r>
              <a:rPr lang="en-US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[see K. Meyer &amp; </a:t>
            </a:r>
            <a:r>
              <a:rPr lang="en-US" sz="4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Aisheng</a:t>
            </a:r>
            <a:r>
              <a:rPr lang="en-US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Wu talks tomorrow]</a:t>
            </a:r>
          </a:p>
          <a:p>
            <a:pPr marL="672423" indent="-672423" defTabSz="2438319">
              <a:spcBef>
                <a:spcPts val="1600"/>
              </a:spcBef>
              <a:buSzPct val="80000"/>
              <a:buFont typeface="Lucida Grande"/>
              <a:buChar char="▶"/>
              <a:defRPr sz="4800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“GEO-Ring” Cloud Products</a:t>
            </a:r>
          </a:p>
          <a:p>
            <a:pPr marL="1231223" lvl="1" indent="-672423" defTabSz="2438319">
              <a:spcBef>
                <a:spcPts val="1600"/>
              </a:spcBef>
              <a:buSzPct val="80000"/>
              <a:buFont typeface="Lucida Grande"/>
              <a:buChar char="•"/>
              <a:defRPr sz="4800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MODIS/VIIRS continuity cloud algorithms being ported to GEO imagers: 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GOES ABIx2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,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Himawari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AHIx2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, 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KOMPSAT AMI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, </a:t>
            </a:r>
            <a:r>
              <a:rPr lang="en-US" sz="4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Meteosat</a:t>
            </a:r>
            <a:r>
              <a:rPr lang="en-US" sz="4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FCI </a:t>
            </a:r>
            <a:r>
              <a:rPr lang="en-US" sz="4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(2022), </a:t>
            </a:r>
            <a:r>
              <a:rPr lang="en-US" sz="4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FY4</a:t>
            </a:r>
            <a:r>
              <a:rPr lang="en-US" sz="4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, …</a:t>
            </a:r>
          </a:p>
        </p:txBody>
      </p:sp>
      <p:sp>
        <p:nvSpPr>
          <p:cNvPr id="150" name="Shape 161"/>
          <p:cNvSpPr txBox="1">
            <a:spLocks noGrp="1"/>
          </p:cNvSpPr>
          <p:nvPr>
            <p:ph type="ctrTitle"/>
          </p:nvPr>
        </p:nvSpPr>
        <p:spPr>
          <a:xfrm>
            <a:off x="944197" y="758754"/>
            <a:ext cx="22267591" cy="265035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1517852">
              <a:defRPr sz="6972">
                <a:effectLst>
                  <a:outerShdw blurRad="52705" dist="31623" dir="540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z="6400" dirty="0">
                <a:latin typeface="Avenir Book" panose="02000503020000020003" pitchFamily="2" charset="0"/>
              </a:rPr>
              <a:t>Imager Cloud Products: Different Instruments, Multiple Sensors … and the list is growing</a:t>
            </a:r>
            <a:br>
              <a:rPr lang="en-US" sz="6400" dirty="0">
                <a:latin typeface="Avenir Book" panose="02000503020000020003" pitchFamily="2" charset="0"/>
              </a:rPr>
            </a:br>
            <a:endParaRPr sz="64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16671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59"/>
          <p:cNvSpPr txBox="1"/>
          <p:nvPr/>
        </p:nvSpPr>
        <p:spPr>
          <a:xfrm>
            <a:off x="5612428" y="2126675"/>
            <a:ext cx="13060904" cy="7848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8578" tIns="68578" rIns="68578" bIns="68578">
            <a:spAutoFit/>
          </a:bodyPr>
          <a:lstStyle/>
          <a:p>
            <a:pPr algn="ctr" defTabSz="2438319">
              <a:buSzPct val="80000"/>
              <a:defRPr sz="4800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4200" dirty="0">
                <a:sym typeface="Helvetica"/>
              </a:rPr>
              <a:t>18-yr time series, ±60° zonal mean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A30854-D18E-6D44-80CB-5D6D3D25934D}"/>
              </a:ext>
            </a:extLst>
          </p:cNvPr>
          <p:cNvSpPr txBox="1"/>
          <p:nvPr/>
        </p:nvSpPr>
        <p:spPr>
          <a:xfrm>
            <a:off x="9005455" y="16902545"/>
            <a:ext cx="350239" cy="102728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73394" tIns="173394" rIns="173394" bIns="173394" numCol="1" spcCol="38100" rtlCol="0" anchor="t">
            <a:spAutoFit/>
          </a:bodyPr>
          <a:lstStyle/>
          <a:p>
            <a:pPr marL="0" marR="0" indent="0" algn="l" defTabSz="121909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B577FB5-38C2-D445-B93F-895772347C7E}"/>
              </a:ext>
            </a:extLst>
          </p:cNvPr>
          <p:cNvGrpSpPr/>
          <p:nvPr/>
        </p:nvGrpSpPr>
        <p:grpSpPr>
          <a:xfrm>
            <a:off x="5498128" y="3022341"/>
            <a:ext cx="13060904" cy="9266738"/>
            <a:chOff x="6026794" y="3324397"/>
            <a:chExt cx="13060904" cy="926673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0C599DF-47AB-024A-BF56-D41D894BDD22}"/>
                </a:ext>
              </a:extLst>
            </p:cNvPr>
            <p:cNvGrpSpPr/>
            <p:nvPr/>
          </p:nvGrpSpPr>
          <p:grpSpPr>
            <a:xfrm>
              <a:off x="6026794" y="3324397"/>
              <a:ext cx="13060904" cy="9266738"/>
              <a:chOff x="5971376" y="3537047"/>
              <a:chExt cx="13060904" cy="9266738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4AEB0F7-12C7-CC45-B399-4B925EE6A8B7}"/>
                  </a:ext>
                </a:extLst>
              </p:cNvPr>
              <p:cNvSpPr/>
              <p:nvPr/>
            </p:nvSpPr>
            <p:spPr>
              <a:xfrm>
                <a:off x="5971376" y="3537047"/>
                <a:ext cx="13060904" cy="9266738"/>
              </a:xfrm>
              <a:prstGeom prst="rect">
                <a:avLst/>
              </a:prstGeom>
              <a:solidFill>
                <a:srgbClr val="FFFFFF"/>
              </a:solidFill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</a:ln>
              <a:effectLst>
                <a:outerShdw blurRad="127000" dist="254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73394" tIns="173394" rIns="173394" bIns="173394" numCol="1" spcCol="38100" rtlCol="0" anchor="ctr">
                <a:spAutoFit/>
              </a:bodyPr>
              <a:lstStyle/>
              <a:p>
                <a:pPr marL="0" marR="0" indent="0" algn="l" defTabSz="121909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B0A0ECFD-F03A-3843-80F6-920F482E6BCD}"/>
                  </a:ext>
                </a:extLst>
              </p:cNvPr>
              <p:cNvGrpSpPr/>
              <p:nvPr/>
            </p:nvGrpSpPr>
            <p:grpSpPr>
              <a:xfrm>
                <a:off x="6689558" y="3622107"/>
                <a:ext cx="12031579" cy="9144000"/>
                <a:chOff x="6689558" y="3460939"/>
                <a:chExt cx="12031579" cy="9144000"/>
              </a:xfrm>
            </p:grpSpPr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930B9284-3E07-0845-93DE-0B0A11DCF9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669" t="10808" r="6094" b="4592"/>
                <a:stretch/>
              </p:blipFill>
              <p:spPr>
                <a:xfrm>
                  <a:off x="6689558" y="3460939"/>
                  <a:ext cx="12031579" cy="9144000"/>
                </a:xfrm>
                <a:prstGeom prst="rect">
                  <a:avLst/>
                </a:prstGeom>
              </p:spPr>
            </p:pic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44F230A0-9851-984E-871A-75612A3F5FDD}"/>
                    </a:ext>
                  </a:extLst>
                </p:cNvPr>
                <p:cNvSpPr/>
                <p:nvPr/>
              </p:nvSpPr>
              <p:spPr>
                <a:xfrm>
                  <a:off x="7389817" y="6485086"/>
                  <a:ext cx="1178528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sym typeface="Helvetica"/>
                    </a:rPr>
                    <a:t>land</a:t>
                  </a:r>
                  <a:endParaRPr lang="en-US" dirty="0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7134287D-E354-2941-AFCE-EAC90F6E5CA3}"/>
                    </a:ext>
                  </a:extLst>
                </p:cNvPr>
                <p:cNvSpPr/>
                <p:nvPr/>
              </p:nvSpPr>
              <p:spPr>
                <a:xfrm>
                  <a:off x="7389817" y="11231704"/>
                  <a:ext cx="1569660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sym typeface="Helvetica"/>
                    </a:rPr>
                    <a:t>ocean</a:t>
                  </a:r>
                  <a:endParaRPr lang="en-US" dirty="0"/>
                </a:p>
              </p:txBody>
            </p:sp>
          </p:grp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0C745CC-8D16-EB47-B35E-388D23113D4A}"/>
                  </a:ext>
                </a:extLst>
              </p:cNvPr>
              <p:cNvSpPr/>
              <p:nvPr/>
            </p:nvSpPr>
            <p:spPr>
              <a:xfrm>
                <a:off x="13998432" y="6354987"/>
                <a:ext cx="365997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  <a:sym typeface="Helvetica"/>
                  </a:rPr>
                  <a:t>C5.1: -13%/</a:t>
                </a:r>
                <a:r>
                  <a:rPr lang="en-US" dirty="0" err="1">
                    <a:solidFill>
                      <a:srgbClr val="C00000"/>
                    </a:solidFill>
                    <a:sym typeface="Helvetica"/>
                  </a:rPr>
                  <a:t>dec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1A7185B-4CF9-EE43-AB76-91F7D787F8D2}"/>
                  </a:ext>
                </a:extLst>
              </p:cNvPr>
              <p:cNvSpPr/>
              <p:nvPr/>
            </p:nvSpPr>
            <p:spPr>
              <a:xfrm>
                <a:off x="14711768" y="11362783"/>
                <a:ext cx="294664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  <a:sym typeface="Helvetica"/>
                  </a:rPr>
                  <a:t>C5: -6%/</a:t>
                </a:r>
                <a:r>
                  <a:rPr lang="en-US" dirty="0" err="1">
                    <a:solidFill>
                      <a:srgbClr val="C00000"/>
                    </a:solidFill>
                    <a:sym typeface="Helvetica"/>
                  </a:rPr>
                  <a:t>dec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C30C637-9627-4746-BC76-10C371E7227E}"/>
                  </a:ext>
                </a:extLst>
              </p:cNvPr>
              <p:cNvSpPr/>
              <p:nvPr/>
            </p:nvSpPr>
            <p:spPr>
              <a:xfrm>
                <a:off x="14283766" y="9846276"/>
                <a:ext cx="337464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2060"/>
                    </a:solidFill>
                    <a:sym typeface="Helvetica"/>
                  </a:rPr>
                  <a:t>C6: -0.5%/</a:t>
                </a:r>
                <a:r>
                  <a:rPr lang="en-US" dirty="0" err="1">
                    <a:solidFill>
                      <a:srgbClr val="002060"/>
                    </a:solidFill>
                    <a:sym typeface="Helvetica"/>
                  </a:rPr>
                  <a:t>dec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9074776-9E0A-1049-94AB-B2BC5202198A}"/>
                  </a:ext>
                </a:extLst>
              </p:cNvPr>
              <p:cNvSpPr/>
              <p:nvPr/>
            </p:nvSpPr>
            <p:spPr>
              <a:xfrm>
                <a:off x="8399721" y="4231758"/>
                <a:ext cx="8399721" cy="467833"/>
              </a:xfrm>
              <a:prstGeom prst="rect">
                <a:avLst/>
              </a:prstGeom>
              <a:solidFill>
                <a:srgbClr val="FFFFFF"/>
              </a:solidFill>
              <a:ln w="635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73394" tIns="173394" rIns="173394" bIns="173394" numCol="1" spcCol="38100" rtlCol="0" anchor="ctr">
                <a:spAutoFit/>
              </a:bodyPr>
              <a:lstStyle/>
              <a:p>
                <a:pPr marL="0" marR="0" indent="0" algn="l" defTabSz="121909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C52F5A5-5FD0-1549-9FB1-7290E2E93419}"/>
                  </a:ext>
                </a:extLst>
              </p:cNvPr>
              <p:cNvSpPr/>
              <p:nvPr/>
            </p:nvSpPr>
            <p:spPr>
              <a:xfrm>
                <a:off x="8114961" y="8830730"/>
                <a:ext cx="8684481" cy="489098"/>
              </a:xfrm>
              <a:prstGeom prst="rect">
                <a:avLst/>
              </a:prstGeom>
              <a:solidFill>
                <a:srgbClr val="FFFFFF"/>
              </a:solidFill>
              <a:ln w="635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73394" tIns="173394" rIns="173394" bIns="173394" numCol="1" spcCol="38100" rtlCol="0" anchor="ctr">
                <a:spAutoFit/>
              </a:bodyPr>
              <a:lstStyle/>
              <a:p>
                <a:pPr marL="0" marR="0" indent="0" algn="l" defTabSz="121909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ED9C5C7-5076-254C-95FF-69320C84021B}"/>
                  </a:ext>
                </a:extLst>
              </p:cNvPr>
              <p:cNvSpPr/>
              <p:nvPr/>
            </p:nvSpPr>
            <p:spPr>
              <a:xfrm>
                <a:off x="14711768" y="4231759"/>
                <a:ext cx="294664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2060"/>
                    </a:solidFill>
                    <a:sym typeface="Helvetica"/>
                  </a:rPr>
                  <a:t>C6: -2%/</a:t>
                </a:r>
                <a:r>
                  <a:rPr lang="en-US" dirty="0" err="1">
                    <a:solidFill>
                      <a:srgbClr val="002060"/>
                    </a:solidFill>
                    <a:sym typeface="Helvetica"/>
                  </a:rPr>
                  <a:t>dec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75E37B3-4833-BE47-A90E-E74E38EA9C7A}"/>
                </a:ext>
              </a:extLst>
            </p:cNvPr>
            <p:cNvGrpSpPr/>
            <p:nvPr/>
          </p:nvGrpSpPr>
          <p:grpSpPr>
            <a:xfrm>
              <a:off x="6122417" y="5010163"/>
              <a:ext cx="769441" cy="5803009"/>
              <a:chOff x="6122417" y="5010163"/>
              <a:chExt cx="769441" cy="5803009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8454E3B-F458-0E4B-B957-167170B7298E}"/>
                  </a:ext>
                </a:extLst>
              </p:cNvPr>
              <p:cNvSpPr/>
              <p:nvPr/>
            </p:nvSpPr>
            <p:spPr>
              <a:xfrm rot="16200000">
                <a:off x="5939514" y="5193066"/>
                <a:ext cx="113524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ym typeface="Helvetica"/>
                  </a:rPr>
                  <a:t>COT</a:t>
                </a:r>
                <a:endParaRPr lang="en-US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CB7D53E-8724-7B47-9C75-DF6E6C6D7337}"/>
                  </a:ext>
                </a:extLst>
              </p:cNvPr>
              <p:cNvSpPr/>
              <p:nvPr/>
            </p:nvSpPr>
            <p:spPr>
              <a:xfrm rot="16200000">
                <a:off x="5939514" y="9860828"/>
                <a:ext cx="113524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ym typeface="Helvetica"/>
                  </a:rPr>
                  <a:t>COT</a:t>
                </a:r>
                <a:endParaRPr lang="en-US" dirty="0"/>
              </a:p>
            </p:txBody>
          </p:sp>
        </p:grp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D41DD72F-D1F9-7C44-879F-BFA36FF69766}"/>
              </a:ext>
            </a:extLst>
          </p:cNvPr>
          <p:cNvSpPr/>
          <p:nvPr/>
        </p:nvSpPr>
        <p:spPr>
          <a:xfrm>
            <a:off x="10607863" y="3107400"/>
            <a:ext cx="3761801" cy="386897"/>
          </a:xfrm>
          <a:prstGeom prst="rect">
            <a:avLst/>
          </a:prstGeom>
          <a:solidFill>
            <a:srgbClr val="FFFFFF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73394" tIns="173394" rIns="173394" bIns="173394" numCol="1" spcCol="38100" rtlCol="0" anchor="ctr">
            <a:spAutoFit/>
          </a:bodyPr>
          <a:lstStyle/>
          <a:p>
            <a:pPr marL="0" marR="0" indent="0" algn="l" defTabSz="121909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F687A4D-8D24-5249-BE82-6C3275C7E723}"/>
              </a:ext>
            </a:extLst>
          </p:cNvPr>
          <p:cNvSpPr/>
          <p:nvPr/>
        </p:nvSpPr>
        <p:spPr>
          <a:xfrm>
            <a:off x="10607862" y="7752516"/>
            <a:ext cx="3895856" cy="386897"/>
          </a:xfrm>
          <a:prstGeom prst="rect">
            <a:avLst/>
          </a:prstGeom>
          <a:solidFill>
            <a:srgbClr val="FFFFFF"/>
          </a:solidFill>
          <a:ln w="635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73394" tIns="173394" rIns="173394" bIns="173394" numCol="1" spcCol="38100" rtlCol="0" anchor="ctr">
            <a:spAutoFit/>
          </a:bodyPr>
          <a:lstStyle/>
          <a:p>
            <a:pPr marL="0" marR="0" indent="0" algn="l" defTabSz="121909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60CAD-C778-A244-8DDF-959C0981DE0F}"/>
              </a:ext>
            </a:extLst>
          </p:cNvPr>
          <p:cNvGrpSpPr/>
          <p:nvPr/>
        </p:nvGrpSpPr>
        <p:grpSpPr>
          <a:xfrm>
            <a:off x="17208020" y="4453770"/>
            <a:ext cx="6803955" cy="7104343"/>
            <a:chOff x="17268980" y="4656970"/>
            <a:chExt cx="6803955" cy="710434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B76637F-BF53-4940-A0A8-4F5EB314A4B5}"/>
                </a:ext>
              </a:extLst>
            </p:cNvPr>
            <p:cNvGrpSpPr/>
            <p:nvPr/>
          </p:nvGrpSpPr>
          <p:grpSpPr>
            <a:xfrm>
              <a:off x="19100472" y="4656970"/>
              <a:ext cx="4972463" cy="7043934"/>
              <a:chOff x="1202349" y="3866132"/>
              <a:chExt cx="4886300" cy="7043934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18399FD-8CE6-D94D-BAA2-0DA49838399F}"/>
                  </a:ext>
                </a:extLst>
              </p:cNvPr>
              <p:cNvSpPr/>
              <p:nvPr/>
            </p:nvSpPr>
            <p:spPr>
              <a:xfrm>
                <a:off x="1202349" y="3866132"/>
                <a:ext cx="4886300" cy="2431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dirty="0">
                    <a:solidFill>
                      <a:schemeClr val="tx1"/>
                    </a:solidFill>
                    <a:latin typeface="Arial"/>
                    <a:cs typeface="Arial"/>
                  </a:rPr>
                  <a:t>influence of</a:t>
                </a:r>
              </a:p>
              <a:p>
                <a:r>
                  <a:rPr lang="en-US" sz="3800" dirty="0">
                    <a:solidFill>
                      <a:schemeClr val="tx1"/>
                    </a:solidFill>
                    <a:latin typeface="Arial"/>
                    <a:cs typeface="Arial"/>
                  </a:rPr>
                  <a:t>0.67 µm channel</a:t>
                </a:r>
              </a:p>
              <a:p>
                <a:r>
                  <a:rPr lang="en-US" sz="3800" dirty="0">
                    <a:solidFill>
                      <a:schemeClr val="tx1"/>
                    </a:solidFill>
                    <a:latin typeface="Arial"/>
                    <a:cs typeface="Arial"/>
                  </a:rPr>
                  <a:t>Response vs. Scan (RVS) calibration drift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C32C063-BCB7-1A4B-A502-411BE817BA81}"/>
                  </a:ext>
                </a:extLst>
              </p:cNvPr>
              <p:cNvSpPr/>
              <p:nvPr/>
            </p:nvSpPr>
            <p:spPr>
              <a:xfrm>
                <a:off x="1202350" y="10232958"/>
                <a:ext cx="4587946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dirty="0">
                    <a:solidFill>
                      <a:schemeClr val="tx1"/>
                    </a:solidFill>
                    <a:latin typeface="Arial"/>
                    <a:cs typeface="Arial"/>
                  </a:rPr>
                  <a:t>0.86 µm RVS drift</a:t>
                </a:r>
              </a:p>
            </p:txBody>
          </p:sp>
        </p:grp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9EAD89E1-4AEC-2441-B4F4-19587D1DE161}"/>
                </a:ext>
              </a:extLst>
            </p:cNvPr>
            <p:cNvSpPr/>
            <p:nvPr/>
          </p:nvSpPr>
          <p:spPr>
            <a:xfrm rot="10800000">
              <a:off x="17315607" y="6176638"/>
              <a:ext cx="1617504" cy="591638"/>
            </a:xfrm>
            <a:prstGeom prst="rightArrow">
              <a:avLst/>
            </a:prstGeom>
            <a:solidFill>
              <a:srgbClr val="DF827A"/>
            </a:solidFill>
            <a:ln w="285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>
              <a:outerShdw blurRad="127000" dist="254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73394" tIns="173394" rIns="173394" bIns="173394" numCol="1" spcCol="38100" rtlCol="0" anchor="ctr">
              <a:spAutoFit/>
            </a:bodyPr>
            <a:lstStyle/>
            <a:p>
              <a:pPr marL="0" marR="0" indent="0" algn="l" defTabSz="121909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0" name="Right Arrow 29">
              <a:extLst>
                <a:ext uri="{FF2B5EF4-FFF2-40B4-BE49-F238E27FC236}">
                  <a16:creationId xmlns:a16="http://schemas.microsoft.com/office/drawing/2014/main" id="{299F42C7-FFF5-A746-B3B2-F017BC844E86}"/>
                </a:ext>
              </a:extLst>
            </p:cNvPr>
            <p:cNvSpPr/>
            <p:nvPr/>
          </p:nvSpPr>
          <p:spPr>
            <a:xfrm rot="10800000">
              <a:off x="17268980" y="11169675"/>
              <a:ext cx="1617504" cy="591638"/>
            </a:xfrm>
            <a:prstGeom prst="rightArrow">
              <a:avLst/>
            </a:prstGeom>
            <a:solidFill>
              <a:srgbClr val="DF827A"/>
            </a:solidFill>
            <a:ln w="285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>
              <a:outerShdw blurRad="127000" dist="254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73394" tIns="173394" rIns="173394" bIns="173394" numCol="1" spcCol="38100" rtlCol="0" anchor="ctr">
              <a:spAutoFit/>
            </a:bodyPr>
            <a:lstStyle/>
            <a:p>
              <a:pPr marL="0" marR="0" indent="0" algn="l" defTabSz="121909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sp>
        <p:nvSpPr>
          <p:cNvPr id="32" name="Shape 161">
            <a:extLst>
              <a:ext uri="{FF2B5EF4-FFF2-40B4-BE49-F238E27FC236}">
                <a16:creationId xmlns:a16="http://schemas.microsoft.com/office/drawing/2014/main" id="{5A5202A9-772F-CF48-AD4D-7C57B32510D9}"/>
              </a:ext>
            </a:extLst>
          </p:cNvPr>
          <p:cNvSpPr txBox="1">
            <a:spLocks/>
          </p:cNvSpPr>
          <p:nvPr/>
        </p:nvSpPr>
        <p:spPr>
          <a:xfrm>
            <a:off x="930275" y="530225"/>
            <a:ext cx="21304250" cy="153511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73394" tIns="173394" rIns="173394" bIns="173394" anchor="t">
            <a:normAutofit/>
          </a:bodyPr>
          <a:lstStyle>
            <a:lvl1pPr marL="0" marR="0" indent="0" algn="l" defTabSz="151785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72" b="0" i="0" u="none" strike="noStrike" cap="none" spc="0" baseline="0">
                <a:ln>
                  <a:noFill/>
                </a:ln>
                <a:solidFill>
                  <a:srgbClr val="2F5897"/>
                </a:solidFill>
                <a:effectLst>
                  <a:outerShdw blurRad="52705" dist="31623" dir="5400000" rotWithShape="0">
                    <a:srgbClr val="000000">
                      <a:alpha val="25000"/>
                    </a:srgbClr>
                  </a:outerShdw>
                </a:effectLst>
                <a:uFillTx/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indent="0" algn="ctr" defTabSz="1828738" rtl="0" latinLnBrk="0">
              <a:lnSpc>
                <a:spcPts val="1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rotWithShape="0">
                    <a:srgbClr val="000000">
                      <a:alpha val="25000"/>
                    </a:srgbClr>
                  </a:outerShdw>
                </a:effectLst>
                <a:uFillTx/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indent="0" algn="ctr" defTabSz="1828738" rtl="0" latinLnBrk="0">
              <a:lnSpc>
                <a:spcPts val="1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rotWithShape="0">
                    <a:srgbClr val="000000">
                      <a:alpha val="25000"/>
                    </a:srgbClr>
                  </a:outerShdw>
                </a:effectLst>
                <a:uFillTx/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indent="0" algn="ctr" defTabSz="1828738" rtl="0" latinLnBrk="0">
              <a:lnSpc>
                <a:spcPts val="1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rotWithShape="0">
                    <a:srgbClr val="000000">
                      <a:alpha val="25000"/>
                    </a:srgbClr>
                  </a:outerShdw>
                </a:effectLst>
                <a:uFillTx/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indent="0" algn="ctr" defTabSz="1828738" rtl="0" latinLnBrk="0">
              <a:lnSpc>
                <a:spcPts val="1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rotWithShape="0">
                    <a:srgbClr val="000000">
                      <a:alpha val="25000"/>
                    </a:srgbClr>
                  </a:outerShdw>
                </a:effectLst>
                <a:uFillTx/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indent="0" algn="ctr" defTabSz="1828738" rtl="0" latinLnBrk="0">
              <a:lnSpc>
                <a:spcPts val="1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rotWithShape="0">
                    <a:srgbClr val="000000">
                      <a:alpha val="25000"/>
                    </a:srgbClr>
                  </a:outerShdw>
                </a:effectLst>
                <a:uFillTx/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indent="0" algn="ctr" defTabSz="1828738" rtl="0" latinLnBrk="0">
              <a:lnSpc>
                <a:spcPts val="1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rotWithShape="0">
                    <a:srgbClr val="000000">
                      <a:alpha val="25000"/>
                    </a:srgbClr>
                  </a:outerShdw>
                </a:effectLst>
                <a:uFillTx/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indent="0" algn="ctr" defTabSz="1828738" rtl="0" latinLnBrk="0">
              <a:lnSpc>
                <a:spcPts val="1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rotWithShape="0">
                    <a:srgbClr val="000000">
                      <a:alpha val="25000"/>
                    </a:srgbClr>
                  </a:outerShdw>
                </a:effectLst>
                <a:uFillTx/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indent="0" algn="ctr" defTabSz="1828738" rtl="0" latinLnBrk="0">
              <a:lnSpc>
                <a:spcPts val="1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rotWithShape="0">
                    <a:srgbClr val="000000">
                      <a:alpha val="25000"/>
                    </a:srgbClr>
                  </a:outerShdw>
                </a:effectLst>
                <a:uFillTx/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hangingPunct="1">
              <a:defRPr/>
            </a:pPr>
            <a:r>
              <a:rPr lang="en-US" sz="6800" dirty="0">
                <a:latin typeface="Avenir Book" panose="02000503020000020003" pitchFamily="2" charset="0"/>
              </a:rPr>
              <a:t>Climate Data Record Challenges: Calibration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2C87C4-E4A6-4149-BB5F-18015C71F604}"/>
              </a:ext>
            </a:extLst>
          </p:cNvPr>
          <p:cNvSpPr/>
          <p:nvPr/>
        </p:nvSpPr>
        <p:spPr>
          <a:xfrm>
            <a:off x="791495" y="3449219"/>
            <a:ext cx="406087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438319">
              <a:buSzPct val="80000"/>
              <a:defRPr sz="4800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Terra MODIS Liquid water Cloud Optical Thickness (COT) Trends</a:t>
            </a:r>
          </a:p>
        </p:txBody>
      </p:sp>
    </p:spTree>
    <p:extLst>
      <p:ext uri="{BB962C8B-B14F-4D97-AF65-F5344CB8AC3E}">
        <p14:creationId xmlns:p14="http://schemas.microsoft.com/office/powerpoint/2010/main" val="403993259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59"/>
          <p:cNvSpPr txBox="1"/>
          <p:nvPr/>
        </p:nvSpPr>
        <p:spPr>
          <a:xfrm>
            <a:off x="5612428" y="2126675"/>
            <a:ext cx="13060904" cy="7848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8578" tIns="68578" rIns="68578" bIns="68578">
            <a:spAutoFit/>
          </a:bodyPr>
          <a:lstStyle/>
          <a:p>
            <a:pPr algn="ctr" defTabSz="2438319">
              <a:buSzPct val="80000"/>
              <a:defRPr sz="4800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4200" dirty="0">
                <a:sym typeface="Helvetica"/>
              </a:rPr>
              <a:t>21-yr time series, ±60° zonal mean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A30854-D18E-6D44-80CB-5D6D3D25934D}"/>
              </a:ext>
            </a:extLst>
          </p:cNvPr>
          <p:cNvSpPr txBox="1"/>
          <p:nvPr/>
        </p:nvSpPr>
        <p:spPr>
          <a:xfrm>
            <a:off x="9005455" y="16902545"/>
            <a:ext cx="350239" cy="102728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73394" tIns="173394" rIns="173394" bIns="173394" numCol="1" spcCol="38100" rtlCol="0" anchor="t">
            <a:spAutoFit/>
          </a:bodyPr>
          <a:lstStyle/>
          <a:p>
            <a:pPr marL="0" marR="0" indent="0" algn="l" defTabSz="121909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2" name="Shape 161">
            <a:extLst>
              <a:ext uri="{FF2B5EF4-FFF2-40B4-BE49-F238E27FC236}">
                <a16:creationId xmlns:a16="http://schemas.microsoft.com/office/drawing/2014/main" id="{5A5202A9-772F-CF48-AD4D-7C57B32510D9}"/>
              </a:ext>
            </a:extLst>
          </p:cNvPr>
          <p:cNvSpPr txBox="1">
            <a:spLocks/>
          </p:cNvSpPr>
          <p:nvPr/>
        </p:nvSpPr>
        <p:spPr>
          <a:xfrm>
            <a:off x="930275" y="530225"/>
            <a:ext cx="21304250" cy="153511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73394" tIns="173394" rIns="173394" bIns="173394" anchor="t">
            <a:normAutofit/>
          </a:bodyPr>
          <a:lstStyle>
            <a:lvl1pPr marL="0" marR="0" indent="0" algn="l" defTabSz="151785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72" b="0" i="0" u="none" strike="noStrike" cap="none" spc="0" baseline="0">
                <a:ln>
                  <a:noFill/>
                </a:ln>
                <a:solidFill>
                  <a:srgbClr val="2F5897"/>
                </a:solidFill>
                <a:effectLst>
                  <a:outerShdw blurRad="52705" dist="31623" dir="5400000" rotWithShape="0">
                    <a:srgbClr val="000000">
                      <a:alpha val="25000"/>
                    </a:srgbClr>
                  </a:outerShdw>
                </a:effectLst>
                <a:uFillTx/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indent="0" algn="ctr" defTabSz="1828738" rtl="0" latinLnBrk="0">
              <a:lnSpc>
                <a:spcPts val="1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rotWithShape="0">
                    <a:srgbClr val="000000">
                      <a:alpha val="25000"/>
                    </a:srgbClr>
                  </a:outerShdw>
                </a:effectLst>
                <a:uFillTx/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indent="0" algn="ctr" defTabSz="1828738" rtl="0" latinLnBrk="0">
              <a:lnSpc>
                <a:spcPts val="1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rotWithShape="0">
                    <a:srgbClr val="000000">
                      <a:alpha val="25000"/>
                    </a:srgbClr>
                  </a:outerShdw>
                </a:effectLst>
                <a:uFillTx/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indent="0" algn="ctr" defTabSz="1828738" rtl="0" latinLnBrk="0">
              <a:lnSpc>
                <a:spcPts val="1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rotWithShape="0">
                    <a:srgbClr val="000000">
                      <a:alpha val="25000"/>
                    </a:srgbClr>
                  </a:outerShdw>
                </a:effectLst>
                <a:uFillTx/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indent="0" algn="ctr" defTabSz="1828738" rtl="0" latinLnBrk="0">
              <a:lnSpc>
                <a:spcPts val="1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rotWithShape="0">
                    <a:srgbClr val="000000">
                      <a:alpha val="25000"/>
                    </a:srgbClr>
                  </a:outerShdw>
                </a:effectLst>
                <a:uFillTx/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indent="0" algn="ctr" defTabSz="1828738" rtl="0" latinLnBrk="0">
              <a:lnSpc>
                <a:spcPts val="1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rotWithShape="0">
                    <a:srgbClr val="000000">
                      <a:alpha val="25000"/>
                    </a:srgbClr>
                  </a:outerShdw>
                </a:effectLst>
                <a:uFillTx/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indent="0" algn="ctr" defTabSz="1828738" rtl="0" latinLnBrk="0">
              <a:lnSpc>
                <a:spcPts val="1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rotWithShape="0">
                    <a:srgbClr val="000000">
                      <a:alpha val="25000"/>
                    </a:srgbClr>
                  </a:outerShdw>
                </a:effectLst>
                <a:uFillTx/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indent="0" algn="ctr" defTabSz="1828738" rtl="0" latinLnBrk="0">
              <a:lnSpc>
                <a:spcPts val="1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rotWithShape="0">
                    <a:srgbClr val="000000">
                      <a:alpha val="25000"/>
                    </a:srgbClr>
                  </a:outerShdw>
                </a:effectLst>
                <a:uFillTx/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indent="0" algn="ctr" defTabSz="1828738" rtl="0" latinLnBrk="0">
              <a:lnSpc>
                <a:spcPts val="1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rotWithShape="0">
                    <a:srgbClr val="000000">
                      <a:alpha val="25000"/>
                    </a:srgbClr>
                  </a:outerShdw>
                </a:effectLst>
                <a:uFillTx/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hangingPunct="1">
              <a:defRPr/>
            </a:pPr>
            <a:r>
              <a:rPr lang="en-US" sz="6800" dirty="0">
                <a:latin typeface="Avenir Book" panose="02000503020000020003" pitchFamily="2" charset="0"/>
              </a:rPr>
              <a:t>Climate Data Record Challenges: Calibration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83561E9-F4EF-0044-90D7-410E3CED8C61}"/>
              </a:ext>
            </a:extLst>
          </p:cNvPr>
          <p:cNvSpPr txBox="1"/>
          <p:nvPr/>
        </p:nvSpPr>
        <p:spPr>
          <a:xfrm>
            <a:off x="4321966" y="12414788"/>
            <a:ext cx="15641827" cy="70788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hlinkClick r:id="rId3"/>
              </a:rPr>
              <a:t>modis-images.gsfc.nasa.gov/trend_web/Timeseries1.html</a:t>
            </a:r>
            <a:endParaRPr lang="en-US" sz="4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8C95562-723B-4B42-AB28-12E3AB29B244}"/>
              </a:ext>
            </a:extLst>
          </p:cNvPr>
          <p:cNvGrpSpPr/>
          <p:nvPr/>
        </p:nvGrpSpPr>
        <p:grpSpPr>
          <a:xfrm>
            <a:off x="4923453" y="3027160"/>
            <a:ext cx="14537094" cy="9181946"/>
            <a:chOff x="5131837" y="3003834"/>
            <a:chExt cx="14537094" cy="918194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97B877E-25C7-A44D-81CF-500C681C5390}"/>
                </a:ext>
              </a:extLst>
            </p:cNvPr>
            <p:cNvGrpSpPr/>
            <p:nvPr/>
          </p:nvGrpSpPr>
          <p:grpSpPr>
            <a:xfrm>
              <a:off x="5435926" y="3107400"/>
              <a:ext cx="14037727" cy="8838196"/>
              <a:chOff x="5435926" y="3107400"/>
              <a:chExt cx="14037727" cy="8838196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41DD72F-D1F9-7C44-879F-BFA36FF69766}"/>
                  </a:ext>
                </a:extLst>
              </p:cNvPr>
              <p:cNvSpPr/>
              <p:nvPr/>
            </p:nvSpPr>
            <p:spPr>
              <a:xfrm>
                <a:off x="10607863" y="3107400"/>
                <a:ext cx="3761801" cy="386897"/>
              </a:xfrm>
              <a:prstGeom prst="rect">
                <a:avLst/>
              </a:prstGeom>
              <a:solidFill>
                <a:srgbClr val="FFFFFF"/>
              </a:solidFill>
              <a:ln w="635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73394" tIns="173394" rIns="173394" bIns="173394" numCol="1" spcCol="38100" rtlCol="0" anchor="ctr">
                <a:spAutoFit/>
              </a:bodyPr>
              <a:lstStyle/>
              <a:p>
                <a:pPr marL="0" marR="0" indent="0" algn="l" defTabSz="121909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F687A4D-8D24-5249-BE82-6C3275C7E723}"/>
                  </a:ext>
                </a:extLst>
              </p:cNvPr>
              <p:cNvSpPr/>
              <p:nvPr/>
            </p:nvSpPr>
            <p:spPr>
              <a:xfrm>
                <a:off x="10607862" y="7752516"/>
                <a:ext cx="3895856" cy="386897"/>
              </a:xfrm>
              <a:prstGeom prst="rect">
                <a:avLst/>
              </a:prstGeom>
              <a:solidFill>
                <a:srgbClr val="FFFFFF"/>
              </a:solidFill>
              <a:ln w="635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73394" tIns="173394" rIns="173394" bIns="173394" numCol="1" spcCol="38100" rtlCol="0" anchor="ctr">
                <a:spAutoFit/>
              </a:bodyPr>
              <a:lstStyle/>
              <a:p>
                <a:pPr marL="0" marR="0" indent="0" algn="l" defTabSz="121909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pic>
            <p:nvPicPr>
              <p:cNvPr id="37" name="Picture 36" descr="Graphical user interface, application&#10;&#10;Description automatically generated">
                <a:extLst>
                  <a:ext uri="{FF2B5EF4-FFF2-40B4-BE49-F238E27FC236}">
                    <a16:creationId xmlns:a16="http://schemas.microsoft.com/office/drawing/2014/main" id="{0CE25AB0-6C0B-7D4A-A85E-01E0EBFD85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2429" y="3107401"/>
                <a:ext cx="13861224" cy="4645116"/>
              </a:xfrm>
              <a:prstGeom prst="rect">
                <a:avLst/>
              </a:prstGeom>
            </p:spPr>
          </p:pic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D5D77C8-73F7-FB44-B9CB-4B67C8845E7D}"/>
                  </a:ext>
                </a:extLst>
              </p:cNvPr>
              <p:cNvSpPr/>
              <p:nvPr/>
            </p:nvSpPr>
            <p:spPr>
              <a:xfrm>
                <a:off x="5532931" y="4441438"/>
                <a:ext cx="9986469" cy="4118362"/>
              </a:xfrm>
              <a:prstGeom prst="rect">
                <a:avLst/>
              </a:prstGeom>
              <a:solidFill>
                <a:schemeClr val="bg1"/>
              </a:solidFill>
              <a:ln w="635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73394" tIns="173394" rIns="173394" bIns="173394" numCol="1" spcCol="38100" rtlCol="0" anchor="ctr">
                <a:spAutoFit/>
              </a:bodyPr>
              <a:lstStyle/>
              <a:p>
                <a:pPr marL="0" marR="0" indent="0" algn="l" defTabSz="121909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pic>
            <p:nvPicPr>
              <p:cNvPr id="35" name="Picture 34" descr="Graphical user interface, text, application&#10;&#10;Description automatically generated">
                <a:extLst>
                  <a:ext uri="{FF2B5EF4-FFF2-40B4-BE49-F238E27FC236}">
                    <a16:creationId xmlns:a16="http://schemas.microsoft.com/office/drawing/2014/main" id="{4C29C4C2-F1CE-3749-9B51-A6411A91CD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7" t="11587" r="6272" b="4359"/>
              <a:stretch/>
            </p:blipFill>
            <p:spPr>
              <a:xfrm>
                <a:off x="5435926" y="4778954"/>
                <a:ext cx="9906319" cy="7166642"/>
              </a:xfrm>
              <a:prstGeom prst="rect">
                <a:avLst/>
              </a:prstGeom>
            </p:spPr>
          </p:pic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39FF96B-190B-0740-A47B-B4736778A129}"/>
                </a:ext>
              </a:extLst>
            </p:cNvPr>
            <p:cNvSpPr/>
            <p:nvPr/>
          </p:nvSpPr>
          <p:spPr>
            <a:xfrm>
              <a:off x="5131837" y="3003834"/>
              <a:ext cx="14537094" cy="9181946"/>
            </a:xfrm>
            <a:prstGeom prst="rect">
              <a:avLst/>
            </a:prstGeom>
            <a:noFill/>
            <a:ln w="95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>
              <a:outerShdw blurRad="127000" dist="254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73394" tIns="173394" rIns="173394" bIns="173394" numCol="1" spcCol="38100" rtlCol="0" anchor="ctr">
              <a:spAutoFit/>
            </a:bodyPr>
            <a:lstStyle/>
            <a:p>
              <a:pPr marL="0" marR="0" indent="0" algn="l" defTabSz="121909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E94DB82-E691-BE4B-B112-CB7D296C3298}"/>
                </a:ext>
              </a:extLst>
            </p:cNvPr>
            <p:cNvSpPr/>
            <p:nvPr/>
          </p:nvSpPr>
          <p:spPr>
            <a:xfrm>
              <a:off x="10935824" y="5578763"/>
              <a:ext cx="380264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75000"/>
                    </a:schemeClr>
                  </a:solidFill>
                  <a:sym typeface="Helvetica"/>
                </a:rPr>
                <a:t>C6.1: -1.6%/dec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1F7FAB2-FF31-8442-BBB9-AE0F08175F16}"/>
                </a:ext>
              </a:extLst>
            </p:cNvPr>
            <p:cNvSpPr/>
            <p:nvPr/>
          </p:nvSpPr>
          <p:spPr>
            <a:xfrm>
              <a:off x="10935824" y="9483256"/>
              <a:ext cx="380264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75000"/>
                    </a:schemeClr>
                  </a:solidFill>
                  <a:sym typeface="Helvetica"/>
                </a:rPr>
                <a:t>C6.1: -0.4%/dec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7615256-48E6-8649-92E0-006CCFCB83E3}"/>
              </a:ext>
            </a:extLst>
          </p:cNvPr>
          <p:cNvSpPr/>
          <p:nvPr/>
        </p:nvSpPr>
        <p:spPr>
          <a:xfrm>
            <a:off x="791495" y="3449219"/>
            <a:ext cx="406087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438319">
              <a:buSzPct val="80000"/>
              <a:defRPr sz="4800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Terra MODIS Liquid water Cloud Optical Thickness (COT) Trends</a:t>
            </a:r>
          </a:p>
        </p:txBody>
      </p:sp>
    </p:spTree>
    <p:extLst>
      <p:ext uri="{BB962C8B-B14F-4D97-AF65-F5344CB8AC3E}">
        <p14:creationId xmlns:p14="http://schemas.microsoft.com/office/powerpoint/2010/main" val="307679560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290897-0756-A040-AC7D-894389EC5612}"/>
              </a:ext>
            </a:extLst>
          </p:cNvPr>
          <p:cNvSpPr/>
          <p:nvPr/>
        </p:nvSpPr>
        <p:spPr>
          <a:xfrm>
            <a:off x="3010829" y="2326640"/>
            <a:ext cx="18711747" cy="10569126"/>
          </a:xfrm>
          <a:prstGeom prst="rect">
            <a:avLst/>
          </a:prstGeom>
          <a:solidFill>
            <a:srgbClr val="FFFFFF"/>
          </a:solidFill>
          <a:ln w="9525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73394" tIns="173394" rIns="173394" bIns="173394" numCol="1" spcCol="38100" rtlCol="0" anchor="ctr">
            <a:spAutoFit/>
          </a:bodyPr>
          <a:lstStyle/>
          <a:p>
            <a:pPr marL="0" marR="0" indent="0" algn="l" defTabSz="121909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A30854-D18E-6D44-80CB-5D6D3D25934D}"/>
              </a:ext>
            </a:extLst>
          </p:cNvPr>
          <p:cNvSpPr txBox="1"/>
          <p:nvPr/>
        </p:nvSpPr>
        <p:spPr>
          <a:xfrm>
            <a:off x="9005455" y="16902545"/>
            <a:ext cx="350239" cy="102728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73394" tIns="173394" rIns="173394" bIns="173394" numCol="1" spcCol="38100" rtlCol="0" anchor="t">
            <a:spAutoFit/>
          </a:bodyPr>
          <a:lstStyle/>
          <a:p>
            <a:pPr marL="0" marR="0" indent="0" algn="l" defTabSz="121909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2" name="Shape 161">
            <a:extLst>
              <a:ext uri="{FF2B5EF4-FFF2-40B4-BE49-F238E27FC236}">
                <a16:creationId xmlns:a16="http://schemas.microsoft.com/office/drawing/2014/main" id="{5A5202A9-772F-CF48-AD4D-7C57B32510D9}"/>
              </a:ext>
            </a:extLst>
          </p:cNvPr>
          <p:cNvSpPr txBox="1">
            <a:spLocks/>
          </p:cNvSpPr>
          <p:nvPr/>
        </p:nvSpPr>
        <p:spPr>
          <a:xfrm>
            <a:off x="930274" y="530225"/>
            <a:ext cx="22318345" cy="230441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73394" tIns="173394" rIns="173394" bIns="173394" anchor="t">
            <a:noAutofit/>
          </a:bodyPr>
          <a:lstStyle>
            <a:lvl1pPr marL="0" marR="0" indent="0" algn="l" defTabSz="151785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72" b="0" i="0" u="none" strike="noStrike" cap="none" spc="0" baseline="0">
                <a:ln>
                  <a:noFill/>
                </a:ln>
                <a:solidFill>
                  <a:srgbClr val="2F5897"/>
                </a:solidFill>
                <a:effectLst>
                  <a:outerShdw blurRad="52705" dist="31623" dir="5400000" rotWithShape="0">
                    <a:srgbClr val="000000">
                      <a:alpha val="25000"/>
                    </a:srgbClr>
                  </a:outerShdw>
                </a:effectLst>
                <a:uFillTx/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indent="0" algn="ctr" defTabSz="1828738" rtl="0" latinLnBrk="0">
              <a:lnSpc>
                <a:spcPts val="1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rotWithShape="0">
                    <a:srgbClr val="000000">
                      <a:alpha val="25000"/>
                    </a:srgbClr>
                  </a:outerShdw>
                </a:effectLst>
                <a:uFillTx/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indent="0" algn="ctr" defTabSz="1828738" rtl="0" latinLnBrk="0">
              <a:lnSpc>
                <a:spcPts val="1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rotWithShape="0">
                    <a:srgbClr val="000000">
                      <a:alpha val="25000"/>
                    </a:srgbClr>
                  </a:outerShdw>
                </a:effectLst>
                <a:uFillTx/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indent="0" algn="ctr" defTabSz="1828738" rtl="0" latinLnBrk="0">
              <a:lnSpc>
                <a:spcPts val="1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rotWithShape="0">
                    <a:srgbClr val="000000">
                      <a:alpha val="25000"/>
                    </a:srgbClr>
                  </a:outerShdw>
                </a:effectLst>
                <a:uFillTx/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indent="0" algn="ctr" defTabSz="1828738" rtl="0" latinLnBrk="0">
              <a:lnSpc>
                <a:spcPts val="1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rotWithShape="0">
                    <a:srgbClr val="000000">
                      <a:alpha val="25000"/>
                    </a:srgbClr>
                  </a:outerShdw>
                </a:effectLst>
                <a:uFillTx/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indent="0" algn="ctr" defTabSz="1828738" rtl="0" latinLnBrk="0">
              <a:lnSpc>
                <a:spcPts val="1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rotWithShape="0">
                    <a:srgbClr val="000000">
                      <a:alpha val="25000"/>
                    </a:srgbClr>
                  </a:outerShdw>
                </a:effectLst>
                <a:uFillTx/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indent="0" algn="ctr" defTabSz="1828738" rtl="0" latinLnBrk="0">
              <a:lnSpc>
                <a:spcPts val="1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rotWithShape="0">
                    <a:srgbClr val="000000">
                      <a:alpha val="25000"/>
                    </a:srgbClr>
                  </a:outerShdw>
                </a:effectLst>
                <a:uFillTx/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indent="0" algn="ctr" defTabSz="1828738" rtl="0" latinLnBrk="0">
              <a:lnSpc>
                <a:spcPts val="1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rotWithShape="0">
                    <a:srgbClr val="000000">
                      <a:alpha val="25000"/>
                    </a:srgbClr>
                  </a:outerShdw>
                </a:effectLst>
                <a:uFillTx/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indent="0" algn="ctr" defTabSz="1828738" rtl="0" latinLnBrk="0">
              <a:lnSpc>
                <a:spcPts val="1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rotWithShape="0">
                    <a:srgbClr val="000000">
                      <a:alpha val="25000"/>
                    </a:srgbClr>
                  </a:outerShdw>
                </a:effectLst>
                <a:uFillTx/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hangingPunct="1">
              <a:defRPr/>
            </a:pPr>
            <a:r>
              <a:rPr lang="en-US" sz="6800" dirty="0">
                <a:latin typeface="Avenir Book" panose="02000503020000020003" pitchFamily="2" charset="0"/>
              </a:rPr>
              <a:t>Climate Data Record Challenges: Natural Variability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624CCE-54DE-CD45-96EB-692ED18A1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2390775"/>
            <a:ext cx="18288000" cy="10287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8815C6-8861-D340-8792-CF86F4AEA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0" y="2390775"/>
            <a:ext cx="18288000" cy="10287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EFBB78-152D-A549-B614-5BB1C8A05D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68" t="1311" r="54470" b="46127"/>
          <a:stretch/>
        </p:blipFill>
        <p:spPr>
          <a:xfrm>
            <a:off x="15974016" y="5161690"/>
            <a:ext cx="7033846" cy="54070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550940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xecutive">
  <a:themeElements>
    <a:clrScheme name="Executiv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0000FF"/>
      </a:hlink>
      <a:folHlink>
        <a:srgbClr val="FF00FF"/>
      </a:folHlink>
    </a:clrScheme>
    <a:fontScheme name="Executiv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270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27000" dist="254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blurRad="1270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73394" tIns="173394" rIns="173394" bIns="173394" numCol="1" spcCol="38100" rtlCol="0" anchor="ctr">
        <a:spAutoFit/>
      </a:bodyPr>
      <a:lstStyle>
        <a:defPPr marL="0" marR="0" indent="0" algn="l" defTabSz="121909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blurRad="1270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73394" tIns="173394" rIns="173394" bIns="173394" numCol="1" spcCol="38100" rtlCol="0" anchor="t">
        <a:spAutoFit/>
      </a:bodyPr>
      <a:lstStyle>
        <a:defPPr marL="0" marR="0" indent="0" algn="l" defTabSz="121909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xecutive">
  <a:themeElements>
    <a:clrScheme name="Executiv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0000FF"/>
      </a:hlink>
      <a:folHlink>
        <a:srgbClr val="FF00FF"/>
      </a:folHlink>
    </a:clrScheme>
    <a:fontScheme name="Executiv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270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27000" dist="254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blurRad="1270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73394" tIns="173394" rIns="173394" bIns="173394" numCol="1" spcCol="38100" rtlCol="0" anchor="ctr">
        <a:spAutoFit/>
      </a:bodyPr>
      <a:lstStyle>
        <a:defPPr marL="0" marR="0" indent="0" algn="l" defTabSz="121909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blurRad="1270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73394" tIns="173394" rIns="173394" bIns="173394" numCol="1" spcCol="38100" rtlCol="0" anchor="t">
        <a:spAutoFit/>
      </a:bodyPr>
      <a:lstStyle>
        <a:defPPr marL="0" marR="0" indent="0" algn="l" defTabSz="121909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350</Words>
  <Application>Microsoft Macintosh PowerPoint</Application>
  <PresentationFormat>Custom</PresentationFormat>
  <Paragraphs>36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Avenir Book</vt:lpstr>
      <vt:lpstr>Calibri</vt:lpstr>
      <vt:lpstr>Century Gothic</vt:lpstr>
      <vt:lpstr>Helvetica</vt:lpstr>
      <vt:lpstr>Lucida Grande</vt:lpstr>
      <vt:lpstr>Palatino Linotype</vt:lpstr>
      <vt:lpstr>Executive</vt:lpstr>
      <vt:lpstr>MODIS/VIIRS Standard Cloud Products: SW Calibration and Trend Quantification Challenges</vt:lpstr>
      <vt:lpstr>Imager Cloud Products: Different Instruments, Multiple Sensors … and the list is growing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Detection, Height, and Optical Properties: Challenges in Extending MODIS to VIIRS</dc:title>
  <cp:lastModifiedBy>Platnick, Steven E. (GSFC-6100)</cp:lastModifiedBy>
  <cp:revision>370</cp:revision>
  <cp:lastPrinted>2019-01-11T19:35:49Z</cp:lastPrinted>
  <dcterms:modified xsi:type="dcterms:W3CDTF">2021-11-01T20:56:14Z</dcterms:modified>
</cp:coreProperties>
</file>