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3"/>
  </p:notesMasterIdLst>
  <p:sldIdLst>
    <p:sldId id="266" r:id="rId3"/>
    <p:sldId id="523" r:id="rId4"/>
    <p:sldId id="524" r:id="rId5"/>
    <p:sldId id="474" r:id="rId6"/>
    <p:sldId id="489" r:id="rId7"/>
    <p:sldId id="441" r:id="rId8"/>
    <p:sldId id="532" r:id="rId9"/>
    <p:sldId id="516" r:id="rId10"/>
    <p:sldId id="503" r:id="rId11"/>
    <p:sldId id="534" r:id="rId12"/>
    <p:sldId id="535" r:id="rId13"/>
    <p:sldId id="537" r:id="rId14"/>
    <p:sldId id="485" r:id="rId15"/>
    <p:sldId id="473" r:id="rId16"/>
    <p:sldId id="538" r:id="rId17"/>
    <p:sldId id="449" r:id="rId18"/>
    <p:sldId id="504" r:id="rId19"/>
    <p:sldId id="536" r:id="rId20"/>
    <p:sldId id="502" r:id="rId21"/>
    <p:sldId id="495" r:id="rId22"/>
  </p:sldIdLst>
  <p:sldSz cx="14630400" cy="8229600"/>
  <p:notesSz cx="6858000" cy="9144000"/>
  <p:defaultTextStyle>
    <a:defPPr>
      <a:defRPr lang="en-US"/>
    </a:defPPr>
    <a:lvl1pPr marL="0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145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295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439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585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736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879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8031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9176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3">
          <p15:clr>
            <a:srgbClr val="A4A3A4"/>
          </p15:clr>
        </p15:guide>
        <p15:guide id="2" pos="16129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  <p15:guide id="5" pos="161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42092"/>
    <a:srgbClr val="FF9300"/>
    <a:srgbClr val="2857A1"/>
    <a:srgbClr val="3CB4C8"/>
    <a:srgbClr val="996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0" autoAdjust="0"/>
    <p:restoredTop sz="93711" autoAdjust="0"/>
  </p:normalViewPr>
  <p:slideViewPr>
    <p:cSldViewPr snapToGrid="0">
      <p:cViewPr varScale="1">
        <p:scale>
          <a:sx n="48" d="100"/>
          <a:sy n="48" d="100"/>
        </p:scale>
        <p:origin x="124" y="52"/>
      </p:cViewPr>
      <p:guideLst>
        <p:guide orient="horz" pos="9073"/>
        <p:guide pos="16129"/>
        <p:guide orient="horz" pos="2592"/>
        <p:guide pos="4608"/>
        <p:guide pos="161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4BFA0-5F4C-4BD2-B64B-DA2EC9D69234}" type="datetimeFigureOut">
              <a:rPr lang="en-CA" smtClean="0"/>
              <a:t>2021-11-01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CF25-D9B3-443D-83B2-420EE164598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27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90140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580272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870415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160555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450687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740826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030966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321103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CF25-D9B3-443D-83B2-420EE1645983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853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CF25-D9B3-443D-83B2-420EE1645983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898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CF25-D9B3-443D-83B2-420EE1645983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110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</p:spPr>
        <p:txBody>
          <a:bodyPr lIns="26112" tIns="13061" rIns="26112" bIns="13061" anchor="ctr" anchorCtr="0"/>
          <a:lstStyle>
            <a:lvl1pPr>
              <a:defRPr lang="en-US" sz="39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822960"/>
            <a:ext cx="13411200" cy="1188720"/>
          </a:xfrm>
        </p:spPr>
        <p:txBody>
          <a:bodyPr/>
          <a:lstStyle>
            <a:lvl1pPr algn="ctr">
              <a:buNone/>
              <a:defRPr sz="3400">
                <a:solidFill>
                  <a:srgbClr val="C00000"/>
                </a:solidFill>
              </a:defRPr>
            </a:lvl1pPr>
            <a:lvl2pPr>
              <a:buNone/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13167360" cy="5303520"/>
          </a:xfrm>
        </p:spPr>
        <p:txBody>
          <a:bodyPr/>
          <a:lstStyle>
            <a:lvl1pPr>
              <a:buSzPct val="60000"/>
              <a:defRPr sz="2900" baseline="0">
                <a:latin typeface="Century Gothic" pitchFamily="34" charset="0"/>
              </a:defRPr>
            </a:lvl1pPr>
            <a:lvl2pPr>
              <a:buClr>
                <a:srgbClr val="005426"/>
              </a:buClr>
              <a:buSzPct val="60000"/>
              <a:defRPr sz="2900" baseline="0">
                <a:solidFill>
                  <a:srgbClr val="005426"/>
                </a:solidFill>
                <a:latin typeface="Century Gothic" pitchFamily="34" charset="0"/>
              </a:defRPr>
            </a:lvl2pPr>
            <a:lvl3pPr>
              <a:buSzPct val="60000"/>
              <a:defRPr sz="2900" baseline="0">
                <a:latin typeface="Century Gothic" pitchFamily="34" charset="0"/>
              </a:defRPr>
            </a:lvl3pPr>
            <a:lvl4pPr>
              <a:defRPr sz="2900">
                <a:solidFill>
                  <a:srgbClr val="C00000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45642" cy="824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3" y="182880"/>
            <a:ext cx="5387341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87680" y="1737360"/>
            <a:ext cx="12070080" cy="2194560"/>
          </a:xfrm>
          <a:prstGeom prst="rect">
            <a:avLst/>
          </a:prstGeom>
        </p:spPr>
        <p:txBody>
          <a:bodyPr lIns="26109" tIns="13061" rIns="26109" bIns="13061"/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206240"/>
            <a:ext cx="10850880" cy="118872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35680" y="6766560"/>
            <a:ext cx="10850880" cy="822960"/>
          </a:xfrm>
        </p:spPr>
        <p:txBody>
          <a:bodyPr/>
          <a:lstStyle>
            <a:lvl1pPr>
              <a:buNone/>
              <a:defRPr sz="210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dirty="0"/>
              <a:t>Affiliations</a:t>
            </a:r>
          </a:p>
        </p:txBody>
      </p:sp>
      <p:pic>
        <p:nvPicPr>
          <p:cNvPr id="8" name="Picture 25" descr="312312main_nasameatball_226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3120" y="4"/>
            <a:ext cx="1097280" cy="8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47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</p:spPr>
        <p:txBody>
          <a:bodyPr lIns="26112" tIns="13061" rIns="26112" bIns="13061"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120"/>
            <a:ext cx="13167360" cy="5303520"/>
          </a:xfrm>
        </p:spPr>
        <p:txBody>
          <a:bodyPr/>
          <a:lstStyle>
            <a:lvl1pPr>
              <a:buSzPct val="60000"/>
              <a:defRPr sz="2900"/>
            </a:lvl1pPr>
            <a:lvl2pPr>
              <a:buClr>
                <a:srgbClr val="005426"/>
              </a:buClr>
              <a:buSzPct val="70000"/>
              <a:defRPr sz="2900">
                <a:solidFill>
                  <a:srgbClr val="005426"/>
                </a:solidFill>
              </a:defRPr>
            </a:lvl2pPr>
            <a:lvl3pPr>
              <a:buSzPct val="60000"/>
              <a:defRPr sz="2900"/>
            </a:lvl3pPr>
            <a:lvl4pPr>
              <a:defRPr sz="2900">
                <a:solidFill>
                  <a:srgbClr val="C00000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</p:spPr>
        <p:txBody>
          <a:bodyPr lIns="26112" tIns="13061" rIns="26112" bIns="13061"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9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45642" cy="824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3" y="182880"/>
            <a:ext cx="5387341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87680" y="1737360"/>
            <a:ext cx="12070080" cy="2194560"/>
          </a:xfrm>
          <a:prstGeom prst="rect">
            <a:avLst/>
          </a:prstGeom>
        </p:spPr>
        <p:txBody>
          <a:bodyPr lIns="26112" tIns="13061" rIns="26112" bIns="13061"/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206240"/>
            <a:ext cx="10850880" cy="118872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35680" y="6766560"/>
            <a:ext cx="10850880" cy="822960"/>
          </a:xfrm>
        </p:spPr>
        <p:txBody>
          <a:bodyPr/>
          <a:lstStyle>
            <a:lvl1pPr>
              <a:buNone/>
              <a:defRPr sz="210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dirty="0"/>
              <a:t>Affiliations</a:t>
            </a:r>
          </a:p>
        </p:txBody>
      </p:sp>
      <p:pic>
        <p:nvPicPr>
          <p:cNvPr id="8" name="Picture 25" descr="312312main_nasameatball_22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33120" y="4"/>
            <a:ext cx="1097280" cy="8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</p:spPr>
        <p:txBody>
          <a:bodyPr lIns="26109" tIns="13061" rIns="26109" bIns="13061" anchor="ctr" anchorCtr="0"/>
          <a:lstStyle>
            <a:lvl1pPr>
              <a:defRPr lang="en-US" sz="39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822960"/>
            <a:ext cx="13411200" cy="1188720"/>
          </a:xfrm>
        </p:spPr>
        <p:txBody>
          <a:bodyPr/>
          <a:lstStyle>
            <a:lvl1pPr algn="ctr">
              <a:buNone/>
              <a:defRPr sz="3400">
                <a:solidFill>
                  <a:srgbClr val="C00000"/>
                </a:solidFill>
              </a:defRPr>
            </a:lvl1pPr>
            <a:lvl2pPr>
              <a:buNone/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13167360" cy="5303520"/>
          </a:xfrm>
        </p:spPr>
        <p:txBody>
          <a:bodyPr/>
          <a:lstStyle>
            <a:lvl1pPr>
              <a:buSzPct val="60000"/>
              <a:defRPr sz="2900" baseline="0">
                <a:latin typeface="Century Gothic" pitchFamily="34" charset="0"/>
              </a:defRPr>
            </a:lvl1pPr>
            <a:lvl2pPr>
              <a:buClr>
                <a:srgbClr val="005426"/>
              </a:buClr>
              <a:buSzPct val="60000"/>
              <a:defRPr sz="2900" baseline="0">
                <a:solidFill>
                  <a:srgbClr val="005426"/>
                </a:solidFill>
                <a:latin typeface="Century Gothic" pitchFamily="34" charset="0"/>
              </a:defRPr>
            </a:lvl2pPr>
            <a:lvl3pPr>
              <a:buSzPct val="60000"/>
              <a:defRPr sz="2900" baseline="0">
                <a:latin typeface="Century Gothic" pitchFamily="34" charset="0"/>
              </a:defRPr>
            </a:lvl3pPr>
            <a:lvl4pPr>
              <a:defRPr sz="2900">
                <a:solidFill>
                  <a:srgbClr val="C00000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396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</p:spPr>
        <p:txBody>
          <a:bodyPr lIns="26109" tIns="13061" rIns="26109" bIns="13061"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120"/>
            <a:ext cx="13167360" cy="5303520"/>
          </a:xfrm>
        </p:spPr>
        <p:txBody>
          <a:bodyPr/>
          <a:lstStyle>
            <a:lvl1pPr>
              <a:buSzPct val="60000"/>
              <a:defRPr sz="2900"/>
            </a:lvl1pPr>
            <a:lvl2pPr>
              <a:buClr>
                <a:srgbClr val="005426"/>
              </a:buClr>
              <a:buSzPct val="70000"/>
              <a:defRPr sz="2900">
                <a:solidFill>
                  <a:srgbClr val="005426"/>
                </a:solidFill>
              </a:defRPr>
            </a:lvl2pPr>
            <a:lvl3pPr>
              <a:buSzPct val="60000"/>
              <a:defRPr sz="2900"/>
            </a:lvl3pPr>
            <a:lvl4pPr>
              <a:defRPr sz="2900">
                <a:solidFill>
                  <a:srgbClr val="C00000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295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</p:spPr>
        <p:txBody>
          <a:bodyPr lIns="26109" tIns="13061" rIns="26109" bIns="13061"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2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8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316736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12" tIns="13061" rIns="26112" bIns="13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090476" y="7903031"/>
            <a:ext cx="431077" cy="241821"/>
          </a:xfrm>
          <a:prstGeom prst="rect">
            <a:avLst/>
          </a:prstGeom>
          <a:noFill/>
        </p:spPr>
        <p:txBody>
          <a:bodyPr wrap="square" lIns="26112" tIns="13061" rIns="26112" bIns="13061" rtlCol="0">
            <a:spAutoFit/>
          </a:bodyPr>
          <a:lstStyle/>
          <a:p>
            <a:pPr defTabSz="1096732"/>
            <a:fld id="{7C7E43AF-24BE-496F-8B53-C248C238CD36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defTabSz="1096732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NASA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902" y="7384420"/>
            <a:ext cx="839574" cy="83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53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5pPr>
      <a:lvl6pPr marL="548368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6pPr>
      <a:lvl7pPr marL="1096732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7pPr>
      <a:lvl8pPr marL="1645096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8pPr>
      <a:lvl9pPr marL="2193460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9pPr>
    </p:titleStyle>
    <p:bodyStyle>
      <a:lvl1pPr marL="411278" indent="-41127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91097" indent="-342729" algn="l" rtl="0" eaLnBrk="0" fontAlgn="base" hangingPunct="0">
        <a:spcBef>
          <a:spcPct val="20000"/>
        </a:spcBef>
        <a:spcAft>
          <a:spcPct val="0"/>
        </a:spcAft>
        <a:buClr>
          <a:srgbClr val="008A3E"/>
        </a:buClr>
        <a:buSzPct val="90000"/>
        <a:buFont typeface="Wingdings" pitchFamily="2" charset="2"/>
        <a:buChar char="l"/>
        <a:defRPr sz="2900">
          <a:solidFill>
            <a:srgbClr val="008A3E"/>
          </a:solidFill>
          <a:latin typeface="+mn-lt"/>
        </a:defRPr>
      </a:lvl2pPr>
      <a:lvl3pPr marL="1370914" indent="-274185" algn="l" rtl="0" eaLnBrk="0" fontAlgn="base" hangingPunct="0">
        <a:spcBef>
          <a:spcPct val="20000"/>
        </a:spcBef>
        <a:spcAft>
          <a:spcPct val="0"/>
        </a:spcAft>
        <a:buClr>
          <a:srgbClr val="0000BE"/>
        </a:buClr>
        <a:buFont typeface="Wingdings" pitchFamily="2" charset="2"/>
        <a:buChar char="w"/>
        <a:defRPr sz="2900">
          <a:solidFill>
            <a:srgbClr val="0000BE"/>
          </a:solidFill>
          <a:latin typeface="+mn-lt"/>
        </a:defRPr>
      </a:lvl3pPr>
      <a:lvl4pPr marL="1919283" indent="-274185" algn="l" rtl="0" eaLnBrk="0" fontAlgn="base" hangingPunct="0">
        <a:spcBef>
          <a:spcPct val="20000"/>
        </a:spcBef>
        <a:spcAft>
          <a:spcPct val="0"/>
        </a:spcAft>
        <a:buClr>
          <a:srgbClr val="69235C"/>
        </a:buClr>
        <a:buSzPct val="80000"/>
        <a:buFont typeface="Wingdings" pitchFamily="2" charset="2"/>
        <a:buChar char="¨"/>
        <a:defRPr sz="2900">
          <a:solidFill>
            <a:srgbClr val="C00000"/>
          </a:solidFill>
          <a:latin typeface="+mn-lt"/>
        </a:defRPr>
      </a:lvl4pPr>
      <a:lvl5pPr marL="2467648" indent="-2741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tx1"/>
          </a:solidFill>
          <a:latin typeface="+mn-lt"/>
        </a:defRPr>
      </a:lvl5pPr>
      <a:lvl6pPr marL="3016018" indent="-27418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6pPr>
      <a:lvl7pPr marL="3564377" indent="-27418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7pPr>
      <a:lvl8pPr marL="4112743" indent="-27418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8pPr>
      <a:lvl9pPr marL="4661111" indent="-27418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68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732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096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460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829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197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562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922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316736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09" tIns="13061" rIns="26109" bIns="13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090479" y="7903031"/>
            <a:ext cx="431077" cy="241821"/>
          </a:xfrm>
          <a:prstGeom prst="rect">
            <a:avLst/>
          </a:prstGeom>
          <a:noFill/>
        </p:spPr>
        <p:txBody>
          <a:bodyPr wrap="square" lIns="26109" tIns="13061" rIns="26109" bIns="13061" rtlCol="0">
            <a:spAutoFit/>
          </a:bodyPr>
          <a:lstStyle/>
          <a:p>
            <a:pPr defTabSz="1096622"/>
            <a:fld id="{7C7E43AF-24BE-496F-8B53-C248C238CD36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defTabSz="1096622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NASA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902" y="7384420"/>
            <a:ext cx="839574" cy="83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98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5pPr>
      <a:lvl6pPr marL="548314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6pPr>
      <a:lvl7pPr marL="1096622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7pPr>
      <a:lvl8pPr marL="1644931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8pPr>
      <a:lvl9pPr marL="2193240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9pPr>
    </p:titleStyle>
    <p:bodyStyle>
      <a:lvl1pPr marL="411238" indent="-411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91008" indent="-342694" algn="l" rtl="0" eaLnBrk="0" fontAlgn="base" hangingPunct="0">
        <a:spcBef>
          <a:spcPct val="20000"/>
        </a:spcBef>
        <a:spcAft>
          <a:spcPct val="0"/>
        </a:spcAft>
        <a:buClr>
          <a:srgbClr val="008A3E"/>
        </a:buClr>
        <a:buSzPct val="90000"/>
        <a:buFont typeface="Wingdings" pitchFamily="2" charset="2"/>
        <a:buChar char="l"/>
        <a:defRPr sz="2900">
          <a:solidFill>
            <a:srgbClr val="008A3E"/>
          </a:solidFill>
          <a:latin typeface="+mn-lt"/>
        </a:defRPr>
      </a:lvl2pPr>
      <a:lvl3pPr marL="1370777" indent="-274158" algn="l" rtl="0" eaLnBrk="0" fontAlgn="base" hangingPunct="0">
        <a:spcBef>
          <a:spcPct val="20000"/>
        </a:spcBef>
        <a:spcAft>
          <a:spcPct val="0"/>
        </a:spcAft>
        <a:buClr>
          <a:srgbClr val="0000BE"/>
        </a:buClr>
        <a:buFont typeface="Wingdings" pitchFamily="2" charset="2"/>
        <a:buChar char="w"/>
        <a:defRPr sz="2900">
          <a:solidFill>
            <a:srgbClr val="0000BE"/>
          </a:solidFill>
          <a:latin typeface="+mn-lt"/>
        </a:defRPr>
      </a:lvl3pPr>
      <a:lvl4pPr marL="1919091" indent="-274158" algn="l" rtl="0" eaLnBrk="0" fontAlgn="base" hangingPunct="0">
        <a:spcBef>
          <a:spcPct val="20000"/>
        </a:spcBef>
        <a:spcAft>
          <a:spcPct val="0"/>
        </a:spcAft>
        <a:buClr>
          <a:srgbClr val="69235C"/>
        </a:buClr>
        <a:buSzPct val="80000"/>
        <a:buFont typeface="Wingdings" pitchFamily="2" charset="2"/>
        <a:buChar char="¨"/>
        <a:defRPr sz="2900">
          <a:solidFill>
            <a:srgbClr val="C00000"/>
          </a:solidFill>
          <a:latin typeface="+mn-lt"/>
        </a:defRPr>
      </a:lvl4pPr>
      <a:lvl5pPr marL="2467402" indent="-2741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tx1"/>
          </a:solidFill>
          <a:latin typeface="+mn-lt"/>
        </a:defRPr>
      </a:lvl5pPr>
      <a:lvl6pPr marL="3015718" indent="-274158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6pPr>
      <a:lvl7pPr marL="3564020" indent="-274158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7pPr>
      <a:lvl8pPr marL="4112332" indent="-274158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8pPr>
      <a:lvl9pPr marL="4660646" indent="-274158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096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14" algn="l" defTabSz="1096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22" algn="l" defTabSz="1096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31" algn="l" defTabSz="1096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40" algn="l" defTabSz="1096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554" algn="l" defTabSz="1096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868" algn="l" defTabSz="1096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178" algn="l" defTabSz="1096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482" algn="l" defTabSz="1096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Pseudo-Invariant Land Site/Vicarious Calibration</a:t>
            </a:r>
            <a:endParaRPr lang="en-US" sz="4900" dirty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206243"/>
            <a:ext cx="10850880" cy="200752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900" dirty="0">
                <a:solidFill>
                  <a:schemeClr val="tx1"/>
                </a:solidFill>
              </a:rPr>
              <a:t>K. </a:t>
            </a:r>
            <a:r>
              <a:rPr lang="en-US" sz="3900" dirty="0" err="1">
                <a:solidFill>
                  <a:schemeClr val="tx1"/>
                </a:solidFill>
              </a:rPr>
              <a:t>Thome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CPF </a:t>
            </a:r>
            <a:r>
              <a:rPr lang="en-US" sz="2400" dirty="0" smtClean="0"/>
              <a:t>Science </a:t>
            </a:r>
            <a:r>
              <a:rPr lang="en-US" sz="2400" dirty="0"/>
              <a:t>Workshop</a:t>
            </a:r>
          </a:p>
          <a:p>
            <a:r>
              <a:rPr lang="en-US" sz="2000" dirty="0" smtClean="0"/>
              <a:t>2-3 </a:t>
            </a:r>
            <a:r>
              <a:rPr lang="en-US" sz="2000" dirty="0"/>
              <a:t>November </a:t>
            </a:r>
            <a:r>
              <a:rPr lang="en-US" sz="2000" dirty="0" smtClean="0"/>
              <a:t>2021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584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under test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02" y="822960"/>
            <a:ext cx="13215385" cy="2463256"/>
          </a:xfrm>
        </p:spPr>
        <p:txBody>
          <a:bodyPr/>
          <a:lstStyle/>
          <a:p>
            <a:r>
              <a:rPr lang="en-US" dirty="0" smtClean="0"/>
              <a:t>Cloud-screened </a:t>
            </a:r>
            <a:r>
              <a:rPr lang="en-US" dirty="0" smtClean="0"/>
              <a:t>results for Landsat 7 and Landsat 8 1600 nm band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show greater variability for lower SNR system (</a:t>
            </a:r>
            <a:r>
              <a:rPr lang="en-US" dirty="0" smtClean="0"/>
              <a:t>Landsat 7 whiskbroom </a:t>
            </a:r>
            <a:r>
              <a:rPr lang="en-US" dirty="0" smtClean="0"/>
              <a:t>scanner) versus higher SNR (</a:t>
            </a:r>
            <a:r>
              <a:rPr lang="en-US" dirty="0" smtClean="0"/>
              <a:t>Landsat 8 </a:t>
            </a:r>
            <a:r>
              <a:rPr lang="en-US" dirty="0" err="1" smtClean="0"/>
              <a:t>pushbroom</a:t>
            </a:r>
            <a:r>
              <a:rPr lang="en-US" dirty="0" smtClean="0"/>
              <a:t>)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CPF would help understand how much is due to sensor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noise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2" y="3286216"/>
            <a:ext cx="13215385" cy="47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0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01" y="822960"/>
            <a:ext cx="13215385" cy="2463256"/>
          </a:xfrm>
        </p:spPr>
        <p:txBody>
          <a:bodyPr/>
          <a:lstStyle/>
          <a:p>
            <a:r>
              <a:rPr lang="en-US" dirty="0" smtClean="0"/>
              <a:t>Same plot as previous chart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show a seasonal effect </a:t>
            </a:r>
            <a:r>
              <a:rPr lang="en-US" dirty="0" smtClean="0"/>
              <a:t>that is </a:t>
            </a:r>
            <a:r>
              <a:rPr lang="en-US" dirty="0" smtClean="0"/>
              <a:t>likely bi-directional reflectance </a:t>
            </a:r>
            <a:r>
              <a:rPr lang="en-US" dirty="0" smtClean="0"/>
              <a:t>effect caused by changing solar angle</a:t>
            </a:r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CPF would help understand how much is due to sensor noise and how much is the surface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2" y="3286216"/>
            <a:ext cx="13215385" cy="47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01" y="822960"/>
            <a:ext cx="13215385" cy="2463256"/>
          </a:xfrm>
        </p:spPr>
        <p:txBody>
          <a:bodyPr/>
          <a:lstStyle/>
          <a:p>
            <a:r>
              <a:rPr lang="en-US" dirty="0" smtClean="0"/>
              <a:t>Same plot as previous chart</a:t>
            </a:r>
          </a:p>
          <a:p>
            <a:r>
              <a:rPr lang="en-US" dirty="0" smtClean="0"/>
              <a:t>Scatter in data </a:t>
            </a:r>
            <a:r>
              <a:rPr lang="en-US" dirty="0" smtClean="0"/>
              <a:t>could </a:t>
            </a:r>
            <a:r>
              <a:rPr lang="en-US" dirty="0" smtClean="0"/>
              <a:t>be due to sub-pixel clouds, thin clouds,</a:t>
            </a:r>
            <a:r>
              <a:rPr lang="en-US" dirty="0" smtClean="0"/>
              <a:t> </a:t>
            </a:r>
            <a:r>
              <a:rPr lang="en-US" dirty="0" smtClean="0"/>
              <a:t>or dust storms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CPF would help understand how much is due to sensor noise and how much is the surface and how much is the atmosphere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2" y="3286216"/>
            <a:ext cx="13215385" cy="47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0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processing and traceability approaches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91619" y="2791459"/>
            <a:ext cx="8338782" cy="4051763"/>
          </a:xfrm>
        </p:spPr>
        <p:txBody>
          <a:bodyPr/>
          <a:lstStyle/>
          <a:p>
            <a:r>
              <a:rPr lang="en-US" sz="2800" dirty="0" smtClean="0"/>
              <a:t>Error budgets show that radiance-based method will have lower uncertainties</a:t>
            </a:r>
          </a:p>
          <a:p>
            <a:pPr lvl="1"/>
            <a:r>
              <a:rPr lang="en-US" sz="2800" dirty="0" smtClean="0"/>
              <a:t>Diffusers currently a limiting uncertainty for reflectance retrieval</a:t>
            </a:r>
          </a:p>
          <a:p>
            <a:pPr lvl="1"/>
            <a:r>
              <a:rPr lang="en-US" sz="2800" dirty="0" smtClean="0"/>
              <a:t>Absolute radiometric calibrations have improved dramatically</a:t>
            </a:r>
          </a:p>
          <a:p>
            <a:pPr lvl="1"/>
            <a:r>
              <a:rPr lang="en-US" sz="2800" dirty="0" smtClean="0"/>
              <a:t>Sampling approaches and ground instrumentation also differ between the two approaches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7A69FA-00BC-B548-9907-DD2F506519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3" t="29421" r="14657" b="23336"/>
          <a:stretch/>
        </p:blipFill>
        <p:spPr>
          <a:xfrm>
            <a:off x="239517" y="949960"/>
            <a:ext cx="2303739" cy="17272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7" y="2930085"/>
            <a:ext cx="6404366" cy="39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ontent Placeholder 9"/>
          <p:cNvSpPr txBox="1">
            <a:spLocks/>
          </p:cNvSpPr>
          <p:nvPr/>
        </p:nvSpPr>
        <p:spPr bwMode="auto">
          <a:xfrm>
            <a:off x="3098800" y="822960"/>
            <a:ext cx="10071290" cy="740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12" tIns="13061" rIns="26112" bIns="13061" numCol="1" anchor="t" anchorCtr="0" compatLnSpc="1">
            <a:prstTxWarp prst="textNoShape">
              <a:avLst/>
            </a:prstTxWarp>
          </a:bodyPr>
          <a:lstStyle>
            <a:lvl1pPr marL="411278" indent="-41127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097" indent="-34272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26"/>
              </a:buClr>
              <a:buSzPct val="70000"/>
              <a:buFont typeface="Wingdings" pitchFamily="2" charset="2"/>
              <a:buChar char="l"/>
              <a:defRPr sz="2900">
                <a:solidFill>
                  <a:srgbClr val="005426"/>
                </a:solidFill>
                <a:latin typeface="+mn-lt"/>
              </a:defRPr>
            </a:lvl2pPr>
            <a:lvl3pPr marL="1370914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BE"/>
              </a:buClr>
              <a:buSzPct val="60000"/>
              <a:buFont typeface="Wingdings" pitchFamily="2" charset="2"/>
              <a:buChar char="w"/>
              <a:defRPr sz="2900">
                <a:solidFill>
                  <a:srgbClr val="0000BE"/>
                </a:solidFill>
                <a:latin typeface="+mn-lt"/>
              </a:defRPr>
            </a:lvl3pPr>
            <a:lvl4pPr marL="1919283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235C"/>
              </a:buClr>
              <a:buSzPct val="80000"/>
              <a:buFont typeface="Wingdings" pitchFamily="2" charset="2"/>
              <a:buChar char="¨"/>
              <a:defRPr sz="2900">
                <a:solidFill>
                  <a:srgbClr val="C00000"/>
                </a:solidFill>
                <a:latin typeface="+mn-lt"/>
              </a:defRPr>
            </a:lvl4pPr>
            <a:lvl5pPr marL="2467648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</a:defRPr>
            </a:lvl5pPr>
            <a:lvl6pPr marL="3016018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6pPr>
            <a:lvl7pPr marL="3564377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7pPr>
            <a:lvl8pPr marL="4112743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8pPr>
            <a:lvl9pPr marL="4661111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0000"/>
                </a:solidFill>
              </a:rPr>
              <a:t>In situ approaches can follow a radiance-based or reflectance-based traceability</a:t>
            </a:r>
          </a:p>
          <a:p>
            <a:pPr lvl="1" defTabSz="914400"/>
            <a:r>
              <a:rPr lang="en-US" sz="2800" kern="0" dirty="0" smtClean="0">
                <a:solidFill>
                  <a:srgbClr val="000000"/>
                </a:solidFill>
              </a:rPr>
              <a:t>Diffuser approach to reflectance-based</a:t>
            </a:r>
          </a:p>
          <a:p>
            <a:pPr lvl="1" defTabSz="914400"/>
            <a:r>
              <a:rPr lang="en-US" sz="2800" kern="0" dirty="0" smtClean="0">
                <a:solidFill>
                  <a:srgbClr val="000000"/>
                </a:solidFill>
              </a:rPr>
              <a:t>Absolute radiometric calibration for radiance-based</a:t>
            </a:r>
          </a:p>
          <a:p>
            <a:pPr lvl="1" defTabSz="914400"/>
            <a:endParaRPr lang="en-US" sz="2800" kern="0" dirty="0">
              <a:solidFill>
                <a:srgbClr val="000000"/>
              </a:solidFill>
            </a:endParaRPr>
          </a:p>
          <a:p>
            <a:pPr lvl="1" defTabSz="914400"/>
            <a:endParaRPr lang="en-US" sz="2800" kern="0" dirty="0" smtClean="0">
              <a:solidFill>
                <a:srgbClr val="000000"/>
              </a:solidFill>
            </a:endParaRPr>
          </a:p>
          <a:p>
            <a:pPr lvl="1" defTabSz="914400"/>
            <a:endParaRPr lang="en-US" sz="2800" kern="0" dirty="0">
              <a:solidFill>
                <a:srgbClr val="000000"/>
              </a:solidFill>
            </a:endParaRPr>
          </a:p>
          <a:p>
            <a:pPr lvl="1" defTabSz="914400"/>
            <a:endParaRPr lang="en-US" sz="2800" kern="0" dirty="0" smtClean="0">
              <a:solidFill>
                <a:srgbClr val="000000"/>
              </a:solidFill>
            </a:endParaRPr>
          </a:p>
          <a:p>
            <a:pPr lvl="1" defTabSz="914400"/>
            <a:endParaRPr lang="en-US" sz="2800" kern="0" dirty="0">
              <a:solidFill>
                <a:srgbClr val="000000"/>
              </a:solidFill>
            </a:endParaRPr>
          </a:p>
          <a:p>
            <a:pPr lvl="1" defTabSz="914400"/>
            <a:endParaRPr lang="en-US" sz="2800" kern="0" dirty="0" smtClean="0">
              <a:solidFill>
                <a:srgbClr val="000000"/>
              </a:solidFill>
            </a:endParaRPr>
          </a:p>
          <a:p>
            <a:pPr lvl="1" defTabSz="914400"/>
            <a:endParaRPr lang="en-US" sz="2800" kern="0" dirty="0">
              <a:solidFill>
                <a:srgbClr val="000000"/>
              </a:solidFill>
            </a:endParaRPr>
          </a:p>
          <a:p>
            <a:pPr lvl="1" defTabSz="914400"/>
            <a:endParaRPr lang="en-US" sz="2800" kern="0" dirty="0" smtClean="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CPF can provide the insight needed to assess the processing, instrumentation, ground sampling, and traceability approaches </a:t>
            </a:r>
          </a:p>
        </p:txBody>
      </p:sp>
    </p:spTree>
    <p:extLst>
      <p:ext uri="{BB962C8B-B14F-4D97-AF65-F5344CB8AC3E}">
        <p14:creationId xmlns:p14="http://schemas.microsoft.com/office/powerpoint/2010/main" val="36319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6D11-3BD9-4CD5-9A94-ACD8A35F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2BB2-8A44-4A28-8692-B95B4D9A8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2" y="822960"/>
            <a:ext cx="13750290" cy="1188720"/>
          </a:xfrm>
        </p:spPr>
        <p:txBody>
          <a:bodyPr/>
          <a:lstStyle/>
          <a:p>
            <a:r>
              <a:rPr lang="en-US" dirty="0" smtClean="0"/>
              <a:t>CPF will provide data needed to assess and reduce uncertainties in vicarious calibration approaches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C4140-1C4D-4183-9EC4-95F09F75B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2" y="1993936"/>
            <a:ext cx="13506450" cy="5798936"/>
          </a:xfrm>
        </p:spPr>
        <p:txBody>
          <a:bodyPr/>
          <a:lstStyle/>
          <a:p>
            <a:r>
              <a:rPr lang="en-US" dirty="0" smtClean="0"/>
              <a:t>High accuracy and hyperspectral nature of CPF are the keys to decouple the varied uncertainty contributors in vicarious results</a:t>
            </a:r>
          </a:p>
          <a:p>
            <a:pPr lvl="1"/>
            <a:r>
              <a:rPr lang="en-US" dirty="0" smtClean="0"/>
              <a:t>Provide a better </a:t>
            </a:r>
            <a:r>
              <a:rPr lang="en-US" dirty="0"/>
              <a:t>understanding of </a:t>
            </a:r>
            <a:r>
              <a:rPr lang="en-US" dirty="0" smtClean="0"/>
              <a:t>test site uncertainties due to atmospheric </a:t>
            </a:r>
            <a:r>
              <a:rPr lang="en-US" dirty="0"/>
              <a:t>and surface bi-directional </a:t>
            </a:r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Give insight into traceability paths and processing approaches</a:t>
            </a:r>
            <a:endParaRPr lang="en-US" dirty="0"/>
          </a:p>
          <a:p>
            <a:r>
              <a:rPr lang="en-US" sz="2800" dirty="0" smtClean="0"/>
              <a:t>Validated uncertainties will give </a:t>
            </a:r>
            <a:r>
              <a:rPr lang="en-US" sz="2800" dirty="0"/>
              <a:t>clear guidance on </a:t>
            </a:r>
            <a:r>
              <a:rPr lang="en-US" sz="2800" dirty="0" smtClean="0"/>
              <a:t>the difference </a:t>
            </a:r>
            <a:r>
              <a:rPr lang="en-US" sz="2800" dirty="0"/>
              <a:t>between noticeable and </a:t>
            </a:r>
            <a:r>
              <a:rPr lang="en-US" sz="2800" dirty="0" smtClean="0"/>
              <a:t>significant as well as systematic and random</a:t>
            </a:r>
          </a:p>
          <a:p>
            <a:r>
              <a:rPr lang="en-US" sz="2800" dirty="0" smtClean="0"/>
              <a:t>Lessons learned will also provide insight into similar effects in higher level data product validation</a:t>
            </a:r>
          </a:p>
          <a:p>
            <a:r>
              <a:rPr lang="en-US" dirty="0" smtClean="0"/>
              <a:t>Challenge will be to determine the optimal amount of data needed at vicarious calibration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68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Supporting charts</a:t>
            </a:r>
            <a:endParaRPr lang="en-US" sz="4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1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B5AF-205A-4C9F-9A2B-9C6B87E9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measurements increases number of data points</a:t>
            </a:r>
            <a:endParaRPr lang="en-US" dirty="0"/>
          </a:p>
        </p:txBody>
      </p:sp>
      <p:pic>
        <p:nvPicPr>
          <p:cNvPr id="5" name="Picture 4" descr="LaCrau.png">
            <a:extLst>
              <a:ext uri="{FF2B5EF4-FFF2-40B4-BE49-F238E27FC236}">
                <a16:creationId xmlns:a16="http://schemas.microsoft.com/office/drawing/2014/main" id="{C0243DC4-F778-47DD-A5DB-6673EF3F3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/>
          <a:stretch/>
        </p:blipFill>
        <p:spPr>
          <a:xfrm>
            <a:off x="57853" y="2885539"/>
            <a:ext cx="6635575" cy="3091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B620F-51ED-4A69-8F18-FD5252EB1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24" y="715361"/>
            <a:ext cx="5502051" cy="365434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F2D0167-06B2-4958-8B2C-4DF09D8E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89" y="2486369"/>
            <a:ext cx="3374216" cy="25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3417BD-93AD-4110-98C5-72723E997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269" y="4431139"/>
            <a:ext cx="5159863" cy="3749331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DC0FF7-96DD-44A9-997A-4B4F9988FEA1}"/>
              </a:ext>
            </a:extLst>
          </p:cNvPr>
          <p:cNvSpPr txBox="1"/>
          <p:nvPr/>
        </p:nvSpPr>
        <p:spPr>
          <a:xfrm>
            <a:off x="9012431" y="6256889"/>
            <a:ext cx="4012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lte DIN 1451 Mittelschrift" panose="020B0603020202020204" pitchFamily="34" charset="0"/>
              </a:rPr>
              <a:t>Landsat 8 OLI </a:t>
            </a:r>
            <a:r>
              <a:rPr lang="en-US" sz="2000" b="1" dirty="0" smtClean="0">
                <a:solidFill>
                  <a:srgbClr val="C00000"/>
                </a:solidFill>
                <a:latin typeface="Alte DIN 1451 Mittelschrift" panose="020B0603020202020204" pitchFamily="34" charset="0"/>
              </a:rPr>
              <a:t>comparison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lte DIN 1451 Mittelschrift" panose="020B0603020202020204" pitchFamily="34" charset="0"/>
              </a:rPr>
              <a:t>between automated and on-site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lte DIN 1451 Mittelschrift" panose="020B0603020202020204" pitchFamily="34" charset="0"/>
              </a:rPr>
              <a:t>personnel approaches</a:t>
            </a:r>
            <a:endParaRPr lang="en-US" sz="2000" b="1" dirty="0">
              <a:solidFill>
                <a:srgbClr val="C00000"/>
              </a:solidFill>
              <a:latin typeface="Alte DIN 1451 Mittelschrift" panose="020B06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2ADEB-62D4-4F30-8081-1361DD990395}"/>
              </a:ext>
            </a:extLst>
          </p:cNvPr>
          <p:cNvSpPr txBox="1"/>
          <p:nvPr/>
        </p:nvSpPr>
        <p:spPr>
          <a:xfrm>
            <a:off x="191739" y="980680"/>
            <a:ext cx="6501689" cy="1877423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Automated field collections have been shown to provide results of similar accuracy as on-site personnel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17CD75-26B7-4776-8FBC-8DB4123B00AC}"/>
              </a:ext>
            </a:extLst>
          </p:cNvPr>
          <p:cNvSpPr txBox="1"/>
          <p:nvPr/>
        </p:nvSpPr>
        <p:spPr>
          <a:xfrm>
            <a:off x="310311" y="6173093"/>
            <a:ext cx="3132272" cy="98487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ROSAS at La </a:t>
            </a:r>
            <a:r>
              <a:rPr lang="en-US" b="1" dirty="0" err="1">
                <a:solidFill>
                  <a:srgbClr val="C00000"/>
                </a:solidFill>
              </a:rPr>
              <a:t>Crau</a:t>
            </a:r>
            <a:r>
              <a:rPr lang="en-US" b="1" dirty="0">
                <a:solidFill>
                  <a:srgbClr val="C00000"/>
                </a:solidFill>
              </a:rPr>
              <a:t>, France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EA57E-77B0-438C-9D9B-C19B0D66CD3F}"/>
              </a:ext>
            </a:extLst>
          </p:cNvPr>
          <p:cNvSpPr txBox="1"/>
          <p:nvPr/>
        </p:nvSpPr>
        <p:spPr>
          <a:xfrm>
            <a:off x="11821128" y="614677"/>
            <a:ext cx="2693706" cy="1877423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RadCaTS</a:t>
            </a:r>
            <a:r>
              <a:rPr lang="en-US" b="1" dirty="0">
                <a:solidFill>
                  <a:srgbClr val="C00000"/>
                </a:solidFill>
              </a:rPr>
              <a:t> at Railroad Valley Playa, USA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58888C-5B52-4905-9DD9-CD15341EB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744" y="4651897"/>
            <a:ext cx="3238501" cy="34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58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F115-B765-784E-A55D-0DE1863D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versus random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915E2-1759-D64A-A73F-E869A508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4" y="4532330"/>
            <a:ext cx="14237912" cy="3697270"/>
          </a:xfrm>
        </p:spPr>
        <p:txBody>
          <a:bodyPr/>
          <a:lstStyle/>
          <a:p>
            <a:r>
              <a:rPr lang="en-US" dirty="0" err="1" smtClean="0"/>
              <a:t>RadCalNet</a:t>
            </a:r>
            <a:r>
              <a:rPr lang="en-US" dirty="0" smtClean="0"/>
              <a:t> results for two sites and two different on-orbit sensors</a:t>
            </a:r>
          </a:p>
          <a:p>
            <a:r>
              <a:rPr lang="en-US" dirty="0"/>
              <a:t>Site A absolute </a:t>
            </a:r>
            <a:r>
              <a:rPr lang="en-US" dirty="0" smtClean="0"/>
              <a:t>uncertainty (k=1) </a:t>
            </a:r>
            <a:r>
              <a:rPr lang="en-US" dirty="0"/>
              <a:t>shown in red and Site B in blue</a:t>
            </a:r>
          </a:p>
          <a:p>
            <a:r>
              <a:rPr lang="en-US" dirty="0" smtClean="0"/>
              <a:t>Error </a:t>
            </a:r>
            <a:r>
              <a:rPr lang="en-US" dirty="0"/>
              <a:t>bars </a:t>
            </a:r>
            <a:r>
              <a:rPr lang="en-US" dirty="0" smtClean="0"/>
              <a:t>are </a:t>
            </a:r>
            <a:r>
              <a:rPr lang="en-US" dirty="0"/>
              <a:t>standard deviation of </a:t>
            </a:r>
            <a:r>
              <a:rPr lang="en-US" dirty="0" smtClean="0"/>
              <a:t>average </a:t>
            </a:r>
            <a:r>
              <a:rPr lang="en-US" dirty="0"/>
              <a:t>of all points over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Largest disagreements are at 650 nm for both sensors</a:t>
            </a:r>
          </a:p>
          <a:p>
            <a:pPr lvl="1"/>
            <a:r>
              <a:rPr lang="en-US" dirty="0" smtClean="0"/>
              <a:t>Systematic effect between the sites?</a:t>
            </a:r>
          </a:p>
          <a:p>
            <a:pPr lvl="1"/>
            <a:r>
              <a:rPr lang="en-US" dirty="0" smtClean="0"/>
              <a:t>If so, what is the cause?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CPF would provide one more clue leading to improved site understanding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DA2C9-A268-7B4E-BF58-168E0D65A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30" y="588099"/>
            <a:ext cx="7401085" cy="4092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F315F3-F1CE-BF40-8E5F-60DF46610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598355"/>
            <a:ext cx="7560133" cy="40822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DB759F-40B3-3541-B2B4-9B942A4B4F8D}"/>
              </a:ext>
            </a:extLst>
          </p:cNvPr>
          <p:cNvCxnSpPr/>
          <p:nvPr/>
        </p:nvCxnSpPr>
        <p:spPr bwMode="auto">
          <a:xfrm>
            <a:off x="3179618" y="1724891"/>
            <a:ext cx="0" cy="147551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F6E65A-60A9-6E4B-8DAB-DBB33AA8B01C}"/>
              </a:ext>
            </a:extLst>
          </p:cNvPr>
          <p:cNvCxnSpPr>
            <a:cxnSpLocks/>
          </p:cNvCxnSpPr>
          <p:nvPr/>
        </p:nvCxnSpPr>
        <p:spPr bwMode="auto">
          <a:xfrm>
            <a:off x="3373581" y="1898071"/>
            <a:ext cx="0" cy="10945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759284" y="951370"/>
            <a:ext cx="17670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240722" y="951369"/>
            <a:ext cx="17670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3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1E77-5A2F-4CF0-B9B2-828F2FC3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under test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9048"/>
            <a:ext cx="7068065" cy="7376983"/>
          </a:xfrm>
        </p:spPr>
        <p:txBody>
          <a:bodyPr/>
          <a:lstStyle/>
          <a:p>
            <a:r>
              <a:rPr lang="en-US" dirty="0" err="1" smtClean="0"/>
              <a:t>Intercomparison</a:t>
            </a:r>
            <a:r>
              <a:rPr lang="en-US" dirty="0" smtClean="0"/>
              <a:t> between green bands of Terra MODIS and ASTER</a:t>
            </a:r>
          </a:p>
          <a:p>
            <a:pPr lvl="1"/>
            <a:r>
              <a:rPr lang="en-US" dirty="0" smtClean="0"/>
              <a:t>Same platform</a:t>
            </a:r>
          </a:p>
          <a:p>
            <a:pPr lvl="1"/>
            <a:r>
              <a:rPr lang="en-US" dirty="0" smtClean="0"/>
              <a:t>Identical views and times</a:t>
            </a:r>
          </a:p>
          <a:p>
            <a:pPr lvl="1"/>
            <a:r>
              <a:rPr lang="en-US" dirty="0" smtClean="0"/>
              <a:t>Some spectral band differences</a:t>
            </a:r>
          </a:p>
          <a:p>
            <a:r>
              <a:rPr lang="en-US" dirty="0" smtClean="0"/>
              <a:t>Top plot is Railroad Valley only while bottom includes multiple CEOS sites</a:t>
            </a:r>
          </a:p>
          <a:p>
            <a:r>
              <a:rPr lang="en-US" dirty="0" smtClean="0"/>
              <a:t>Results show degradation of ASTER that is well known</a:t>
            </a:r>
          </a:p>
          <a:p>
            <a:r>
              <a:rPr lang="en-US" dirty="0" smtClean="0"/>
              <a:t>Results also variations of several percent that is much larger than can be explained spectral effects</a:t>
            </a:r>
          </a:p>
          <a:p>
            <a:r>
              <a:rPr lang="en-US" dirty="0" smtClean="0"/>
              <a:t>Sensor MTF has been shown to improve results but not at the level to account for all differences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CDD64-B2E0-4182-B879-07D5EC8C6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846" y="4143550"/>
            <a:ext cx="6916553" cy="3529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2547EA-4157-4BF0-92D4-168281155E5A}"/>
              </a:ext>
            </a:extLst>
          </p:cNvPr>
          <p:cNvSpPr txBox="1"/>
          <p:nvPr/>
        </p:nvSpPr>
        <p:spPr>
          <a:xfrm>
            <a:off x="8510681" y="2738644"/>
            <a:ext cx="6136105" cy="870515"/>
          </a:xfrm>
          <a:prstGeom prst="rect">
            <a:avLst/>
          </a:prstGeom>
          <a:noFill/>
        </p:spPr>
        <p:txBody>
          <a:bodyPr wrap="square" lIns="130575" tIns="65288" rIns="130575" bIns="65288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Sensor cross-calibration with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simultaneous view at single site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CE0AD3-66CC-4F8B-861D-4BD08E771E71}"/>
              </a:ext>
            </a:extLst>
          </p:cNvPr>
          <p:cNvSpPr txBox="1"/>
          <p:nvPr/>
        </p:nvSpPr>
        <p:spPr>
          <a:xfrm>
            <a:off x="9033338" y="4389757"/>
            <a:ext cx="5214004" cy="501183"/>
          </a:xfrm>
          <a:prstGeom prst="rect">
            <a:avLst/>
          </a:prstGeom>
          <a:noFill/>
        </p:spPr>
        <p:txBody>
          <a:bodyPr wrap="square" lIns="130575" tIns="65288" rIns="130575" bIns="65288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Multiple sites, simultaneous views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17718746-941A-4136-A440-DAA6D432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695" y="632995"/>
            <a:ext cx="7090661" cy="351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361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1E77-5A2F-4CF0-B9B2-828F2FC3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under test effects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6162" y="5140408"/>
            <a:ext cx="13167360" cy="2953267"/>
          </a:xfrm>
        </p:spPr>
        <p:txBody>
          <a:bodyPr/>
          <a:lstStyle/>
          <a:p>
            <a:r>
              <a:rPr lang="en-US" dirty="0" smtClean="0"/>
              <a:t>In situ method results for 10 sensors from the EOS era</a:t>
            </a:r>
          </a:p>
          <a:p>
            <a:r>
              <a:rPr lang="en-US" dirty="0" smtClean="0"/>
              <a:t>Error bars are standard deviation of average percent difference of reported sensor spectral radiance to predicted vicarious value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CPF would help to understand if the NIR agreement is a real effect and whether due to on-orbit sensor SNR, ground-based instrument SNR, smaller atmospheric influences, unknown surface reflectance effect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904" y="802986"/>
            <a:ext cx="8883385" cy="432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D71C842-1B57-4C44-A6B9-E9C7A35DAA89}"/>
              </a:ext>
            </a:extLst>
          </p:cNvPr>
          <p:cNvSpPr/>
          <p:nvPr/>
        </p:nvSpPr>
        <p:spPr bwMode="auto">
          <a:xfrm>
            <a:off x="7148688" y="2641877"/>
            <a:ext cx="1419180" cy="123825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0289" y="1099747"/>
            <a:ext cx="51535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Several sensors show much larger standard deviations than can be explained by statistical </a:t>
            </a:r>
            <a:r>
              <a:rPr lang="en-US" sz="2400" dirty="0" smtClean="0"/>
              <a:t>sampling</a:t>
            </a:r>
          </a:p>
          <a:p>
            <a:endParaRPr lang="en-US" sz="2400" dirty="0"/>
          </a:p>
          <a:p>
            <a:r>
              <a:rPr lang="en-US" sz="2400" dirty="0" smtClean="0"/>
              <a:t>All sensors show better agreement in NIR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7030A0"/>
                </a:solidFill>
              </a:rPr>
              <a:t>All sensors met their absolute radiometric calibration requirement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003589" y="1884577"/>
            <a:ext cx="5176700" cy="78483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94209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544291" y="1884577"/>
            <a:ext cx="4635998" cy="331398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94209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6400801" y="1884577"/>
            <a:ext cx="2779488" cy="1315819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94209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>
            <a:stCxn id="7" idx="1"/>
          </p:cNvCxnSpPr>
          <p:nvPr/>
        </p:nvCxnSpPr>
        <p:spPr bwMode="auto">
          <a:xfrm flipH="1">
            <a:off x="8567868" y="2992573"/>
            <a:ext cx="612421" cy="66604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6062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1202" y="2932566"/>
            <a:ext cx="3867128" cy="523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Vicarious approaches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3840" y="822960"/>
            <a:ext cx="10326624" cy="5175504"/>
          </a:xfrm>
        </p:spPr>
        <p:txBody>
          <a:bodyPr/>
          <a:lstStyle/>
          <a:p>
            <a:r>
              <a:rPr lang="en-US" dirty="0" smtClean="0"/>
              <a:t>Vicarious calibrations are methods that do not use onboard calibration</a:t>
            </a:r>
          </a:p>
          <a:p>
            <a:pPr lvl="1"/>
            <a:r>
              <a:rPr lang="en-US" dirty="0" smtClean="0"/>
              <a:t>Surface Test sites with and without in situ measurements</a:t>
            </a:r>
          </a:p>
          <a:p>
            <a:pPr lvl="1"/>
            <a:r>
              <a:rPr lang="en-US" dirty="0" smtClean="0"/>
              <a:t>Modeled atmospheric sources</a:t>
            </a:r>
          </a:p>
          <a:p>
            <a:pPr lvl="1"/>
            <a:r>
              <a:rPr lang="en-US" dirty="0" smtClean="0"/>
              <a:t>Lunar calibration</a:t>
            </a:r>
          </a:p>
          <a:p>
            <a:pPr lvl="1"/>
            <a:r>
              <a:rPr lang="en-US" dirty="0" smtClean="0"/>
              <a:t>Deep space views</a:t>
            </a:r>
          </a:p>
          <a:p>
            <a:r>
              <a:rPr lang="en-US" dirty="0" smtClean="0"/>
              <a:t>Biggest advantage is that vicarious </a:t>
            </a:r>
            <a:r>
              <a:rPr lang="en-US" dirty="0"/>
              <a:t>approaches do not degrade over </a:t>
            </a:r>
            <a:r>
              <a:rPr lang="en-US" dirty="0" smtClean="0"/>
              <a:t>time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89" y="5739141"/>
            <a:ext cx="4905058" cy="233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652" y="4926034"/>
            <a:ext cx="1593938" cy="150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6633941" y="4960550"/>
            <a:ext cx="3972590" cy="3131831"/>
            <a:chOff x="2112" y="672"/>
            <a:chExt cx="3648" cy="287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12" y="672"/>
              <a:ext cx="3648" cy="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62" y="672"/>
              <a:ext cx="1896" cy="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2" y="2027"/>
              <a:ext cx="1302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927" y="2713"/>
              <a:ext cx="112" cy="131"/>
            </a:xfrm>
            <a:custGeom>
              <a:avLst/>
              <a:gdLst/>
              <a:ahLst/>
              <a:cxnLst>
                <a:cxn ang="0">
                  <a:pos x="9" y="113"/>
                </a:cxn>
                <a:cxn ang="0">
                  <a:pos x="93" y="113"/>
                </a:cxn>
                <a:cxn ang="0">
                  <a:pos x="93" y="19"/>
                </a:cxn>
                <a:cxn ang="0">
                  <a:pos x="9" y="19"/>
                </a:cxn>
                <a:cxn ang="0">
                  <a:pos x="9" y="0"/>
                </a:cxn>
                <a:cxn ang="0">
                  <a:pos x="112" y="0"/>
                </a:cxn>
                <a:cxn ang="0">
                  <a:pos x="112" y="131"/>
                </a:cxn>
                <a:cxn ang="0">
                  <a:pos x="0" y="131"/>
                </a:cxn>
                <a:cxn ang="0">
                  <a:pos x="0" y="122"/>
                </a:cxn>
                <a:cxn ang="0">
                  <a:pos x="9" y="113"/>
                </a:cxn>
              </a:cxnLst>
              <a:rect l="0" t="0" r="r" b="b"/>
              <a:pathLst>
                <a:path w="112" h="131">
                  <a:moveTo>
                    <a:pt x="9" y="113"/>
                  </a:moveTo>
                  <a:lnTo>
                    <a:pt x="93" y="113"/>
                  </a:lnTo>
                  <a:lnTo>
                    <a:pt x="93" y="19"/>
                  </a:lnTo>
                  <a:lnTo>
                    <a:pt x="9" y="19"/>
                  </a:lnTo>
                  <a:lnTo>
                    <a:pt x="9" y="0"/>
                  </a:lnTo>
                  <a:lnTo>
                    <a:pt x="112" y="0"/>
                  </a:lnTo>
                  <a:lnTo>
                    <a:pt x="112" y="131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9" y="11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927" y="2713"/>
              <a:ext cx="18" cy="122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8" y="122"/>
                </a:cxn>
                <a:cxn ang="0">
                  <a:pos x="0" y="1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8" y="10"/>
                </a:cxn>
              </a:cxnLst>
              <a:rect l="0" t="0" r="r" b="b"/>
              <a:pathLst>
                <a:path w="18" h="122">
                  <a:moveTo>
                    <a:pt x="18" y="10"/>
                  </a:moveTo>
                  <a:lnTo>
                    <a:pt x="18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400" y="2022"/>
              <a:ext cx="1527" cy="6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27" y="677"/>
                </a:cxn>
                <a:cxn ang="0">
                  <a:pos x="1517" y="696"/>
                </a:cxn>
                <a:cxn ang="0">
                  <a:pos x="0" y="19"/>
                </a:cxn>
                <a:cxn ang="0">
                  <a:pos x="10" y="0"/>
                </a:cxn>
              </a:cxnLst>
              <a:rect l="0" t="0" r="r" b="b"/>
              <a:pathLst>
                <a:path w="1527" h="696">
                  <a:moveTo>
                    <a:pt x="10" y="0"/>
                  </a:moveTo>
                  <a:lnTo>
                    <a:pt x="1527" y="677"/>
                  </a:lnTo>
                  <a:lnTo>
                    <a:pt x="1517" y="696"/>
                  </a:lnTo>
                  <a:lnTo>
                    <a:pt x="0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419" y="2830"/>
              <a:ext cx="1508" cy="720"/>
            </a:xfrm>
            <a:custGeom>
              <a:avLst/>
              <a:gdLst/>
              <a:ahLst/>
              <a:cxnLst>
                <a:cxn ang="0">
                  <a:pos x="1508" y="19"/>
                </a:cxn>
                <a:cxn ang="0">
                  <a:pos x="9" y="720"/>
                </a:cxn>
                <a:cxn ang="0">
                  <a:pos x="0" y="701"/>
                </a:cxn>
                <a:cxn ang="0">
                  <a:pos x="1498" y="0"/>
                </a:cxn>
                <a:cxn ang="0">
                  <a:pos x="1508" y="19"/>
                </a:cxn>
              </a:cxnLst>
              <a:rect l="0" t="0" r="r" b="b"/>
              <a:pathLst>
                <a:path w="1508" h="720">
                  <a:moveTo>
                    <a:pt x="1508" y="19"/>
                  </a:moveTo>
                  <a:lnTo>
                    <a:pt x="9" y="720"/>
                  </a:lnTo>
                  <a:lnTo>
                    <a:pt x="0" y="701"/>
                  </a:lnTo>
                  <a:lnTo>
                    <a:pt x="1498" y="0"/>
                  </a:lnTo>
                  <a:lnTo>
                    <a:pt x="1508" y="1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51667" y="19502"/>
            <a:ext cx="41148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8969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22960"/>
            <a:ext cx="7065818" cy="6852458"/>
          </a:xfrm>
        </p:spPr>
        <p:txBody>
          <a:bodyPr/>
          <a:lstStyle/>
          <a:p>
            <a:r>
              <a:rPr lang="en-US" dirty="0"/>
              <a:t>Atmospheric effects are not a dominant uncertainty factor at most vicarious calibration test </a:t>
            </a:r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High surface reflectance</a:t>
            </a:r>
          </a:p>
          <a:p>
            <a:pPr lvl="1"/>
            <a:r>
              <a:rPr lang="en-US" dirty="0" smtClean="0"/>
              <a:t>Low aerosol loading</a:t>
            </a:r>
          </a:p>
          <a:p>
            <a:r>
              <a:rPr lang="en-US" dirty="0" smtClean="0"/>
              <a:t>Can still be systematic effects</a:t>
            </a:r>
          </a:p>
          <a:p>
            <a:pPr lvl="1"/>
            <a:r>
              <a:rPr lang="en-US" dirty="0" smtClean="0"/>
              <a:t>Unresolved clouds in sensor under test</a:t>
            </a:r>
          </a:p>
          <a:p>
            <a:pPr lvl="1"/>
            <a:r>
              <a:rPr lang="en-US" dirty="0" smtClean="0"/>
              <a:t>Aerosol absorption depends on aerosol type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CPF’s hyperspectral data (and high accuracy) will help to determine impacts from atmospheric uncertainties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93F19-1401-4E43-BD07-E8C0C2960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324" y="-1"/>
            <a:ext cx="6643076" cy="455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Histogram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418" y="4417785"/>
            <a:ext cx="6856318" cy="36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9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In-situ based 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65392" y="731520"/>
            <a:ext cx="7863840" cy="6583680"/>
          </a:xfrm>
        </p:spPr>
        <p:txBody>
          <a:bodyPr/>
          <a:lstStyle/>
          <a:p>
            <a:r>
              <a:rPr lang="en-US" dirty="0" smtClean="0"/>
              <a:t>Multiple methods but all essentially have the same key pieces</a:t>
            </a:r>
          </a:p>
          <a:p>
            <a:pPr lvl="1"/>
            <a:r>
              <a:rPr lang="en-US" dirty="0" smtClean="0"/>
              <a:t>Characterize a surface</a:t>
            </a:r>
          </a:p>
          <a:p>
            <a:pPr lvl="1"/>
            <a:r>
              <a:rPr lang="en-US" dirty="0" smtClean="0"/>
              <a:t>Characterize the atmosphere</a:t>
            </a:r>
          </a:p>
          <a:p>
            <a:pPr lvl="1"/>
            <a:r>
              <a:rPr lang="en-US" dirty="0" smtClean="0"/>
              <a:t>Radiative transfer model to predict what the sensor sees</a:t>
            </a:r>
          </a:p>
          <a:p>
            <a:r>
              <a:rPr lang="en-US" dirty="0" smtClean="0"/>
              <a:t>SI-traceable, absolute radiometric approach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60"/>
            <a:ext cx="10356031" cy="632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30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8E52-9476-4947-B3E8-548462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SI-traceability of in situ methods allows for </a:t>
            </a:r>
            <a:r>
              <a:rPr lang="en-US" dirty="0" err="1" smtClean="0"/>
              <a:t>intercomparisons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CF0B-076D-5147-B472-3C5B633D6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30196"/>
            <a:ext cx="6453809" cy="1111856"/>
          </a:xfrm>
        </p:spPr>
        <p:txBody>
          <a:bodyPr/>
          <a:lstStyle/>
          <a:p>
            <a:r>
              <a:rPr lang="en-US" dirty="0" smtClean="0"/>
              <a:t>Results shown here are based on </a:t>
            </a:r>
            <a:r>
              <a:rPr lang="en-US" dirty="0" err="1" smtClean="0"/>
              <a:t>RadCalNet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CC211-18D9-BD45-B5BD-6D4BC18EF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896" y="1842053"/>
            <a:ext cx="5876884" cy="6016486"/>
          </a:xfrm>
        </p:spPr>
        <p:txBody>
          <a:bodyPr/>
          <a:lstStyle/>
          <a:p>
            <a:r>
              <a:rPr lang="en-US" dirty="0" err="1" smtClean="0"/>
              <a:t>RadCalNet</a:t>
            </a:r>
            <a:r>
              <a:rPr lang="en-US" dirty="0" smtClean="0"/>
              <a:t> (</a:t>
            </a:r>
            <a:r>
              <a:rPr lang="en-US" dirty="0" smtClean="0"/>
              <a:t>Radiometric Calibration Network) is an automated measurement network through CEOS</a:t>
            </a:r>
          </a:p>
          <a:p>
            <a:r>
              <a:rPr lang="en-US" dirty="0" smtClean="0"/>
              <a:t>Show results from three </a:t>
            </a:r>
            <a:r>
              <a:rPr lang="en-US" dirty="0" smtClean="0"/>
              <a:t>sensors with no coincident </a:t>
            </a:r>
            <a:r>
              <a:rPr lang="en-US" dirty="0" smtClean="0"/>
              <a:t>views</a:t>
            </a:r>
            <a:endParaRPr lang="en-US" dirty="0" smtClean="0"/>
          </a:p>
          <a:p>
            <a:r>
              <a:rPr lang="en-US" dirty="0" smtClean="0"/>
              <a:t>Ratio of </a:t>
            </a:r>
            <a:r>
              <a:rPr lang="en-US" dirty="0" err="1" smtClean="0"/>
              <a:t>RadCalNet</a:t>
            </a:r>
            <a:r>
              <a:rPr lang="en-US" dirty="0" smtClean="0"/>
              <a:t> </a:t>
            </a:r>
            <a:r>
              <a:rPr lang="en-US" dirty="0" smtClean="0"/>
              <a:t>top-of-atmosphere </a:t>
            </a:r>
            <a:r>
              <a:rPr lang="en-US" dirty="0" smtClean="0"/>
              <a:t>reflectance to sensor-based value</a:t>
            </a:r>
            <a:endParaRPr lang="en-US" dirty="0" smtClean="0"/>
          </a:p>
          <a:p>
            <a:r>
              <a:rPr lang="en-US" dirty="0" smtClean="0"/>
              <a:t>Uncertainties are combination of systematic and </a:t>
            </a:r>
            <a:r>
              <a:rPr lang="en-US" dirty="0" smtClean="0"/>
              <a:t>random</a:t>
            </a:r>
            <a:endParaRPr lang="en-US" dirty="0" smtClean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8F78B-1076-4F4C-A882-F389D3151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748" y="743259"/>
            <a:ext cx="8299425" cy="4180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32102" y="4914678"/>
            <a:ext cx="7832035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situ methods can show real </a:t>
            </a:r>
            <a:r>
              <a:rPr lang="en-US" dirty="0"/>
              <a:t>differences between </a:t>
            </a:r>
            <a:r>
              <a:rPr lang="en-US" dirty="0" smtClean="0"/>
              <a:t>sensors due </a:t>
            </a:r>
            <a:r>
              <a:rPr lang="en-US" dirty="0" smtClean="0"/>
              <a:t>to </a:t>
            </a:r>
            <a:r>
              <a:rPr lang="en-US" dirty="0" smtClean="0"/>
              <a:t>differences in </a:t>
            </a:r>
            <a:r>
              <a:rPr lang="en-US" dirty="0" smtClean="0"/>
              <a:t>atmospheric absorption, view geometries, collection times, and spatial </a:t>
            </a:r>
            <a:r>
              <a:rPr lang="en-US" dirty="0" smtClean="0"/>
              <a:t>resolution</a:t>
            </a:r>
          </a:p>
          <a:p>
            <a:endParaRPr lang="en-US" dirty="0" smtClean="0"/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All three agree statistically with each other and with the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RadCalNet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product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4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2B2E-A219-5F4C-9360-199DBE8A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Repeatability of in situ results </a:t>
            </a:r>
            <a:r>
              <a:rPr lang="en-US" dirty="0" smtClean="0"/>
              <a:t>are </a:t>
            </a:r>
            <a:r>
              <a:rPr lang="en-US" dirty="0" smtClean="0"/>
              <a:t>same order as absolute uncertainty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1A979-68E4-094D-9C76-A2C7001A1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ASTER and ETM+ </a:t>
            </a:r>
            <a:r>
              <a:rPr lang="en-US" dirty="0" smtClean="0"/>
              <a:t>results in situ based </a:t>
            </a:r>
            <a:r>
              <a:rPr lang="en-US" dirty="0" smtClean="0"/>
              <a:t>data at multiple sites showing typical scatter in retrieved sensor calibration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9E6E3-04AF-7148-BF26-635478B0F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5392" y="1901952"/>
            <a:ext cx="7863840" cy="2798064"/>
          </a:xfrm>
        </p:spPr>
        <p:txBody>
          <a:bodyPr/>
          <a:lstStyle/>
          <a:p>
            <a:r>
              <a:rPr lang="en-US" dirty="0" smtClean="0"/>
              <a:t>Error </a:t>
            </a:r>
            <a:r>
              <a:rPr lang="en-US" dirty="0" smtClean="0"/>
              <a:t>bars are k=1 absolute uncertainty based on SI-traceable error budget</a:t>
            </a:r>
            <a:endParaRPr lang="en-US" dirty="0"/>
          </a:p>
          <a:p>
            <a:r>
              <a:rPr lang="en-US" dirty="0" smtClean="0"/>
              <a:t>Scatter is similar for both sensors</a:t>
            </a:r>
          </a:p>
          <a:p>
            <a:r>
              <a:rPr lang="en-US" dirty="0" smtClean="0"/>
              <a:t>Selected ASTER dates are those with ideal measurement conditions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411"/>
          <a:stretch/>
        </p:blipFill>
        <p:spPr>
          <a:xfrm>
            <a:off x="6158682" y="4700016"/>
            <a:ext cx="8471718" cy="3529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0" y="1864795"/>
            <a:ext cx="6450992" cy="6136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7360" y="2011680"/>
            <a:ext cx="44213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ASTER 650-nm band all dates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53312" y="4980432"/>
            <a:ext cx="47748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ASTER 650-nm band selected dates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973568" y="6788187"/>
            <a:ext cx="51955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Landsat 7 ETM+ 650-nm band all dates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040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mage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5"/>
          <a:stretch/>
        </p:blipFill>
        <p:spPr bwMode="auto">
          <a:xfrm>
            <a:off x="0" y="4596714"/>
            <a:ext cx="9576324" cy="357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2BFB586-0257-4E92-BE2C-A37C1FB1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Pseudo-Invariant Calibration Sites (PICS)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B993E-10A4-4182-BBB5-C55C04FEE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900" y="711748"/>
            <a:ext cx="8733823" cy="3916435"/>
          </a:xfrm>
        </p:spPr>
        <p:txBody>
          <a:bodyPr/>
          <a:lstStyle/>
          <a:p>
            <a:r>
              <a:rPr lang="en-US" dirty="0" smtClean="0"/>
              <a:t>Surface reflectance does not change significantly with time for PICS</a:t>
            </a:r>
          </a:p>
          <a:p>
            <a:r>
              <a:rPr lang="en-US" dirty="0"/>
              <a:t>Typically desert </a:t>
            </a:r>
            <a:r>
              <a:rPr lang="en-US" dirty="0" smtClean="0"/>
              <a:t>sites</a:t>
            </a:r>
          </a:p>
          <a:p>
            <a:r>
              <a:rPr lang="en-US" dirty="0" smtClean="0"/>
              <a:t>PICS provide large numbers of calibration opportunities</a:t>
            </a:r>
          </a:p>
          <a:p>
            <a:pPr lvl="1"/>
            <a:r>
              <a:rPr lang="en-US" dirty="0" smtClean="0"/>
              <a:t>Excellent approach for sensor trending</a:t>
            </a:r>
          </a:p>
          <a:p>
            <a:pPr lvl="1"/>
            <a:r>
              <a:rPr lang="en-US" dirty="0" err="1" smtClean="0"/>
              <a:t>Intercomparisons</a:t>
            </a:r>
            <a:r>
              <a:rPr lang="en-US" dirty="0" smtClean="0"/>
              <a:t> can be done if sensors overlap in time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9BEE0AED-F02C-4A6D-B19C-BE21DBFD33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89225" y="4762700"/>
            <a:ext cx="4381500" cy="3454200"/>
            <a:chOff x="2112" y="672"/>
            <a:chExt cx="3648" cy="2876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ED99C5D3-D072-4E1A-8498-5980FC71B88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12" y="672"/>
              <a:ext cx="3648" cy="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0DDE66-4CAC-4AF4-8A30-98C253C2C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62" y="672"/>
              <a:ext cx="1896" cy="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9F452D-6061-44E5-9119-6C275772F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2" y="2027"/>
              <a:ext cx="1302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873BD84-876B-4736-8754-846ACCE19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2713"/>
              <a:ext cx="112" cy="131"/>
            </a:xfrm>
            <a:custGeom>
              <a:avLst/>
              <a:gdLst/>
              <a:ahLst/>
              <a:cxnLst>
                <a:cxn ang="0">
                  <a:pos x="9" y="113"/>
                </a:cxn>
                <a:cxn ang="0">
                  <a:pos x="93" y="113"/>
                </a:cxn>
                <a:cxn ang="0">
                  <a:pos x="93" y="19"/>
                </a:cxn>
                <a:cxn ang="0">
                  <a:pos x="9" y="19"/>
                </a:cxn>
                <a:cxn ang="0">
                  <a:pos x="9" y="0"/>
                </a:cxn>
                <a:cxn ang="0">
                  <a:pos x="112" y="0"/>
                </a:cxn>
                <a:cxn ang="0">
                  <a:pos x="112" y="131"/>
                </a:cxn>
                <a:cxn ang="0">
                  <a:pos x="0" y="131"/>
                </a:cxn>
                <a:cxn ang="0">
                  <a:pos x="0" y="122"/>
                </a:cxn>
                <a:cxn ang="0">
                  <a:pos x="9" y="113"/>
                </a:cxn>
              </a:cxnLst>
              <a:rect l="0" t="0" r="r" b="b"/>
              <a:pathLst>
                <a:path w="112" h="131">
                  <a:moveTo>
                    <a:pt x="9" y="113"/>
                  </a:moveTo>
                  <a:lnTo>
                    <a:pt x="93" y="113"/>
                  </a:lnTo>
                  <a:lnTo>
                    <a:pt x="93" y="19"/>
                  </a:lnTo>
                  <a:lnTo>
                    <a:pt x="9" y="19"/>
                  </a:lnTo>
                  <a:lnTo>
                    <a:pt x="9" y="0"/>
                  </a:lnTo>
                  <a:lnTo>
                    <a:pt x="112" y="0"/>
                  </a:lnTo>
                  <a:lnTo>
                    <a:pt x="112" y="131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9" y="11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1E2B9CA-781A-489B-A9C2-6FC5DC49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2713"/>
              <a:ext cx="18" cy="122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8" y="122"/>
                </a:cxn>
                <a:cxn ang="0">
                  <a:pos x="0" y="1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8" y="10"/>
                </a:cxn>
              </a:cxnLst>
              <a:rect l="0" t="0" r="r" b="b"/>
              <a:pathLst>
                <a:path w="18" h="122">
                  <a:moveTo>
                    <a:pt x="18" y="10"/>
                  </a:moveTo>
                  <a:lnTo>
                    <a:pt x="18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4392816-A549-4D49-8379-082EDD846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2022"/>
              <a:ext cx="1527" cy="6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27" y="677"/>
                </a:cxn>
                <a:cxn ang="0">
                  <a:pos x="1517" y="696"/>
                </a:cxn>
                <a:cxn ang="0">
                  <a:pos x="0" y="19"/>
                </a:cxn>
                <a:cxn ang="0">
                  <a:pos x="10" y="0"/>
                </a:cxn>
              </a:cxnLst>
              <a:rect l="0" t="0" r="r" b="b"/>
              <a:pathLst>
                <a:path w="1527" h="696">
                  <a:moveTo>
                    <a:pt x="10" y="0"/>
                  </a:moveTo>
                  <a:lnTo>
                    <a:pt x="1527" y="677"/>
                  </a:lnTo>
                  <a:lnTo>
                    <a:pt x="1517" y="696"/>
                  </a:lnTo>
                  <a:lnTo>
                    <a:pt x="0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9F36064-995F-432A-8A4E-570EA0C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" y="2830"/>
              <a:ext cx="1508" cy="720"/>
            </a:xfrm>
            <a:custGeom>
              <a:avLst/>
              <a:gdLst/>
              <a:ahLst/>
              <a:cxnLst>
                <a:cxn ang="0">
                  <a:pos x="1508" y="19"/>
                </a:cxn>
                <a:cxn ang="0">
                  <a:pos x="9" y="720"/>
                </a:cxn>
                <a:cxn ang="0">
                  <a:pos x="0" y="701"/>
                </a:cxn>
                <a:cxn ang="0">
                  <a:pos x="1498" y="0"/>
                </a:cxn>
                <a:cxn ang="0">
                  <a:pos x="1508" y="19"/>
                </a:cxn>
              </a:cxnLst>
              <a:rect l="0" t="0" r="r" b="b"/>
              <a:pathLst>
                <a:path w="1508" h="720">
                  <a:moveTo>
                    <a:pt x="1508" y="19"/>
                  </a:moveTo>
                  <a:lnTo>
                    <a:pt x="9" y="720"/>
                  </a:lnTo>
                  <a:lnTo>
                    <a:pt x="0" y="701"/>
                  </a:lnTo>
                  <a:lnTo>
                    <a:pt x="1498" y="0"/>
                  </a:lnTo>
                  <a:lnTo>
                    <a:pt x="1508" y="1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20300" y="5135009"/>
            <a:ext cx="165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Libya-4 PICS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0B8229-AA5E-F049-B5A1-7F903C96B7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59"/>
          <a:stretch/>
        </p:blipFill>
        <p:spPr>
          <a:xfrm>
            <a:off x="8675449" y="7576"/>
            <a:ext cx="5929551" cy="46073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91195" y="2410803"/>
            <a:ext cx="482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Landsat-7 ETM+ 850-nm band at Libya 4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98532" y="6567508"/>
            <a:ext cx="727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Libya 4 results from Landsat and Sentinel sensors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37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PICS results benefit from large numbers of </a:t>
            </a:r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4104"/>
            <a:ext cx="6808574" cy="3746972"/>
          </a:xfrm>
        </p:spPr>
        <p:txBody>
          <a:bodyPr/>
          <a:lstStyle/>
          <a:p>
            <a:r>
              <a:rPr lang="en-US" dirty="0" smtClean="0"/>
              <a:t>100s of </a:t>
            </a:r>
            <a:r>
              <a:rPr lang="en-US" dirty="0" smtClean="0"/>
              <a:t>data </a:t>
            </a:r>
            <a:r>
              <a:rPr lang="en-US" dirty="0" smtClean="0"/>
              <a:t>sets </a:t>
            </a:r>
            <a:r>
              <a:rPr lang="en-US" dirty="0" smtClean="0"/>
              <a:t>needed to understand uncertainties</a:t>
            </a:r>
          </a:p>
          <a:p>
            <a:pPr lvl="1"/>
            <a:r>
              <a:rPr lang="en-US" dirty="0" smtClean="0"/>
              <a:t>View-sun geometry</a:t>
            </a:r>
          </a:p>
          <a:p>
            <a:pPr lvl="1"/>
            <a:r>
              <a:rPr lang="en-US" dirty="0" smtClean="0"/>
              <a:t>Spectral</a:t>
            </a:r>
          </a:p>
          <a:p>
            <a:pPr lvl="1"/>
            <a:r>
              <a:rPr lang="en-US" dirty="0" smtClean="0"/>
              <a:t>Spatial resolution</a:t>
            </a:r>
          </a:p>
          <a:p>
            <a:r>
              <a:rPr lang="en-US" dirty="0" smtClean="0"/>
              <a:t>Effects are sensor dependent</a:t>
            </a:r>
          </a:p>
          <a:p>
            <a:r>
              <a:rPr lang="en-US" dirty="0" smtClean="0"/>
              <a:t>Using </a:t>
            </a:r>
            <a:r>
              <a:rPr lang="en-US" dirty="0"/>
              <a:t>multiple sites helps (and hurts)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8045"/>
            <a:ext cx="8173607" cy="3901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43" y="652033"/>
            <a:ext cx="7910289" cy="394468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90239" y="4596714"/>
            <a:ext cx="6604238" cy="343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12" tIns="13061" rIns="26112" bIns="13061" numCol="1" anchor="t" anchorCtr="0" compatLnSpc="1">
            <a:prstTxWarp prst="textNoShape">
              <a:avLst/>
            </a:prstTxWarp>
          </a:bodyPr>
          <a:lstStyle>
            <a:lvl1pPr marL="411278" indent="-41127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097" indent="-34272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26"/>
              </a:buClr>
              <a:buSzPct val="70000"/>
              <a:buFont typeface="Wingdings" pitchFamily="2" charset="2"/>
              <a:buChar char="l"/>
              <a:defRPr sz="2900">
                <a:solidFill>
                  <a:srgbClr val="005426"/>
                </a:solidFill>
                <a:latin typeface="+mn-lt"/>
              </a:defRPr>
            </a:lvl2pPr>
            <a:lvl3pPr marL="1370914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BE"/>
              </a:buClr>
              <a:buSzPct val="60000"/>
              <a:buFont typeface="Wingdings" pitchFamily="2" charset="2"/>
              <a:buChar char="w"/>
              <a:defRPr sz="2900">
                <a:solidFill>
                  <a:srgbClr val="0000BE"/>
                </a:solidFill>
                <a:latin typeface="+mn-lt"/>
              </a:defRPr>
            </a:lvl3pPr>
            <a:lvl4pPr marL="1919283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235C"/>
              </a:buClr>
              <a:buSzPct val="80000"/>
              <a:buFont typeface="Wingdings" pitchFamily="2" charset="2"/>
              <a:buChar char="¨"/>
              <a:defRPr sz="2900">
                <a:solidFill>
                  <a:srgbClr val="C00000"/>
                </a:solidFill>
                <a:latin typeface="+mn-lt"/>
              </a:defRPr>
            </a:lvl4pPr>
            <a:lvl5pPr marL="2467648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</a:defRPr>
            </a:lvl5pPr>
            <a:lvl6pPr marL="3016018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6pPr>
            <a:lvl7pPr marL="3564377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7pPr>
            <a:lvl8pPr marL="4112743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8pPr>
            <a:lvl9pPr marL="4661111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dirty="0"/>
              <a:t>Catalogs of PICS are maintained by international calibration groups</a:t>
            </a:r>
          </a:p>
          <a:p>
            <a:r>
              <a:rPr lang="en-US" dirty="0" smtClean="0"/>
              <a:t>OLI example for </a:t>
            </a:r>
            <a:r>
              <a:rPr lang="en-US" dirty="0"/>
              <a:t>CEOS </a:t>
            </a:r>
            <a:r>
              <a:rPr lang="en-US" dirty="0" smtClean="0"/>
              <a:t>sites</a:t>
            </a:r>
            <a:endParaRPr lang="en-US" dirty="0"/>
          </a:p>
          <a:p>
            <a:pPr lvl="1"/>
            <a:r>
              <a:rPr lang="en-US" dirty="0" smtClean="0"/>
              <a:t>Function </a:t>
            </a:r>
            <a:r>
              <a:rPr lang="en-US" dirty="0"/>
              <a:t>of time for 550-nm </a:t>
            </a:r>
          </a:p>
          <a:p>
            <a:pPr lvl="1"/>
            <a:r>
              <a:rPr lang="en-US" dirty="0"/>
              <a:t>Yearly trend results for each band for each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Noticeable site-to-site effects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81416" y="4596714"/>
            <a:ext cx="50662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Landsat-8 OLI trend studies for CEOS PICS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9045146" y="1357739"/>
            <a:ext cx="5585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Landsat-8 OLI 550-nm results from four CEOS PICS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1986054" y="822960"/>
            <a:ext cx="1952368" cy="2520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5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CPF wil</a:t>
            </a:r>
            <a:r>
              <a:rPr lang="en-US" dirty="0"/>
              <a:t>l</a:t>
            </a:r>
            <a:r>
              <a:rPr lang="en-US" sz="4000" dirty="0" smtClean="0"/>
              <a:t> </a:t>
            </a:r>
            <a:r>
              <a:rPr lang="en-US" sz="4000" dirty="0"/>
              <a:t>improve understanding of </a:t>
            </a:r>
            <a:r>
              <a:rPr lang="en-US" sz="4000" dirty="0" smtClean="0"/>
              <a:t>vicarious uncertainties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480" y="2331720"/>
            <a:ext cx="6404366" cy="39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3608" y="943230"/>
            <a:ext cx="14366792" cy="247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12" tIns="13061" rIns="26112" bIns="13061" numCol="1" anchor="t" anchorCtr="0" compatLnSpc="1">
            <a:prstTxWarp prst="textNoShape">
              <a:avLst/>
            </a:prstTxWarp>
          </a:bodyPr>
          <a:lstStyle>
            <a:lvl1pPr marL="411278" indent="-41127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097" indent="-34272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26"/>
              </a:buClr>
              <a:buSzPct val="70000"/>
              <a:buFont typeface="Wingdings" pitchFamily="2" charset="2"/>
              <a:buChar char="l"/>
              <a:defRPr sz="2900">
                <a:solidFill>
                  <a:srgbClr val="005426"/>
                </a:solidFill>
                <a:latin typeface="+mn-lt"/>
              </a:defRPr>
            </a:lvl2pPr>
            <a:lvl3pPr marL="1370914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BE"/>
              </a:buClr>
              <a:buSzPct val="60000"/>
              <a:buFont typeface="Wingdings" pitchFamily="2" charset="2"/>
              <a:buChar char="w"/>
              <a:defRPr sz="2900">
                <a:solidFill>
                  <a:srgbClr val="0000BE"/>
                </a:solidFill>
                <a:latin typeface="+mn-lt"/>
              </a:defRPr>
            </a:lvl3pPr>
            <a:lvl4pPr marL="1919283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235C"/>
              </a:buClr>
              <a:buSzPct val="80000"/>
              <a:buFont typeface="Wingdings" pitchFamily="2" charset="2"/>
              <a:buChar char="¨"/>
              <a:defRPr sz="2900">
                <a:solidFill>
                  <a:srgbClr val="C00000"/>
                </a:solidFill>
                <a:latin typeface="+mn-lt"/>
              </a:defRPr>
            </a:lvl4pPr>
            <a:lvl5pPr marL="2467648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</a:defRPr>
            </a:lvl5pPr>
            <a:lvl6pPr marL="3016018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6pPr>
            <a:lvl7pPr marL="3564377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7pPr>
            <a:lvl8pPr marL="4112743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8pPr>
            <a:lvl9pPr marL="4661111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9pPr>
          </a:lstStyle>
          <a:p>
            <a:pPr defTabSz="914400"/>
            <a:r>
              <a:rPr lang="en-US" sz="2800" kern="0" dirty="0" smtClean="0"/>
              <a:t>Validating vicarious approaches requires knowledge of the truth - CPF data will provide “</a:t>
            </a:r>
            <a:r>
              <a:rPr lang="en-US" sz="2800" kern="0" dirty="0" err="1" smtClean="0"/>
              <a:t>truthier</a:t>
            </a:r>
            <a:r>
              <a:rPr lang="en-US" sz="2800" kern="0" dirty="0" smtClean="0"/>
              <a:t>” data</a:t>
            </a:r>
          </a:p>
          <a:p>
            <a:pPr defTabSz="914400"/>
            <a:r>
              <a:rPr lang="en-US" sz="2800" kern="0" dirty="0" smtClean="0"/>
              <a:t>Knowing and attributing uncertainties is more important than calibration</a:t>
            </a:r>
          </a:p>
          <a:p>
            <a:pPr lvl="1" defTabSz="914400"/>
            <a:r>
              <a:rPr lang="en-US" sz="2800" kern="0" dirty="0" smtClean="0"/>
              <a:t>Systematic versus random</a:t>
            </a:r>
          </a:p>
          <a:p>
            <a:pPr lvl="1" defTabSz="914400"/>
            <a:r>
              <a:rPr lang="en-US" sz="2800" kern="0" dirty="0" smtClean="0"/>
              <a:t>Key to developing improvements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3609" y="3419369"/>
            <a:ext cx="7873871" cy="2994683"/>
          </a:xfrm>
        </p:spPr>
        <p:txBody>
          <a:bodyPr/>
          <a:lstStyle/>
          <a:p>
            <a:r>
              <a:rPr lang="en-US" sz="2800" dirty="0" smtClean="0"/>
              <a:t>CPF’s fiducial </a:t>
            </a:r>
            <a:r>
              <a:rPr lang="en-US" sz="2800" dirty="0"/>
              <a:t>reference measurements </a:t>
            </a:r>
            <a:r>
              <a:rPr lang="en-US" sz="2800" dirty="0" smtClean="0"/>
              <a:t>will allow us to decouple effects from</a:t>
            </a:r>
          </a:p>
          <a:p>
            <a:pPr lvl="1"/>
            <a:r>
              <a:rPr lang="en-US" sz="2800" dirty="0" smtClean="0"/>
              <a:t>Sensor under test</a:t>
            </a:r>
          </a:p>
          <a:p>
            <a:pPr lvl="1"/>
            <a:r>
              <a:rPr lang="en-US" sz="2800" dirty="0" smtClean="0"/>
              <a:t>Surface</a:t>
            </a:r>
          </a:p>
          <a:p>
            <a:pPr lvl="1"/>
            <a:r>
              <a:rPr lang="en-US" sz="2800" dirty="0" smtClean="0"/>
              <a:t>Atmosphere</a:t>
            </a:r>
          </a:p>
          <a:p>
            <a:pPr lvl="1"/>
            <a:r>
              <a:rPr lang="en-US" sz="2800" dirty="0" smtClean="0"/>
              <a:t>Processing approaches and </a:t>
            </a:r>
            <a:r>
              <a:rPr lang="en-US" sz="2800" dirty="0" smtClean="0"/>
              <a:t>traceability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3608" y="6414052"/>
            <a:ext cx="14366792" cy="163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12" tIns="13061" rIns="26112" bIns="13061" numCol="1" anchor="t" anchorCtr="0" compatLnSpc="1">
            <a:prstTxWarp prst="textNoShape">
              <a:avLst/>
            </a:prstTxWarp>
          </a:bodyPr>
          <a:lstStyle>
            <a:lvl1pPr marL="411278" indent="-41127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097" indent="-34272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26"/>
              </a:buClr>
              <a:buSzPct val="70000"/>
              <a:buFont typeface="Wingdings" pitchFamily="2" charset="2"/>
              <a:buChar char="l"/>
              <a:defRPr sz="2900">
                <a:solidFill>
                  <a:srgbClr val="005426"/>
                </a:solidFill>
                <a:latin typeface="+mn-lt"/>
              </a:defRPr>
            </a:lvl2pPr>
            <a:lvl3pPr marL="1370914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BE"/>
              </a:buClr>
              <a:buSzPct val="60000"/>
              <a:buFont typeface="Wingdings" pitchFamily="2" charset="2"/>
              <a:buChar char="w"/>
              <a:defRPr sz="2900">
                <a:solidFill>
                  <a:srgbClr val="0000BE"/>
                </a:solidFill>
                <a:latin typeface="+mn-lt"/>
              </a:defRPr>
            </a:lvl3pPr>
            <a:lvl4pPr marL="1919283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235C"/>
              </a:buClr>
              <a:buSzPct val="80000"/>
              <a:buFont typeface="Wingdings" pitchFamily="2" charset="2"/>
              <a:buChar char="¨"/>
              <a:defRPr sz="2900">
                <a:solidFill>
                  <a:srgbClr val="C00000"/>
                </a:solidFill>
                <a:latin typeface="+mn-lt"/>
              </a:defRPr>
            </a:lvl4pPr>
            <a:lvl5pPr marL="2467648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</a:defRPr>
            </a:lvl5pPr>
            <a:lvl6pPr marL="3016018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6pPr>
            <a:lvl7pPr marL="3564377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7pPr>
            <a:lvl8pPr marL="4112743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8pPr>
            <a:lvl9pPr marL="4661111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9pPr>
          </a:lstStyle>
          <a:p>
            <a:pPr defTabSz="914400"/>
            <a:r>
              <a:rPr lang="en-US" sz="2800" kern="0" dirty="0" smtClean="0"/>
              <a:t>CPF </a:t>
            </a:r>
            <a:r>
              <a:rPr lang="en-US" sz="2800" kern="0" dirty="0" smtClean="0"/>
              <a:t>will help understand outliers</a:t>
            </a:r>
          </a:p>
          <a:p>
            <a:pPr lvl="1" defTabSz="914400"/>
            <a:r>
              <a:rPr lang="en-US" sz="2800" kern="0" dirty="0"/>
              <a:t>No singular cause for outlier data sets has been found</a:t>
            </a:r>
          </a:p>
          <a:p>
            <a:pPr lvl="1" defTabSz="914400"/>
            <a:r>
              <a:rPr lang="en-US" sz="2800" kern="0" dirty="0" smtClean="0"/>
              <a:t>Results show variability not explained by known uncertainties</a:t>
            </a:r>
          </a:p>
        </p:txBody>
      </p:sp>
    </p:spTree>
    <p:extLst>
      <p:ext uri="{BB962C8B-B14F-4D97-AF65-F5344CB8AC3E}">
        <p14:creationId xmlns:p14="http://schemas.microsoft.com/office/powerpoint/2010/main" val="272627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AF01-473C-A949-BD19-4C96C637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versus random differences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C0B33-001E-704F-A8F7-5F2CEC967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374" y="715780"/>
            <a:ext cx="13771719" cy="3078315"/>
          </a:xfrm>
        </p:spPr>
        <p:txBody>
          <a:bodyPr/>
          <a:lstStyle/>
          <a:p>
            <a:r>
              <a:rPr lang="en-US" dirty="0" err="1" smtClean="0"/>
              <a:t>RadCalNet</a:t>
            </a:r>
            <a:r>
              <a:rPr lang="en-US" dirty="0" smtClean="0"/>
              <a:t> </a:t>
            </a:r>
            <a:r>
              <a:rPr lang="en-US" dirty="0" smtClean="0"/>
              <a:t>results from two sites for blue band of a single sensor</a:t>
            </a:r>
          </a:p>
          <a:p>
            <a:r>
              <a:rPr lang="en-US" dirty="0" smtClean="0"/>
              <a:t>Error </a:t>
            </a:r>
            <a:r>
              <a:rPr lang="en-US" dirty="0"/>
              <a:t>bars </a:t>
            </a:r>
            <a:r>
              <a:rPr lang="en-US" dirty="0" smtClean="0"/>
              <a:t>are </a:t>
            </a:r>
            <a:r>
              <a:rPr lang="en-US" dirty="0"/>
              <a:t>k=1, SI-traceable, absolute accuracy of </a:t>
            </a:r>
            <a:r>
              <a:rPr lang="en-US" dirty="0" err="1" smtClean="0"/>
              <a:t>RadCalNet</a:t>
            </a:r>
            <a:r>
              <a:rPr lang="en-US" dirty="0" smtClean="0"/>
              <a:t> product</a:t>
            </a:r>
          </a:p>
          <a:p>
            <a:r>
              <a:rPr lang="en-US" dirty="0" smtClean="0"/>
              <a:t>Each data point agrees with sensor’s calibration to within combined uncertainties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CPF would provide a more stringent comparison to evaluate if there are systematic differences between the two sites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62263D-F34A-DF4A-A168-E576C4377E00}"/>
              </a:ext>
            </a:extLst>
          </p:cNvPr>
          <p:cNvSpPr txBox="1">
            <a:spLocks/>
          </p:cNvSpPr>
          <p:nvPr/>
        </p:nvSpPr>
        <p:spPr bwMode="auto">
          <a:xfrm>
            <a:off x="9903969" y="4382063"/>
            <a:ext cx="4275438" cy="19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12" tIns="13061" rIns="26112" bIns="13061" numCol="1" anchor="t" anchorCtr="0" compatLnSpc="1">
            <a:prstTxWarp prst="textNoShape">
              <a:avLst/>
            </a:prstTxWarp>
          </a:bodyPr>
          <a:lstStyle>
            <a:lvl1pPr marL="411278" indent="-411278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34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891097" indent="-34272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3E"/>
              </a:buClr>
              <a:buSzPct val="90000"/>
              <a:buFont typeface="Wingdings" pitchFamily="2" charset="2"/>
              <a:buNone/>
              <a:defRPr sz="2900">
                <a:solidFill>
                  <a:srgbClr val="008A3E"/>
                </a:solidFill>
                <a:latin typeface="+mn-lt"/>
              </a:defRPr>
            </a:lvl2pPr>
            <a:lvl3pPr marL="1370914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BE"/>
              </a:buClr>
              <a:buFont typeface="Wingdings" pitchFamily="2" charset="2"/>
              <a:buChar char="w"/>
              <a:defRPr sz="2400">
                <a:solidFill>
                  <a:srgbClr val="0000BE"/>
                </a:solidFill>
                <a:latin typeface="+mn-lt"/>
              </a:defRPr>
            </a:lvl3pPr>
            <a:lvl4pPr marL="1919283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235C"/>
              </a:buClr>
              <a:buSzPct val="80000"/>
              <a:buFont typeface="Wingdings" pitchFamily="2" charset="2"/>
              <a:buChar char="¨"/>
              <a:defRPr sz="2100">
                <a:solidFill>
                  <a:srgbClr val="C00000"/>
                </a:solidFill>
                <a:latin typeface="+mn-lt"/>
              </a:defRPr>
            </a:lvl4pPr>
            <a:lvl5pPr marL="2467648" indent="-27418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100">
                <a:solidFill>
                  <a:schemeClr val="tx1"/>
                </a:solidFill>
                <a:latin typeface="+mn-lt"/>
              </a:defRPr>
            </a:lvl5pPr>
            <a:lvl6pPr marL="3016018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100">
                <a:solidFill>
                  <a:schemeClr val="bg2"/>
                </a:solidFill>
                <a:latin typeface="+mn-lt"/>
              </a:defRPr>
            </a:lvl6pPr>
            <a:lvl7pPr marL="3564377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100">
                <a:solidFill>
                  <a:schemeClr val="bg2"/>
                </a:solidFill>
                <a:latin typeface="+mn-lt"/>
              </a:defRPr>
            </a:lvl7pPr>
            <a:lvl8pPr marL="4112743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100">
                <a:solidFill>
                  <a:schemeClr val="bg2"/>
                </a:solidFill>
                <a:latin typeface="+mn-lt"/>
              </a:defRPr>
            </a:lvl8pPr>
            <a:lvl9pPr marL="4661111" indent="-27418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1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l">
              <a:spcBef>
                <a:spcPts val="1200"/>
              </a:spcBef>
            </a:pPr>
            <a:r>
              <a:rPr lang="en-US" sz="2800" dirty="0" smtClean="0">
                <a:solidFill>
                  <a:srgbClr val="942092"/>
                </a:solidFill>
              </a:rPr>
              <a:t>No </a:t>
            </a:r>
            <a:r>
              <a:rPr lang="en-US" sz="2800" dirty="0">
                <a:solidFill>
                  <a:srgbClr val="942092"/>
                </a:solidFill>
              </a:rPr>
              <a:t>significant temporal </a:t>
            </a:r>
            <a:r>
              <a:rPr lang="en-US" sz="2800" dirty="0" smtClean="0">
                <a:solidFill>
                  <a:srgbClr val="942092"/>
                </a:solidFill>
              </a:rPr>
              <a:t>change in sensor</a:t>
            </a:r>
            <a:endParaRPr lang="en-US" sz="2800" dirty="0">
              <a:solidFill>
                <a:srgbClr val="942092"/>
              </a:solidFill>
            </a:endParaRPr>
          </a:p>
          <a:p>
            <a:pPr marL="0" indent="0" algn="l">
              <a:spcBef>
                <a:spcPts val="1200"/>
              </a:spcBef>
            </a:pPr>
            <a:r>
              <a:rPr lang="en-US" sz="2800" dirty="0" smtClean="0">
                <a:solidFill>
                  <a:srgbClr val="942092"/>
                </a:solidFill>
              </a:rPr>
              <a:t>No </a:t>
            </a:r>
            <a:r>
              <a:rPr lang="en-US" sz="2800" dirty="0">
                <a:solidFill>
                  <a:srgbClr val="942092"/>
                </a:solidFill>
              </a:rPr>
              <a:t>significant difference </a:t>
            </a:r>
            <a:r>
              <a:rPr lang="en-US" sz="2800" dirty="0" smtClean="0">
                <a:solidFill>
                  <a:srgbClr val="942092"/>
                </a:solidFill>
              </a:rPr>
              <a:t>between the </a:t>
            </a:r>
            <a:r>
              <a:rPr lang="en-US" sz="2800" dirty="0">
                <a:solidFill>
                  <a:srgbClr val="942092"/>
                </a:solidFill>
              </a:rPr>
              <a:t>two </a:t>
            </a:r>
            <a:r>
              <a:rPr lang="en-US" sz="2800" dirty="0" smtClean="0">
                <a:solidFill>
                  <a:srgbClr val="942092"/>
                </a:solidFill>
              </a:rPr>
              <a:t>sites</a:t>
            </a:r>
            <a:endParaRPr lang="en-US" sz="2800" dirty="0">
              <a:solidFill>
                <a:srgbClr val="94209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79C270-4A85-914D-9EB2-7C9CF320F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19" y="3604591"/>
            <a:ext cx="9667150" cy="45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92752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ustom 1">
      <a:majorFont>
        <a:latin typeface="Calibr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ustom 1">
      <a:majorFont>
        <a:latin typeface="Calibr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49937</TotalTime>
  <Words>1226</Words>
  <Application>Microsoft Office PowerPoint</Application>
  <PresentationFormat>Custom</PresentationFormat>
  <Paragraphs>164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Alte DIN 1451 Mittelschrift</vt:lpstr>
      <vt:lpstr>Arial</vt:lpstr>
      <vt:lpstr>Calibri</vt:lpstr>
      <vt:lpstr>Century Gothic</vt:lpstr>
      <vt:lpstr>Times New Roman</vt:lpstr>
      <vt:lpstr>Wingdings</vt:lpstr>
      <vt:lpstr>Pixel</vt:lpstr>
      <vt:lpstr>2_Pixel</vt:lpstr>
      <vt:lpstr>Pseudo-Invariant Land Site/Vicarious Calibration</vt:lpstr>
      <vt:lpstr>Vicarious approaches</vt:lpstr>
      <vt:lpstr>In-situ based methods</vt:lpstr>
      <vt:lpstr>SI-traceability of in situ methods allows for intercomparisons</vt:lpstr>
      <vt:lpstr>Repeatability of in situ results are same order as absolute uncertainty</vt:lpstr>
      <vt:lpstr>Pseudo-Invariant Calibration Sites (PICS)</vt:lpstr>
      <vt:lpstr>PICS results benefit from large numbers of collections</vt:lpstr>
      <vt:lpstr>CPF will improve understanding of vicarious uncertainties </vt:lpstr>
      <vt:lpstr>Systematic versus random differences</vt:lpstr>
      <vt:lpstr>Sensor under test effects</vt:lpstr>
      <vt:lpstr>Surface effects</vt:lpstr>
      <vt:lpstr>Atmospheric effects</vt:lpstr>
      <vt:lpstr>Multiple processing and traceability approaches</vt:lpstr>
      <vt:lpstr>Summary</vt:lpstr>
      <vt:lpstr>Supporting charts</vt:lpstr>
      <vt:lpstr>Automated measurements increases number of data points</vt:lpstr>
      <vt:lpstr>Systematic versus random</vt:lpstr>
      <vt:lpstr>Sensor under test effects</vt:lpstr>
      <vt:lpstr>Sensor under test effects</vt:lpstr>
      <vt:lpstr>Atmospheric effects</vt:lpstr>
    </vt:vector>
  </TitlesOfParts>
  <Company>ASC-CSA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Heynen, Denis (ASC/CSA)</dc:creator>
  <cp:lastModifiedBy>Thome, Kurtis J. (GSFC-6180)</cp:lastModifiedBy>
  <cp:revision>733</cp:revision>
  <dcterms:created xsi:type="dcterms:W3CDTF">2016-06-07T18:36:13Z</dcterms:created>
  <dcterms:modified xsi:type="dcterms:W3CDTF">2021-11-02T00:06:18Z</dcterms:modified>
</cp:coreProperties>
</file>